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8" r:id="rId11"/>
    <p:sldId id="291" r:id="rId12"/>
    <p:sldId id="263" r:id="rId13"/>
    <p:sldId id="265" r:id="rId14"/>
    <p:sldId id="280" r:id="rId15"/>
    <p:sldId id="293" r:id="rId16"/>
    <p:sldId id="290" r:id="rId17"/>
    <p:sldId id="292" r:id="rId18"/>
    <p:sldId id="266" r:id="rId19"/>
    <p:sldId id="275" r:id="rId20"/>
    <p:sldId id="267" r:id="rId21"/>
    <p:sldId id="272" r:id="rId22"/>
    <p:sldId id="282" r:id="rId23"/>
    <p:sldId id="283" r:id="rId24"/>
    <p:sldId id="274" r:id="rId25"/>
    <p:sldId id="284" r:id="rId26"/>
    <p:sldId id="285" r:id="rId27"/>
    <p:sldId id="294" r:id="rId28"/>
    <p:sldId id="296" r:id="rId29"/>
    <p:sldId id="295" r:id="rId30"/>
    <p:sldId id="289" r:id="rId31"/>
    <p:sldId id="273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286" r:id="rId4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4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765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2901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6157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371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822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8699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6584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6135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2784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32437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450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Wingdings" panose="05000000000000000000" pitchFamily="2" charset="2"/>
              <a:buChar char="n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685800" indent="-228600">
              <a:buFont typeface="Wingdings" panose="05000000000000000000" pitchFamily="2" charset="2"/>
              <a:buChar char="Ø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>
              <a:buFont typeface="Wingdings" panose="05000000000000000000" pitchFamily="2" charset="2"/>
              <a:buChar char="ü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642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9605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79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692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942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87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111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785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025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11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062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645B0-24FF-44A4-9E53-34E1A524532C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029AA-944B-498A-B8FB-623715E57E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40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D67BC-AFC3-4A95-BF72-A26D7FEE5F35}" type="datetimeFigureOut">
              <a:rPr lang="zh-TW" altLang="en-US" smtClean="0"/>
              <a:t>2016/9/26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0BBC7-4BF5-41D0-8E50-D75778A16B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785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EaPQqzBNi8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czUxBcpI7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ySBvU81Ju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dl5tNpyzCP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URLGp0SsCr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HtvMKC-5_3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do5QiTSfNo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5200" b="1" dirty="0" smtClean="0"/>
              <a:t>優質麵食</a:t>
            </a:r>
            <a:endParaRPr lang="zh-TW" altLang="en-US" sz="5200" b="1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/>
              <a:t>食物製備講義一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02537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41160"/>
          </a:xfrm>
        </p:spPr>
        <p:txBody>
          <a:bodyPr/>
          <a:lstStyle/>
          <a:p>
            <a:r>
              <a:rPr lang="zh-TW" altLang="en-US" dirty="0" smtClean="0"/>
              <a:t>紅蘿蔔基本刀工</a:t>
            </a:r>
            <a:endParaRPr lang="zh-TW" altLang="en-US" dirty="0"/>
          </a:p>
        </p:txBody>
      </p:sp>
      <p:pic>
        <p:nvPicPr>
          <p:cNvPr id="4" name="uEaPQqzBNi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504497"/>
            <a:ext cx="9168996" cy="515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humbs.dreamstime.com/z/%E7%BD%9A%E6%AC%BE%E5%B9%B2%E9%9D%A2%E6%9D%A1-509739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0"/>
          <a:stretch/>
        </p:blipFill>
        <p:spPr bwMode="auto">
          <a:xfrm>
            <a:off x="623888" y="857930"/>
            <a:ext cx="7886700" cy="52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4189863"/>
            <a:ext cx="3634213" cy="877580"/>
          </a:xfrm>
          <a:solidFill>
            <a:schemeClr val="bg1">
              <a:alpha val="58000"/>
            </a:schemeClr>
          </a:solidFill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香菇雞湯麵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623888" y="5254388"/>
            <a:ext cx="7886700" cy="835263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248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natural365.com.tw/product/image/pics/1%E9%9D%92%E6%B1%9F%E8%8F%9C_500X400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995" y="4168521"/>
            <a:ext cx="2903180" cy="234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"/>
          <a:stretch/>
        </p:blipFill>
        <p:spPr>
          <a:xfrm>
            <a:off x="44665" y="4168521"/>
            <a:ext cx="2991217" cy="224786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65094" y="3665726"/>
            <a:ext cx="2496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紅蘿蔔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84841" y="264643"/>
            <a:ext cx="2496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乾香菇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http://images.meishij.net/p/20111208/bb3218b700ebf555d33c18a800277f7f_180x1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70" y="854535"/>
            <a:ext cx="2612386" cy="261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nnion.kingbig.idv.tw/d-food/wp-content/uploads/2013/03/20092181326519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2" t="9578" r="14612" b="11505"/>
          <a:stretch/>
        </p:blipFill>
        <p:spPr bwMode="auto">
          <a:xfrm>
            <a:off x="3229485" y="849418"/>
            <a:ext cx="2798536" cy="25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「薑」的圖片搜尋結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11634" b="10486"/>
          <a:stretch/>
        </p:blipFill>
        <p:spPr bwMode="auto">
          <a:xfrm>
            <a:off x="2827498" y="4462929"/>
            <a:ext cx="2346218" cy="20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fooding.com.tw/images/article/101630/tip101630_140748622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4" r="25022"/>
          <a:stretch/>
        </p:blipFill>
        <p:spPr bwMode="auto">
          <a:xfrm>
            <a:off x="5086433" y="4444128"/>
            <a:ext cx="1132114" cy="23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3264381" y="3868753"/>
            <a:ext cx="312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薑                嫩薑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471635" y="264643"/>
            <a:ext cx="2496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生香菇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792371" y="3859353"/>
            <a:ext cx="1685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青江菜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8" name="Picture 14" descr="http://img3.epochtimes.com.tw/20120908/b5-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52" y="849418"/>
            <a:ext cx="2631550" cy="27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6683004" y="316076"/>
            <a:ext cx="2496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玉米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乘號 6"/>
          <p:cNvSpPr/>
          <p:nvPr/>
        </p:nvSpPr>
        <p:spPr>
          <a:xfrm>
            <a:off x="3657600" y="1045029"/>
            <a:ext cx="1814286" cy="2032000"/>
          </a:xfrm>
          <a:prstGeom prst="mathMultiply">
            <a:avLst>
              <a:gd name="adj1" fmla="val 13120"/>
            </a:avLst>
          </a:prstGeom>
          <a:solidFill>
            <a:srgbClr val="FF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乘號 18"/>
          <p:cNvSpPr/>
          <p:nvPr/>
        </p:nvSpPr>
        <p:spPr>
          <a:xfrm>
            <a:off x="4891314" y="4376508"/>
            <a:ext cx="1500838" cy="2032000"/>
          </a:xfrm>
          <a:prstGeom prst="mathMultiply">
            <a:avLst>
              <a:gd name="adj1" fmla="val 13120"/>
            </a:avLst>
          </a:prstGeom>
          <a:solidFill>
            <a:srgbClr val="FF000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614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68739" y="155031"/>
            <a:ext cx="7874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 </a:t>
            </a:r>
            <a:r>
              <a:rPr lang="en-US" altLang="zh-TW" sz="2800" dirty="0"/>
              <a:t>3.</a:t>
            </a:r>
            <a:r>
              <a:rPr lang="zh-TW" altLang="en-US" sz="2800" dirty="0"/>
              <a:t>作法</a:t>
            </a:r>
            <a:r>
              <a:rPr lang="zh-TW" altLang="en-US" sz="2800" dirty="0" smtClean="0"/>
              <a:t>：</a:t>
            </a:r>
            <a:endParaRPr lang="en-US" altLang="zh-TW" sz="2800" dirty="0" smtClean="0"/>
          </a:p>
          <a:p>
            <a:endParaRPr lang="zh-TW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668739" y="889844"/>
            <a:ext cx="787475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Both"/>
              <a:tabLst>
                <a:tab pos="533400" algn="l"/>
              </a:tabLst>
            </a:pPr>
            <a:r>
              <a:rPr lang="zh-TW" altLang="zh-TW" sz="2800" kern="100" dirty="0">
                <a:latin typeface="Times New Roman" panose="02020603050405020304" pitchFamily="18" charset="0"/>
              </a:rPr>
              <a:t>除了雞肉以外，所有材料洗淨。乾香菇泡熱水。</a:t>
            </a:r>
            <a:r>
              <a:rPr lang="zh-TW" altLang="zh-TW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紅蘿蔔削皮切塊。玉米切塊。青江菜切段。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薑切片。香菇泡軟後切片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。</a:t>
            </a:r>
            <a:endParaRPr lang="en-US" altLang="zh-TW" sz="2800" kern="100" dirty="0" smtClean="0">
              <a:latin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Both"/>
              <a:tabLst>
                <a:tab pos="533400" algn="l"/>
              </a:tabLst>
            </a:pPr>
            <a:endParaRPr lang="zh-TW" altLang="zh-TW" sz="2800" kern="100" dirty="0">
              <a:latin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Both"/>
              <a:tabLst>
                <a:tab pos="533400" algn="l"/>
              </a:tabLst>
            </a:pPr>
            <a:r>
              <a:rPr lang="zh-TW" altLang="zh-TW" sz="2800" kern="100" dirty="0">
                <a:latin typeface="Times New Roman" panose="02020603050405020304" pitchFamily="18" charset="0"/>
              </a:rPr>
              <a:t>雞肉以熱水川燙，表面變白色後，稍放涼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(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或加冷水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)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倒掉水分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。</a:t>
            </a:r>
            <a:endParaRPr lang="en-US" altLang="zh-TW" sz="2800" kern="100" dirty="0" smtClean="0">
              <a:latin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Both"/>
              <a:tabLst>
                <a:tab pos="533400" algn="l"/>
              </a:tabLst>
            </a:pPr>
            <a:endParaRPr lang="zh-TW" altLang="zh-TW" sz="2800" kern="100" dirty="0">
              <a:latin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Both"/>
              <a:tabLst>
                <a:tab pos="533400" algn="l"/>
              </a:tabLst>
            </a:pPr>
            <a:r>
              <a:rPr lang="zh-TW" altLang="zh-TW" sz="2800" kern="100" dirty="0">
                <a:latin typeface="Times New Roman" panose="02020603050405020304" pitchFamily="18" charset="0"/>
              </a:rPr>
              <a:t>電鍋內鍋加水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10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碗，加入雞肉、香菇、紅蘿蔔、玉米、薑片，外鍋加水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1.5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杯，蓋上電鍋蓋，插上電源，按下快閥。 </a:t>
            </a:r>
          </a:p>
        </p:txBody>
      </p:sp>
    </p:spTree>
    <p:extLst>
      <p:ext uri="{BB962C8B-B14F-4D97-AF65-F5344CB8AC3E}">
        <p14:creationId xmlns:p14="http://schemas.microsoft.com/office/powerpoint/2010/main" val="23284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68739" y="155031"/>
            <a:ext cx="7874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 </a:t>
            </a:r>
            <a:r>
              <a:rPr lang="en-US" altLang="zh-TW" sz="2800" dirty="0"/>
              <a:t>3.</a:t>
            </a:r>
            <a:r>
              <a:rPr lang="zh-TW" altLang="en-US" sz="2800" dirty="0"/>
              <a:t>作法</a:t>
            </a:r>
            <a:r>
              <a:rPr lang="zh-TW" altLang="en-US" sz="2800" dirty="0" smtClean="0"/>
              <a:t>：</a:t>
            </a:r>
            <a:endParaRPr lang="en-US" altLang="zh-TW" sz="2800" dirty="0" smtClean="0"/>
          </a:p>
          <a:p>
            <a:endParaRPr lang="zh-TW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668739" y="889844"/>
            <a:ext cx="787475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>
              <a:spcAft>
                <a:spcPts val="0"/>
              </a:spcAft>
              <a:tabLst>
                <a:tab pos="533400" algn="l"/>
              </a:tabLst>
            </a:pPr>
            <a:r>
              <a:rPr lang="en-US" altLang="zh-TW" sz="2800" kern="100" dirty="0" smtClean="0">
                <a:latin typeface="Times New Roman" panose="02020603050405020304" pitchFamily="18" charset="0"/>
              </a:rPr>
              <a:t>(4)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小湯鍋加水</a:t>
            </a:r>
            <a:r>
              <a:rPr lang="en-US" altLang="zh-TW" sz="2800" kern="100" dirty="0" smtClean="0">
                <a:latin typeface="Times New Roman" panose="02020603050405020304" pitchFamily="18" charset="0"/>
              </a:rPr>
              <a:t>1/4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鍋，大火煮滾，加入青江菜煮</a:t>
            </a:r>
            <a:r>
              <a:rPr lang="en-US" altLang="zh-TW" sz="2800" kern="100" dirty="0" smtClean="0">
                <a:latin typeface="Times New Roman" panose="02020603050405020304" pitchFamily="18" charset="0"/>
              </a:rPr>
              <a:t>1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分鐘後撈出。再將水煮滾，散入麵條，輕攪一下，待水滾後轉小火，繼續煮至麵條可輕易夾斷後裝在三角碗內</a:t>
            </a:r>
            <a:r>
              <a:rPr lang="en-US" altLang="zh-TW" sz="2800" kern="100" dirty="0" smtClean="0">
                <a:latin typeface="Times New Roman" panose="02020603050405020304" pitchFamily="18" charset="0"/>
              </a:rPr>
              <a:t>( 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碗數</a:t>
            </a:r>
            <a:r>
              <a:rPr lang="en-US" altLang="zh-TW" sz="2800" kern="100" dirty="0" smtClean="0">
                <a:latin typeface="Times New Roman" panose="02020603050405020304" pitchFamily="18" charset="0"/>
              </a:rPr>
              <a:t> = 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組員人數 </a:t>
            </a:r>
            <a:r>
              <a:rPr lang="en-US" altLang="zh-TW" sz="2800" kern="100" dirty="0" smtClean="0">
                <a:latin typeface="Times New Roman" panose="02020603050405020304" pitchFamily="18" charset="0"/>
              </a:rPr>
              <a:t>)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，拌入</a:t>
            </a:r>
            <a:r>
              <a:rPr lang="en-US" altLang="zh-TW" sz="2800" kern="100" dirty="0" smtClean="0">
                <a:latin typeface="Times New Roman" panose="02020603050405020304" pitchFamily="18" charset="0"/>
              </a:rPr>
              <a:t>2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、</a:t>
            </a:r>
            <a:r>
              <a:rPr lang="en-US" altLang="zh-TW" sz="2800" kern="100" dirty="0" smtClean="0">
                <a:latin typeface="Times New Roman" panose="02020603050405020304" pitchFamily="18" charset="0"/>
              </a:rPr>
              <a:t>3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滴香油。</a:t>
            </a:r>
            <a:endParaRPr lang="en-US" altLang="zh-TW" sz="2800" kern="100" dirty="0" smtClean="0">
              <a:latin typeface="Times New Roman" panose="02020603050405020304" pitchFamily="18" charset="0"/>
            </a:endParaRPr>
          </a:p>
          <a:p>
            <a:pPr marL="363538" lvl="0" indent="-363538">
              <a:spcAft>
                <a:spcPts val="0"/>
              </a:spcAft>
              <a:tabLst>
                <a:tab pos="533400" algn="l"/>
              </a:tabLst>
            </a:pPr>
            <a:endParaRPr lang="en-US" altLang="zh-TW" sz="2800" kern="100" dirty="0" smtClean="0">
              <a:latin typeface="Times New Roman" panose="02020603050405020304" pitchFamily="18" charset="0"/>
            </a:endParaRPr>
          </a:p>
          <a:p>
            <a:pPr marL="363538" indent="-363538">
              <a:tabLst>
                <a:tab pos="533400" algn="l"/>
              </a:tabLst>
            </a:pPr>
            <a:r>
              <a:rPr lang="en-US" altLang="zh-TW" sz="2800" kern="100" dirty="0" smtClean="0">
                <a:latin typeface="Times New Roman" panose="02020603050405020304" pitchFamily="18" charset="0"/>
              </a:rPr>
              <a:t>(5)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電鍋快閥跳起後，加入酒、鹽調味，再燜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5-10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分鐘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。</a:t>
            </a:r>
            <a:endParaRPr lang="en-US" altLang="zh-TW" sz="2800" kern="100" dirty="0" smtClean="0">
              <a:latin typeface="Times New Roman" panose="02020603050405020304" pitchFamily="18" charset="0"/>
            </a:endParaRPr>
          </a:p>
          <a:p>
            <a:pPr marL="363538" indent="-363538">
              <a:tabLst>
                <a:tab pos="533400" algn="l"/>
              </a:tabLst>
            </a:pPr>
            <a:endParaRPr lang="en-US" altLang="zh-TW" sz="2800" kern="100" dirty="0" smtClean="0">
              <a:latin typeface="Times New Roman" panose="02020603050405020304" pitchFamily="18" charset="0"/>
            </a:endParaRPr>
          </a:p>
          <a:p>
            <a:pPr marL="363538" indent="-363538">
              <a:tabLst>
                <a:tab pos="533400" algn="l"/>
              </a:tabLst>
            </a:pPr>
            <a:r>
              <a:rPr lang="en-US" altLang="zh-TW" sz="2800" kern="100" dirty="0" smtClean="0">
                <a:latin typeface="Times New Roman" panose="02020603050405020304" pitchFamily="18" charset="0"/>
              </a:rPr>
              <a:t>(6)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每碗麵條上面擺</a:t>
            </a:r>
            <a:r>
              <a:rPr lang="zh-TW" altLang="zh-TW" sz="2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紅蘿蔔、玉米、青江菜、高麗菜、雞肉、香菇，再加入適量香菇雞湯即成。</a:t>
            </a:r>
            <a:endParaRPr lang="zh-TW" altLang="zh-TW" sz="2800" kern="100" dirty="0">
              <a:latin typeface="Times New Roman" panose="02020603050405020304" pitchFamily="18" charset="0"/>
            </a:endParaRPr>
          </a:p>
          <a:p>
            <a:pPr marL="363538" indent="-363538">
              <a:tabLst>
                <a:tab pos="533400" algn="l"/>
              </a:tabLst>
            </a:pPr>
            <a:endParaRPr lang="zh-TW" altLang="zh-TW" sz="2800" kern="100" dirty="0">
              <a:latin typeface="Times New Roman" panose="02020603050405020304" pitchFamily="18" charset="0"/>
            </a:endParaRPr>
          </a:p>
          <a:p>
            <a:pPr marL="363538" lvl="0" indent="-363538">
              <a:spcAft>
                <a:spcPts val="0"/>
              </a:spcAft>
              <a:tabLst>
                <a:tab pos="533400" algn="l"/>
              </a:tabLst>
            </a:pPr>
            <a:endParaRPr lang="zh-TW" altLang="zh-TW" sz="2800" kern="1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9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czUxBcpI7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14212"/>
            <a:ext cx="9144000" cy="51435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57091" y="444771"/>
            <a:ext cx="4397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薑薑處理術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43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57091" y="444771"/>
            <a:ext cx="8338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這樣泡香菇真的很快喔！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0:41-3:22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-ySBvU81Ju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321707"/>
            <a:ext cx="9158514" cy="515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4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5.blog.xuite.net/50/a1/10471764/blog_23094/txt/3865210/3865210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32" y="1899304"/>
            <a:ext cx="7445324" cy="561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149599" y="927885"/>
            <a:ext cx="3193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香菇雞湯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4" name="Picture 6" descr="https://encrypted-tbn3.gstatic.com/images?q=tbn:ANd9GcRWSgmmmqOEyEsl9R-xIcbDyMxS2KDQZHXyG1lYb_Hvb82GH9Z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5648" r="8053" b="9732"/>
          <a:stretch/>
        </p:blipFill>
        <p:spPr bwMode="auto">
          <a:xfrm rot="19730745">
            <a:off x="6711206" y="1210982"/>
            <a:ext cx="2013177" cy="1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.pcstore.com.tw/~prod/M14372995_big.jpg?pimg=static&amp;P=14349612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0" t="6763" r="2203" b="35106"/>
          <a:stretch/>
        </p:blipFill>
        <p:spPr bwMode="auto">
          <a:xfrm rot="21213637">
            <a:off x="6850636" y="3105284"/>
            <a:ext cx="1973943" cy="149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farm4.static.flickr.com/3349/5785880588_07841259a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3417" r="3609"/>
          <a:stretch/>
        </p:blipFill>
        <p:spPr bwMode="auto">
          <a:xfrm rot="21398330">
            <a:off x="6842061" y="5033962"/>
            <a:ext cx="2044230" cy="16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10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248" r="7308"/>
          <a:stretch/>
        </p:blipFill>
        <p:spPr>
          <a:xfrm>
            <a:off x="316428" y="2079834"/>
            <a:ext cx="5552110" cy="39524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文字方塊 2"/>
          <p:cNvSpPr txBox="1"/>
          <p:nvPr/>
        </p:nvSpPr>
        <p:spPr>
          <a:xfrm>
            <a:off x="573206" y="1332105"/>
            <a:ext cx="4397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濟城香菇雞湯麵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" b="5275"/>
          <a:stretch/>
        </p:blipFill>
        <p:spPr>
          <a:xfrm>
            <a:off x="5868538" y="1329697"/>
            <a:ext cx="2934268" cy="47026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022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1224" y="855314"/>
            <a:ext cx="3193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起酥捲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4464" t="37451" r="49107" b="16319"/>
          <a:stretch/>
        </p:blipFill>
        <p:spPr>
          <a:xfrm>
            <a:off x="4258106" y="8417"/>
            <a:ext cx="4885894" cy="3475011"/>
          </a:xfrm>
          <a:prstGeom prst="rect">
            <a:avLst/>
          </a:prstGeom>
        </p:spPr>
      </p:pic>
      <p:pic>
        <p:nvPicPr>
          <p:cNvPr id="3076" name="Picture 4" descr="http://pic.pimg.tw/jackla39/1370011834-29714101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15962" r="24816" b="17000"/>
          <a:stretch/>
        </p:blipFill>
        <p:spPr bwMode="auto">
          <a:xfrm>
            <a:off x="0" y="2525486"/>
            <a:ext cx="5791199" cy="404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0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801914" y="1702935"/>
            <a:ext cx="7772400" cy="2387600"/>
          </a:xfrm>
        </p:spPr>
        <p:txBody>
          <a:bodyPr/>
          <a:lstStyle/>
          <a:p>
            <a:r>
              <a:rPr lang="zh-TW" altLang="en-US" dirty="0" smtClean="0"/>
              <a:t>工欲善其事，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必先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dirty="0"/>
              <a:t>辨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dirty="0"/>
              <a:t>其</a:t>
            </a:r>
            <a:r>
              <a:rPr lang="zh-TW" altLang="en-US" dirty="0" smtClean="0"/>
              <a:t>器！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1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/>
          <a:stretch/>
        </p:blipFill>
        <p:spPr>
          <a:xfrm>
            <a:off x="4653885" y="3648258"/>
            <a:ext cx="4312693" cy="300964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文字方塊 2"/>
          <p:cNvSpPr txBox="1"/>
          <p:nvPr/>
        </p:nvSpPr>
        <p:spPr>
          <a:xfrm>
            <a:off x="919281" y="658756"/>
            <a:ext cx="3193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起酥片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885" y="413739"/>
            <a:ext cx="4312693" cy="32345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298" t="11457" r="70684" b="60170"/>
          <a:stretch/>
        </p:blipFill>
        <p:spPr>
          <a:xfrm>
            <a:off x="377821" y="1673214"/>
            <a:ext cx="4276064" cy="313578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95980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8971" y="360686"/>
            <a:ext cx="77796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/>
              <a:t>2.</a:t>
            </a:r>
            <a:r>
              <a:rPr lang="zh-TW" altLang="en-US" sz="2800" dirty="0"/>
              <a:t>作法：</a:t>
            </a:r>
          </a:p>
          <a:p>
            <a:pPr marL="514350" indent="-514350">
              <a:buAutoNum type="arabicParenBoth"/>
            </a:pPr>
            <a:r>
              <a:rPr lang="zh-TW" altLang="en-US" sz="2800" dirty="0" smtClean="0"/>
              <a:t>起</a:t>
            </a:r>
            <a:r>
              <a:rPr lang="zh-TW" altLang="en-US" sz="2800" dirty="0"/>
              <a:t>酥片退冰至軟。烤箱以上下火</a:t>
            </a:r>
            <a:r>
              <a:rPr lang="en-US" altLang="zh-TW" sz="2800" dirty="0"/>
              <a:t>180℃</a:t>
            </a:r>
            <a:r>
              <a:rPr lang="zh-TW" altLang="en-US" sz="2800" dirty="0"/>
              <a:t>預熱。蛋打散備用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514350" indent="-514350">
              <a:buAutoNum type="arabicParenBoth"/>
            </a:pPr>
            <a:endParaRPr lang="zh-TW" altLang="en-US" sz="2800" dirty="0"/>
          </a:p>
          <a:p>
            <a:pPr marL="514350" indent="-514350">
              <a:buAutoNum type="arabicParenBoth" startAt="2"/>
            </a:pPr>
            <a:r>
              <a:rPr lang="zh-TW" altLang="en-US" sz="2800" dirty="0" smtClean="0"/>
              <a:t>將</a:t>
            </a:r>
            <a:r>
              <a:rPr lang="zh-TW" altLang="en-US" sz="2800" dirty="0"/>
              <a:t>每片起酥片縱向、橫向對切成</a:t>
            </a:r>
            <a:r>
              <a:rPr lang="en-US" altLang="zh-TW" sz="2800" dirty="0"/>
              <a:t>4</a:t>
            </a:r>
            <a:r>
              <a:rPr lang="zh-TW" altLang="en-US" sz="2800" dirty="0"/>
              <a:t>小片，每條小熱狗對切成</a:t>
            </a:r>
            <a:r>
              <a:rPr lang="en-US" altLang="zh-TW" sz="2800" dirty="0"/>
              <a:t>2</a:t>
            </a:r>
            <a:r>
              <a:rPr lang="zh-TW" altLang="en-US" sz="2800" dirty="0"/>
              <a:t>小條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514350" indent="-514350">
              <a:buAutoNum type="arabicParenBoth" startAt="2"/>
            </a:pPr>
            <a:endParaRPr lang="zh-TW" altLang="en-US" sz="2800" dirty="0"/>
          </a:p>
          <a:p>
            <a:pPr marL="449263" indent="-449263"/>
            <a:r>
              <a:rPr lang="en-US" altLang="zh-TW" sz="2800" dirty="0"/>
              <a:t>(3)	</a:t>
            </a:r>
            <a:r>
              <a:rPr lang="zh-TW" altLang="en-US" sz="2800" dirty="0"/>
              <a:t>取</a:t>
            </a:r>
            <a:r>
              <a:rPr lang="en-US" altLang="zh-TW" sz="2800" dirty="0"/>
              <a:t>16</a:t>
            </a:r>
            <a:r>
              <a:rPr lang="zh-TW" altLang="en-US" sz="2800" dirty="0"/>
              <a:t>片小起酥片，每片上面斜放</a:t>
            </a:r>
            <a:r>
              <a:rPr lang="en-US" altLang="zh-TW" sz="2800" dirty="0"/>
              <a:t>1</a:t>
            </a:r>
            <a:r>
              <a:rPr lang="zh-TW" altLang="en-US" sz="2800" dirty="0"/>
              <a:t>小條小熱狗，將起酥片捲起，在接合處沾上少許冷開水黏合，並在接合面刷上蛋液，在蛋液上沾上少許黑芝麻。</a:t>
            </a:r>
          </a:p>
          <a:p>
            <a:pPr marL="449263" indent="-449263"/>
            <a:r>
              <a:rPr lang="en-US" altLang="zh-TW" sz="2800" dirty="0"/>
              <a:t>	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439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7999" y="215543"/>
            <a:ext cx="82586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/>
              <a:t>2.</a:t>
            </a:r>
            <a:r>
              <a:rPr lang="zh-TW" altLang="en-US" sz="2800" dirty="0"/>
              <a:t>作法：</a:t>
            </a:r>
          </a:p>
          <a:p>
            <a:pPr marL="514350" indent="-514350">
              <a:buAutoNum type="arabicParenBoth" startAt="4"/>
            </a:pPr>
            <a:r>
              <a:rPr lang="zh-TW" altLang="en-US" sz="2800" dirty="0" smtClean="0"/>
              <a:t>取</a:t>
            </a:r>
            <a:r>
              <a:rPr lang="en-US" altLang="zh-TW" sz="2800" dirty="0"/>
              <a:t>8</a:t>
            </a:r>
            <a:r>
              <a:rPr lang="zh-TW" altLang="en-US" sz="2800" dirty="0"/>
              <a:t>片小起酥片，每片依圖形切開，將切開後的大三角形外邊相互穿折，上下兩層以冷開水黏合，中間正方形處填入果醬備用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514350" indent="-514350">
              <a:buAutoNum type="arabicParenBoth" startAt="4"/>
            </a:pPr>
            <a:endParaRPr lang="zh-TW" altLang="en-US" sz="2800" dirty="0"/>
          </a:p>
          <a:p>
            <a:pPr marL="449263" indent="-449263"/>
            <a:r>
              <a:rPr lang="en-US" altLang="zh-TW" sz="2800" dirty="0"/>
              <a:t>(5)	</a:t>
            </a:r>
            <a:r>
              <a:rPr lang="zh-TW" altLang="en-US" sz="2800" dirty="0"/>
              <a:t>烤盤墊上烤盤布後，將作好的起酥料理依鹹、甜口味整齊地排入烤盤</a:t>
            </a:r>
            <a:r>
              <a:rPr lang="en-US" altLang="zh-TW" sz="2800" dirty="0"/>
              <a:t>(</a:t>
            </a:r>
            <a:r>
              <a:rPr lang="zh-TW" altLang="en-US" sz="2800" dirty="0"/>
              <a:t>間隔至少</a:t>
            </a:r>
            <a:r>
              <a:rPr lang="en-US" altLang="zh-TW" sz="2800" dirty="0"/>
              <a:t>5 cm)</a:t>
            </a:r>
            <a:r>
              <a:rPr lang="zh-TW" altLang="en-US" sz="2800" dirty="0"/>
              <a:t>，依照組別放入烤盤，烤約</a:t>
            </a:r>
            <a:r>
              <a:rPr lang="en-US" altLang="zh-TW" sz="2800" dirty="0"/>
              <a:t>17</a:t>
            </a:r>
            <a:r>
              <a:rPr lang="zh-TW" altLang="en-US" sz="2800" dirty="0"/>
              <a:t>分鐘即成</a:t>
            </a:r>
            <a:r>
              <a:rPr lang="en-US" altLang="zh-TW" sz="2800" dirty="0"/>
              <a:t>(</a:t>
            </a:r>
            <a:r>
              <a:rPr lang="zh-TW" altLang="en-US" sz="2800" dirty="0"/>
              <a:t>烤盤布使用後請洗淨晾乾</a:t>
            </a:r>
            <a:r>
              <a:rPr lang="en-US" altLang="zh-TW" sz="2800" dirty="0"/>
              <a:t>)</a:t>
            </a:r>
            <a:r>
              <a:rPr lang="zh-TW" altLang="en-US" sz="2800" dirty="0"/>
              <a:t>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722" y="4185861"/>
            <a:ext cx="2431181" cy="255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957" r="7685"/>
          <a:stretch/>
        </p:blipFill>
        <p:spPr>
          <a:xfrm>
            <a:off x="1105469" y="1505997"/>
            <a:ext cx="6960358" cy="46968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文字方塊 2"/>
          <p:cNvSpPr txBox="1"/>
          <p:nvPr/>
        </p:nvSpPr>
        <p:spPr>
          <a:xfrm>
            <a:off x="346257" y="432233"/>
            <a:ext cx="3193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濟城起酥捲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68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388" y="571273"/>
            <a:ext cx="5807755" cy="58077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7030" y="1320799"/>
            <a:ext cx="2888342" cy="991962"/>
          </a:xfrm>
          <a:solidFill>
            <a:schemeClr val="accent4">
              <a:lumMod val="60000"/>
              <a:lumOff val="40000"/>
              <a:alpha val="72000"/>
            </a:schemeClr>
          </a:solidFill>
          <a:ln>
            <a:noFill/>
          </a:ln>
        </p:spPr>
        <p:txBody>
          <a:bodyPr/>
          <a:lstStyle/>
          <a:p>
            <a:pPr algn="ctr"/>
            <a:r>
              <a:rPr lang="zh-TW" altLang="en-US" dirty="0" smtClean="0"/>
              <a:t>水果盤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537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70856" y="315409"/>
            <a:ext cx="7170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/>
            <a:r>
              <a:rPr lang="en-US" altLang="zh-TW" sz="2800" dirty="0"/>
              <a:t>3.</a:t>
            </a:r>
            <a:r>
              <a:rPr lang="zh-TW" altLang="en-US" sz="2800" dirty="0"/>
              <a:t>作法</a:t>
            </a:r>
            <a:r>
              <a:rPr lang="zh-TW" altLang="en-US" sz="2800" dirty="0" smtClean="0"/>
              <a:t>：</a:t>
            </a:r>
            <a:endParaRPr lang="zh-TW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1074056" y="838629"/>
            <a:ext cx="77651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arenBoth"/>
            </a:pPr>
            <a:r>
              <a:rPr lang="zh-TW" altLang="zh-TW" sz="2800" kern="100" dirty="0">
                <a:latin typeface="Times New Roman" panose="02020603050405020304" pitchFamily="18" charset="0"/>
              </a:rPr>
              <a:t>每顆葡萄留蒂剪下，葡萄、番石榴、木瓜外皮洗淨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。</a:t>
            </a:r>
            <a:endParaRPr lang="en-US" altLang="zh-TW" sz="2800" kern="100" dirty="0" smtClean="0">
              <a:latin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Both"/>
            </a:pPr>
            <a:endParaRPr lang="zh-TW" altLang="zh-TW" sz="2800" kern="100" dirty="0">
              <a:latin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Both"/>
            </a:pPr>
            <a:r>
              <a:rPr lang="zh-TW" altLang="zh-TW" sz="2800" kern="100" dirty="0">
                <a:latin typeface="Times New Roman" panose="02020603050405020304" pitchFamily="18" charset="0"/>
              </a:rPr>
              <a:t>葡萄在冷水中泡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5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分鐘後用冷開水沖洗一下備用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。</a:t>
            </a:r>
            <a:endParaRPr lang="en-US" altLang="zh-TW" sz="2800" kern="100" dirty="0" smtClean="0">
              <a:latin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Both"/>
            </a:pPr>
            <a:endParaRPr lang="zh-TW" altLang="zh-TW" sz="2800" kern="100" dirty="0">
              <a:latin typeface="Times New Roman" panose="02020603050405020304" pitchFamily="18" charset="0"/>
            </a:endParaRPr>
          </a:p>
          <a:p>
            <a:pPr marL="514350" indent="-514350">
              <a:spcAft>
                <a:spcPts val="0"/>
              </a:spcAft>
              <a:buAutoNum type="arabicParenBoth" startAt="3"/>
            </a:pPr>
            <a:r>
              <a:rPr lang="zh-TW" altLang="zh-TW" sz="2800" kern="100" dirty="0" smtClean="0">
                <a:latin typeface="Times New Roman" panose="02020603050405020304" pitchFamily="18" charset="0"/>
              </a:rPr>
              <a:t>番石榴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每個切成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8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瓣，用湯匙挖去籽備用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。</a:t>
            </a:r>
            <a:endParaRPr lang="en-US" altLang="zh-TW" sz="2800" kern="100" dirty="0" smtClean="0">
              <a:latin typeface="Times New Roman" panose="02020603050405020304" pitchFamily="18" charset="0"/>
            </a:endParaRPr>
          </a:p>
          <a:p>
            <a:pPr marL="514350" indent="-514350">
              <a:spcAft>
                <a:spcPts val="0"/>
              </a:spcAft>
              <a:buAutoNum type="arabicParenBoth" startAt="3"/>
            </a:pPr>
            <a:endParaRPr lang="zh-TW" altLang="zh-TW" sz="2800" kern="100" dirty="0">
              <a:latin typeface="Times New Roman" panose="02020603050405020304" pitchFamily="18" charset="0"/>
            </a:endParaRPr>
          </a:p>
          <a:p>
            <a:pPr marL="514350" indent="-514350">
              <a:spcAft>
                <a:spcPts val="0"/>
              </a:spcAft>
              <a:buAutoNum type="arabicParenBoth" startAt="4"/>
            </a:pPr>
            <a:r>
              <a:rPr lang="zh-TW" altLang="zh-TW" sz="2800" kern="100" dirty="0" smtClean="0">
                <a:latin typeface="Times New Roman" panose="02020603050405020304" pitchFamily="18" charset="0"/>
              </a:rPr>
              <a:t>熟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木瓜削皮、刮籽、切片備用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(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葡萄柚去蒂、去底，對切後切成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6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或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8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瓣。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)</a:t>
            </a:r>
            <a:r>
              <a:rPr lang="zh-TW" altLang="zh-TW" sz="2800" kern="100" dirty="0" smtClean="0">
                <a:latin typeface="Times New Roman" panose="02020603050405020304" pitchFamily="18" charset="0"/>
              </a:rPr>
              <a:t>。</a:t>
            </a:r>
            <a:endParaRPr lang="en-US" altLang="zh-TW" sz="2800" kern="100" dirty="0" smtClean="0">
              <a:latin typeface="Times New Roman" panose="02020603050405020304" pitchFamily="18" charset="0"/>
            </a:endParaRPr>
          </a:p>
          <a:p>
            <a:pPr marL="514350" indent="-514350">
              <a:spcAft>
                <a:spcPts val="0"/>
              </a:spcAft>
              <a:buAutoNum type="arabicParenBoth" startAt="4"/>
            </a:pPr>
            <a:endParaRPr lang="zh-TW" altLang="zh-TW" sz="2800" kern="100" dirty="0">
              <a:latin typeface="Times New Roman" panose="02020603050405020304" pitchFamily="18" charset="0"/>
            </a:endParaRPr>
          </a:p>
          <a:p>
            <a:pPr marL="504825" indent="-504825">
              <a:spcAft>
                <a:spcPts val="0"/>
              </a:spcAft>
            </a:pPr>
            <a:r>
              <a:rPr lang="en-US" altLang="zh-TW" sz="2800" kern="100" dirty="0">
                <a:latin typeface="Times New Roman" panose="02020603050405020304" pitchFamily="18" charset="0"/>
              </a:rPr>
              <a:t>(5) 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將葡萄、番石榴、熟木瓜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(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葡萄柚</a:t>
            </a:r>
            <a:r>
              <a:rPr lang="en-US" altLang="zh-TW" sz="2800" kern="100" dirty="0">
                <a:latin typeface="Times New Roman" panose="02020603050405020304" pitchFamily="18" charset="0"/>
              </a:rPr>
              <a:t>)</a:t>
            </a:r>
            <a:r>
              <a:rPr lang="zh-TW" altLang="zh-TW" sz="2800" kern="100" dirty="0">
                <a:latin typeface="Times New Roman" panose="02020603050405020304" pitchFamily="18" charset="0"/>
              </a:rPr>
              <a:t>排盤即成。</a:t>
            </a:r>
          </a:p>
        </p:txBody>
      </p:sp>
    </p:spTree>
    <p:extLst>
      <p:ext uri="{BB962C8B-B14F-4D97-AF65-F5344CB8AC3E}">
        <p14:creationId xmlns:p14="http://schemas.microsoft.com/office/powerpoint/2010/main" val="270273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洗洗葡萄</a:t>
            </a:r>
            <a:r>
              <a:rPr lang="en-US" altLang="zh-TW" dirty="0" smtClean="0"/>
              <a:t>~</a:t>
            </a:r>
            <a:endParaRPr lang="zh-TW" altLang="en-US" dirty="0"/>
          </a:p>
        </p:txBody>
      </p:sp>
      <p:pic>
        <p:nvPicPr>
          <p:cNvPr id="3" name="dl5tNpyzCP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38588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41160"/>
          </a:xfrm>
        </p:spPr>
        <p:txBody>
          <a:bodyPr/>
          <a:lstStyle/>
          <a:p>
            <a:r>
              <a:rPr lang="zh-TW" altLang="en-US" dirty="0" smtClean="0"/>
              <a:t>芭樂去籽</a:t>
            </a:r>
            <a:endParaRPr lang="zh-TW" altLang="en-US" dirty="0"/>
          </a:p>
        </p:txBody>
      </p:sp>
      <p:pic>
        <p:nvPicPr>
          <p:cNvPr id="3" name="URLGp0SsCr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306287"/>
            <a:ext cx="9185927" cy="51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96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30464" y="190954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切切木瓜</a:t>
            </a:r>
            <a:endParaRPr lang="zh-TW" altLang="en-US" dirty="0"/>
          </a:p>
        </p:txBody>
      </p:sp>
      <p:pic>
        <p:nvPicPr>
          <p:cNvPr id="4" name="HtvMKC-5_3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446439"/>
            <a:ext cx="9147629" cy="504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43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2715" y="392609"/>
            <a:ext cx="5604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神人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這樣去橙皮！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sdo5QiTSfNo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62050"/>
            <a:ext cx="9158514" cy="515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5793" t="14633" r="28805" b="13343"/>
          <a:stretch/>
        </p:blipFill>
        <p:spPr>
          <a:xfrm>
            <a:off x="1026996" y="127882"/>
            <a:ext cx="7391289" cy="659223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26996" y="5167086"/>
            <a:ext cx="7391289" cy="1690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46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108" r="9040"/>
          <a:stretch/>
        </p:blipFill>
        <p:spPr>
          <a:xfrm>
            <a:off x="245661" y="3398293"/>
            <a:ext cx="5210409" cy="32985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" r="9403"/>
          <a:stretch/>
        </p:blipFill>
        <p:spPr>
          <a:xfrm>
            <a:off x="4026181" y="163773"/>
            <a:ext cx="4866264" cy="32345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文字方塊 3"/>
          <p:cNvSpPr txBox="1"/>
          <p:nvPr/>
        </p:nvSpPr>
        <p:spPr>
          <a:xfrm>
            <a:off x="946759" y="2397511"/>
            <a:ext cx="3193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濟城水果盤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25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16114"/>
            <a:ext cx="7886700" cy="117565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請說明葡萄在臺灣的產季、營養優勢與食用限制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291771"/>
            <a:ext cx="6512379" cy="488519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產季：幾乎全年</a:t>
            </a:r>
            <a:endParaRPr lang="en-US" altLang="zh-TW" dirty="0" smtClean="0"/>
          </a:p>
          <a:p>
            <a:r>
              <a:rPr lang="zh-TW" altLang="en-US" dirty="0" smtClean="0"/>
              <a:t>營養優勢</a:t>
            </a:r>
            <a:endParaRPr lang="en-US" altLang="zh-TW" dirty="0" smtClean="0"/>
          </a:p>
          <a:p>
            <a:pPr lvl="1"/>
            <a:r>
              <a:rPr lang="zh-TW" altLang="en-US" dirty="0"/>
              <a:t>含有醣類、檸檬酸、蘋果酸、草酸、枸櫞酸、鈣、磷、鉀等營養素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endParaRPr lang="zh-TW" altLang="en-US" dirty="0"/>
          </a:p>
          <a:p>
            <a:pPr lvl="1"/>
            <a:r>
              <a:rPr lang="zh-TW" altLang="en-US" dirty="0"/>
              <a:t>葡萄中鈉含量低且富含鉀鹽，有益利尿</a:t>
            </a:r>
            <a:r>
              <a:rPr lang="zh-TW" altLang="en-US" dirty="0" smtClean="0"/>
              <a:t>；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能</a:t>
            </a:r>
            <a:r>
              <a:rPr lang="zh-TW" altLang="en-US" dirty="0"/>
              <a:t>阻止血栓</a:t>
            </a:r>
            <a:r>
              <a:rPr lang="zh-TW" altLang="en-US" dirty="0" smtClean="0"/>
              <a:t>形成、預防</a:t>
            </a:r>
            <a:r>
              <a:rPr lang="zh-TW" altLang="en-US" dirty="0"/>
              <a:t>心血管疾病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葡萄</a:t>
            </a:r>
            <a:r>
              <a:rPr lang="zh-TW" altLang="en-US" dirty="0"/>
              <a:t>中的</a:t>
            </a:r>
            <a:r>
              <a:rPr lang="zh-TW" altLang="en-US" dirty="0" smtClean="0"/>
              <a:t>果酸能</a:t>
            </a:r>
            <a:r>
              <a:rPr lang="zh-TW" altLang="en-US" dirty="0"/>
              <a:t>幫助消化、增加食慾，防止肝炎後脂肪肝的發生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626614"/>
            <a:ext cx="3352800" cy="22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79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16114"/>
            <a:ext cx="7886700" cy="117565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請說明葡萄在臺灣的產季、營養優勢與食用限制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291771"/>
            <a:ext cx="6802664" cy="4885192"/>
          </a:xfrm>
        </p:spPr>
        <p:txBody>
          <a:bodyPr>
            <a:normAutofit/>
          </a:bodyPr>
          <a:lstStyle/>
          <a:p>
            <a:r>
              <a:rPr lang="zh-TW" altLang="en-US" dirty="0"/>
              <a:t>食用</a:t>
            </a:r>
            <a:r>
              <a:rPr lang="zh-TW" altLang="en-US" dirty="0" smtClean="0"/>
              <a:t>限制</a:t>
            </a:r>
            <a:endParaRPr lang="en-US" altLang="zh-TW" dirty="0" smtClean="0"/>
          </a:p>
          <a:p>
            <a:pPr lvl="1"/>
            <a:r>
              <a:rPr lang="zh-TW" altLang="en-US" sz="2800" dirty="0" smtClean="0"/>
              <a:t>每日</a:t>
            </a:r>
            <a:r>
              <a:rPr lang="zh-TW" altLang="en-US" sz="2800" dirty="0"/>
              <a:t>建議食用量以</a:t>
            </a:r>
            <a:r>
              <a:rPr lang="en-US" altLang="zh-TW" sz="2800" dirty="0"/>
              <a:t>10~13</a:t>
            </a:r>
            <a:r>
              <a:rPr lang="zh-TW" altLang="en-US" sz="2800" dirty="0"/>
              <a:t>粒為佳。</a:t>
            </a:r>
          </a:p>
          <a:p>
            <a:pPr lvl="1"/>
            <a:r>
              <a:rPr lang="zh-TW" altLang="en-US" sz="2800" dirty="0" smtClean="0"/>
              <a:t>吃</a:t>
            </a:r>
            <a:r>
              <a:rPr lang="zh-TW" altLang="en-US" sz="2800" dirty="0"/>
              <a:t>完葡萄後勿馬上喝水，以免</a:t>
            </a:r>
            <a:r>
              <a:rPr lang="zh-TW" altLang="en-US" sz="2800" dirty="0" smtClean="0"/>
              <a:t>拉肚子。</a:t>
            </a:r>
            <a:endParaRPr lang="en-US" altLang="zh-TW" sz="2800" dirty="0" smtClean="0"/>
          </a:p>
          <a:p>
            <a:pPr lvl="1"/>
            <a:endParaRPr lang="en-US" altLang="zh-TW" sz="2800" dirty="0" smtClean="0"/>
          </a:p>
          <a:p>
            <a:pPr lvl="1"/>
            <a:r>
              <a:rPr lang="zh-TW" altLang="en-US" sz="2800" dirty="0"/>
              <a:t>脾胃虛弱的人不可多</a:t>
            </a:r>
            <a:r>
              <a:rPr lang="zh-TW" altLang="en-US" sz="2800" dirty="0" smtClean="0"/>
              <a:t>吃。</a:t>
            </a:r>
            <a:endParaRPr lang="zh-TW" altLang="en-US" sz="2800" dirty="0"/>
          </a:p>
          <a:p>
            <a:pPr lvl="1"/>
            <a:r>
              <a:rPr lang="zh-TW" altLang="en-US" sz="2800" dirty="0"/>
              <a:t>葡萄的含糖量很高，</a:t>
            </a:r>
            <a:r>
              <a:rPr lang="zh-TW" altLang="en-US" sz="2800" dirty="0" smtClean="0"/>
              <a:t>肥胖</a:t>
            </a:r>
            <a:r>
              <a:rPr lang="zh-TW" altLang="en-US" sz="2800" dirty="0"/>
              <a:t>的人應盡量避免吃太</a:t>
            </a:r>
            <a:r>
              <a:rPr lang="zh-TW" altLang="en-US" sz="2800" dirty="0" smtClean="0"/>
              <a:t>多。</a:t>
            </a:r>
            <a:r>
              <a:rPr lang="zh-TW" altLang="en-US" sz="2800" dirty="0"/>
              <a:t>糖尿病患者食用</a:t>
            </a:r>
            <a:r>
              <a:rPr lang="zh-TW" altLang="en-US" sz="2800" dirty="0" smtClean="0"/>
              <a:t>時也應</a:t>
            </a:r>
            <a:r>
              <a:rPr lang="zh-TW" altLang="en-US" sz="2800" dirty="0"/>
              <a:t>特別注意</a:t>
            </a:r>
            <a:r>
              <a:rPr lang="zh-TW" altLang="en-US" sz="2800" dirty="0" smtClean="0"/>
              <a:t>。</a:t>
            </a:r>
            <a:endParaRPr lang="zh-TW" altLang="en-US" sz="2800" dirty="0"/>
          </a:p>
          <a:p>
            <a:pPr lvl="1"/>
            <a:r>
              <a:rPr lang="zh-TW" altLang="en-US" sz="2800" dirty="0"/>
              <a:t>避免用鐵器裝</a:t>
            </a:r>
            <a:r>
              <a:rPr lang="zh-TW" altLang="en-US" sz="2800" dirty="0" smtClean="0"/>
              <a:t>盛。</a:t>
            </a:r>
            <a:endParaRPr lang="en-US" altLang="zh-TW" sz="2800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0" y="4537165"/>
            <a:ext cx="3483429" cy="232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04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16114"/>
            <a:ext cx="7886700" cy="117565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請</a:t>
            </a:r>
            <a:r>
              <a:rPr lang="zh-TW" altLang="en-US" sz="3200" dirty="0" smtClean="0"/>
              <a:t>說明番石榴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芭樂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在</a:t>
            </a:r>
            <a:r>
              <a:rPr lang="zh-TW" altLang="en-US" sz="3200" dirty="0"/>
              <a:t>臺灣的產季、營養優勢與食用限制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291770"/>
            <a:ext cx="7238093" cy="5399315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產季：幾乎全年</a:t>
            </a:r>
            <a:endParaRPr lang="en-US" altLang="zh-TW" dirty="0" smtClean="0"/>
          </a:p>
          <a:p>
            <a:r>
              <a:rPr lang="zh-TW" altLang="en-US" dirty="0" smtClean="0"/>
              <a:t>營養優勢</a:t>
            </a:r>
            <a:endParaRPr lang="en-US" altLang="zh-TW" dirty="0" smtClean="0"/>
          </a:p>
          <a:p>
            <a:pPr lvl="1"/>
            <a:r>
              <a:rPr lang="zh-TW" altLang="en-US" dirty="0"/>
              <a:t>番石榴又稱</a:t>
            </a:r>
            <a:r>
              <a:rPr lang="zh-TW" altLang="en-US" dirty="0" smtClean="0"/>
              <a:t>芭樂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主要營養</a:t>
            </a:r>
            <a:r>
              <a:rPr lang="zh-TW" altLang="en-US" dirty="0"/>
              <a:t>成份包含蛋白質、維生素</a:t>
            </a:r>
            <a:r>
              <a:rPr lang="en-US" altLang="zh-TW" dirty="0"/>
              <a:t>B1</a:t>
            </a:r>
            <a:r>
              <a:rPr lang="zh-TW" altLang="en-US" dirty="0"/>
              <a:t>、維生素</a:t>
            </a:r>
            <a:r>
              <a:rPr lang="en-US" altLang="zh-TW" dirty="0"/>
              <a:t>C</a:t>
            </a:r>
            <a:r>
              <a:rPr lang="zh-TW" altLang="en-US" dirty="0"/>
              <a:t>、食物纖維</a:t>
            </a:r>
            <a:r>
              <a:rPr lang="zh-TW" altLang="en-US" dirty="0" smtClean="0"/>
              <a:t>等</a:t>
            </a:r>
            <a:r>
              <a:rPr lang="en-US" altLang="zh-TW" dirty="0" smtClean="0"/>
              <a:t>(</a:t>
            </a:r>
            <a:r>
              <a:rPr lang="zh-TW" altLang="en-US" dirty="0" smtClean="0"/>
              <a:t>其</a:t>
            </a:r>
            <a:r>
              <a:rPr lang="zh-TW" altLang="en-US" dirty="0"/>
              <a:t>維生素</a:t>
            </a:r>
            <a:r>
              <a:rPr lang="en-US" altLang="zh-TW" dirty="0"/>
              <a:t>C</a:t>
            </a:r>
            <a:r>
              <a:rPr lang="zh-TW" altLang="en-US" dirty="0"/>
              <a:t>含量比柑橘</a:t>
            </a:r>
            <a:r>
              <a:rPr lang="zh-TW" altLang="en-US" dirty="0" smtClean="0"/>
              <a:t>多三倍</a:t>
            </a:r>
            <a:r>
              <a:rPr lang="en-US" altLang="zh-TW" dirty="0" smtClean="0"/>
              <a:t>)</a:t>
            </a:r>
          </a:p>
          <a:p>
            <a:pPr lvl="1"/>
            <a:r>
              <a:rPr lang="zh-TW" altLang="en-US" dirty="0" smtClean="0"/>
              <a:t>可以</a:t>
            </a:r>
            <a:r>
              <a:rPr lang="zh-TW" altLang="en-US" dirty="0"/>
              <a:t>提高免疫力</a:t>
            </a:r>
            <a:r>
              <a:rPr lang="zh-TW" altLang="en-US" dirty="0" smtClean="0"/>
              <a:t>，預防</a:t>
            </a:r>
            <a:r>
              <a:rPr lang="zh-TW" altLang="en-US" dirty="0"/>
              <a:t>上呼吸道感染及有利於提高血管</a:t>
            </a:r>
            <a:r>
              <a:rPr lang="zh-TW" altLang="en-US" dirty="0" smtClean="0"/>
              <a:t>彈性。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將</a:t>
            </a:r>
            <a:r>
              <a:rPr lang="zh-TW" altLang="en-US" dirty="0"/>
              <a:t>膽固醇分解成硫化物而排出體外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其中的</a:t>
            </a:r>
            <a:r>
              <a:rPr lang="zh-TW" altLang="en-US" dirty="0"/>
              <a:t>鉀、磷、鐵和氯，可以強化骨骼系統和淋巴系統的功能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r>
              <a:rPr lang="zh-TW" altLang="en-US" dirty="0"/>
              <a:t>預防感冒、強化骨骼</a:t>
            </a:r>
          </a:p>
          <a:p>
            <a:pPr lvl="1"/>
            <a:r>
              <a:rPr lang="zh-TW" altLang="en-US" dirty="0"/>
              <a:t>平衡血糖、</a:t>
            </a:r>
            <a:r>
              <a:rPr lang="zh-TW" altLang="en-US" dirty="0" smtClean="0"/>
              <a:t>止瀉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0850"/>
          <a:stretch/>
        </p:blipFill>
        <p:spPr>
          <a:xfrm>
            <a:off x="6340210" y="4992914"/>
            <a:ext cx="2803790" cy="186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09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16114"/>
            <a:ext cx="7886700" cy="117565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請</a:t>
            </a:r>
            <a:r>
              <a:rPr lang="zh-TW" altLang="en-US" sz="3200" dirty="0" smtClean="0"/>
              <a:t>說明番石榴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芭樂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在</a:t>
            </a:r>
            <a:r>
              <a:rPr lang="zh-TW" altLang="en-US" sz="3200" dirty="0"/>
              <a:t>臺灣的產季、營養優勢與食用限制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291771"/>
            <a:ext cx="7107464" cy="488519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食用限制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芭樂</a:t>
            </a:r>
            <a:r>
              <a:rPr lang="zh-TW" altLang="en-US" dirty="0"/>
              <a:t>多食會損壞牙齒，還會助火生痰，因一次不宜多吃</a:t>
            </a:r>
            <a:r>
              <a:rPr lang="zh-TW" altLang="en-US" dirty="0" smtClean="0"/>
              <a:t>。 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0850"/>
          <a:stretch/>
        </p:blipFill>
        <p:spPr>
          <a:xfrm>
            <a:off x="4420102" y="3715657"/>
            <a:ext cx="4723898" cy="314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74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14" y="4576276"/>
            <a:ext cx="3338286" cy="22817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16114"/>
            <a:ext cx="7886700" cy="117565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請</a:t>
            </a:r>
            <a:r>
              <a:rPr lang="zh-TW" altLang="en-US" sz="3200" dirty="0" smtClean="0"/>
              <a:t>說明木瓜在</a:t>
            </a:r>
            <a:r>
              <a:rPr lang="zh-TW" altLang="en-US" sz="3200" dirty="0"/>
              <a:t>臺灣的產季、營養優勢與食用限制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291770"/>
            <a:ext cx="7886700" cy="5399315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產季：幾乎全年</a:t>
            </a:r>
            <a:endParaRPr lang="en-US" altLang="zh-TW" dirty="0" smtClean="0"/>
          </a:p>
          <a:p>
            <a:r>
              <a:rPr lang="zh-TW" altLang="en-US" dirty="0" smtClean="0"/>
              <a:t>營養優勢</a:t>
            </a:r>
            <a:endParaRPr lang="en-US" altLang="zh-TW" dirty="0" smtClean="0"/>
          </a:p>
          <a:p>
            <a:pPr lvl="1"/>
            <a:r>
              <a:rPr lang="zh-TW" altLang="en-US" dirty="0"/>
              <a:t>木瓜含有豐富的維生素</a:t>
            </a:r>
            <a:r>
              <a:rPr lang="en-US" altLang="zh-TW" dirty="0"/>
              <a:t>A</a:t>
            </a:r>
            <a:r>
              <a:rPr lang="zh-TW" altLang="en-US" dirty="0"/>
              <a:t>、維生素</a:t>
            </a:r>
            <a:r>
              <a:rPr lang="en-US" altLang="zh-TW" dirty="0"/>
              <a:t>B</a:t>
            </a:r>
            <a:r>
              <a:rPr lang="zh-TW" altLang="en-US" dirty="0"/>
              <a:t>、維生素</a:t>
            </a:r>
            <a:r>
              <a:rPr lang="en-US" altLang="zh-TW" dirty="0"/>
              <a:t>C</a:t>
            </a:r>
            <a:r>
              <a:rPr lang="zh-TW" altLang="en-US" dirty="0"/>
              <a:t>、維生素</a:t>
            </a:r>
            <a:r>
              <a:rPr lang="en-US" altLang="zh-TW" dirty="0"/>
              <a:t>E</a:t>
            </a:r>
            <a:r>
              <a:rPr lang="zh-TW" altLang="en-US" dirty="0"/>
              <a:t>、維生素</a:t>
            </a:r>
            <a:r>
              <a:rPr lang="en-US" altLang="zh-TW" dirty="0"/>
              <a:t>K</a:t>
            </a:r>
            <a:r>
              <a:rPr lang="zh-TW" altLang="en-US" dirty="0"/>
              <a:t>、鈣、磷、鐵、鉀、</a:t>
            </a:r>
            <a:r>
              <a:rPr lang="en-US" altLang="zh-TW" dirty="0"/>
              <a:t>β</a:t>
            </a:r>
            <a:r>
              <a:rPr lang="zh-TW" altLang="en-US" dirty="0"/>
              <a:t>胡蘿蔔素等營養素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木瓜</a:t>
            </a:r>
            <a:r>
              <a:rPr lang="zh-TW" altLang="en-US" dirty="0"/>
              <a:t>鉀的含量比龍眼、荔枝、柑、橙、柚、蘋果等水果均高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美國</a:t>
            </a:r>
            <a:r>
              <a:rPr lang="zh-TW" altLang="en-US" dirty="0"/>
              <a:t>科學家曾評定確認營養最佳的</a:t>
            </a:r>
            <a:r>
              <a:rPr lang="en-US" altLang="zh-TW" dirty="0"/>
              <a:t>10</a:t>
            </a:r>
            <a:r>
              <a:rPr lang="zh-TW" altLang="en-US" dirty="0"/>
              <a:t>種水果中，木瓜是最具有營養成分的。</a:t>
            </a:r>
          </a:p>
          <a:p>
            <a:pPr lvl="1"/>
            <a:endParaRPr lang="zh-TW" altLang="en-US" dirty="0"/>
          </a:p>
          <a:p>
            <a:pPr lvl="1"/>
            <a:r>
              <a:rPr lang="zh-TW" altLang="en-US" dirty="0"/>
              <a:t>木瓜中含有木瓜酵素能夠幫助消化、吸收蛋白質</a:t>
            </a:r>
            <a:r>
              <a:rPr lang="zh-TW" altLang="en-US" dirty="0" smtClean="0"/>
              <a:t>；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維生素</a:t>
            </a:r>
            <a:r>
              <a:rPr lang="en-US" altLang="zh-TW" dirty="0"/>
              <a:t>C</a:t>
            </a:r>
            <a:r>
              <a:rPr lang="zh-TW" altLang="en-US" dirty="0"/>
              <a:t>可以防止細胞受到氧化傷害</a:t>
            </a:r>
            <a:r>
              <a:rPr lang="zh-TW" altLang="en-US" dirty="0" smtClean="0"/>
              <a:t>；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而</a:t>
            </a:r>
            <a:r>
              <a:rPr lang="zh-TW" altLang="en-US" dirty="0"/>
              <a:t>維生素</a:t>
            </a:r>
            <a:r>
              <a:rPr lang="en-US" altLang="zh-TW" dirty="0"/>
              <a:t>K</a:t>
            </a:r>
            <a:r>
              <a:rPr lang="zh-TW" altLang="en-US" dirty="0"/>
              <a:t>和</a:t>
            </a:r>
            <a:r>
              <a:rPr lang="en-US" altLang="zh-TW" dirty="0"/>
              <a:t>β</a:t>
            </a:r>
            <a:r>
              <a:rPr lang="zh-TW" altLang="en-US" dirty="0"/>
              <a:t>胡蘿蔔素，則能有效的對抗衰老的自由基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5389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115" y="4601028"/>
            <a:ext cx="3302885" cy="225697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16114"/>
            <a:ext cx="7886700" cy="117565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請</a:t>
            </a:r>
            <a:r>
              <a:rPr lang="zh-TW" altLang="en-US" sz="3200" dirty="0" smtClean="0"/>
              <a:t>說明木瓜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芭樂</a:t>
            </a:r>
            <a:r>
              <a:rPr lang="en-US" altLang="zh-TW" sz="3200" dirty="0" smtClean="0"/>
              <a:t>)</a:t>
            </a:r>
            <a:r>
              <a:rPr lang="zh-TW" altLang="en-US" sz="3200" dirty="0" smtClean="0"/>
              <a:t>在</a:t>
            </a:r>
            <a:r>
              <a:rPr lang="zh-TW" altLang="en-US" sz="3200" dirty="0"/>
              <a:t>臺灣的產季、營養優勢與食用限制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49" y="1291770"/>
            <a:ext cx="8137979" cy="532674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食用限制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木瓜</a:t>
            </a:r>
            <a:r>
              <a:rPr lang="zh-TW" altLang="en-US" dirty="0"/>
              <a:t>性微寒，體質虛弱及脾胃虛寒的人，吃太多會有腹瀉現象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孕後食用</a:t>
            </a:r>
            <a:r>
              <a:rPr lang="zh-TW" altLang="en-US" dirty="0"/>
              <a:t>木瓜牛奶幫助乳汁分泌，但需</a:t>
            </a:r>
            <a:r>
              <a:rPr lang="zh-TW" altLang="en-US" dirty="0" smtClean="0"/>
              <a:t>注意其植物性荷爾蒙可能會干擾懷孕</a:t>
            </a:r>
            <a:r>
              <a:rPr lang="zh-TW" altLang="en-US" dirty="0"/>
              <a:t>中婦女體內的</a:t>
            </a:r>
            <a:r>
              <a:rPr lang="zh-TW" altLang="en-US" dirty="0" smtClean="0"/>
              <a:t>荷爾蒙。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青</a:t>
            </a:r>
            <a:r>
              <a:rPr lang="zh-TW" altLang="en-US" dirty="0"/>
              <a:t>木瓜對</a:t>
            </a:r>
            <a:r>
              <a:rPr lang="zh-TW" altLang="en-US" dirty="0" smtClean="0"/>
              <a:t>胎兒相當不利，孕婦</a:t>
            </a:r>
            <a:r>
              <a:rPr lang="zh-TW" altLang="en-US" dirty="0"/>
              <a:t>應盡量少吃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lvl="1"/>
            <a:r>
              <a:rPr lang="zh-TW" altLang="en-US" dirty="0" smtClean="0"/>
              <a:t>青</a:t>
            </a:r>
            <a:r>
              <a:rPr lang="zh-TW" altLang="en-US" dirty="0"/>
              <a:t>木瓜燉</a:t>
            </a:r>
            <a:r>
              <a:rPr lang="zh-TW" altLang="en-US" dirty="0" smtClean="0"/>
              <a:t>排骨可以</a:t>
            </a:r>
            <a:r>
              <a:rPr lang="zh-TW" altLang="en-US" dirty="0"/>
              <a:t>刺激女性的黃體激素而達到豐胸的效果</a:t>
            </a:r>
            <a:r>
              <a:rPr lang="zh-TW" altLang="en-US" dirty="0" smtClean="0"/>
              <a:t>；但是，若遺傳</a:t>
            </a:r>
            <a:r>
              <a:rPr lang="zh-TW" altLang="en-US" dirty="0"/>
              <a:t>和</a:t>
            </a:r>
            <a:r>
              <a:rPr lang="zh-TW" altLang="en-US" dirty="0" smtClean="0"/>
              <a:t>運動條件不足，則未必能見其效果。</a:t>
            </a:r>
            <a:endParaRPr lang="en-US" altLang="zh-TW" dirty="0" smtClean="0"/>
          </a:p>
          <a:p>
            <a:r>
              <a:rPr lang="zh-TW" altLang="en-US" dirty="0" smtClean="0"/>
              <a:t> 食用時機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為利運輸，都是六、七分熟採收，可挑選果身重量重而外皮光滑者，待蒂頭周圍變軟，即可食用</a:t>
            </a:r>
            <a:r>
              <a:rPr lang="en-US" altLang="zh-TW" dirty="0" smtClean="0"/>
              <a:t>(</a:t>
            </a:r>
            <a:r>
              <a:rPr lang="zh-TW" altLang="en-US" dirty="0" smtClean="0"/>
              <a:t>與外皮顏色無關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82032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實習心得與感想：（至少</a:t>
            </a:r>
            <a:r>
              <a:rPr lang="en-US" altLang="zh-TW" sz="3200" dirty="0"/>
              <a:t>100</a:t>
            </a:r>
            <a:r>
              <a:rPr lang="zh-TW" altLang="en-US" sz="3200" dirty="0"/>
              <a:t>字，</a:t>
            </a:r>
            <a:r>
              <a:rPr lang="en-US" altLang="zh-TW" sz="3200" dirty="0"/>
              <a:t>30</a:t>
            </a:r>
            <a:r>
              <a:rPr lang="zh-TW" altLang="en-US" sz="3200" dirty="0" smtClean="0"/>
              <a:t>％）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請</a:t>
            </a:r>
            <a:r>
              <a:rPr lang="zh-TW" altLang="en-US" dirty="0"/>
              <a:t>就小組實習準時情形、食物採購、人力分配、廚餘量、烹飪成果等表現進行評估，提出感謝、改善建議，或具體說明小組表現優異之處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zh-TW" altLang="en-US" dirty="0"/>
          </a:p>
          <a:p>
            <a:r>
              <a:rPr lang="zh-TW" altLang="en-US" dirty="0" smtClean="0"/>
              <a:t>請</a:t>
            </a:r>
            <a:r>
              <a:rPr lang="zh-TW" altLang="en-US" dirty="0"/>
              <a:t>描述製備前後及過程中的心情、上課過程的感受、個人或小組表現情形等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4050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3888" y="1601790"/>
            <a:ext cx="7886700" cy="830261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提問與回饋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b="37372"/>
          <a:stretch/>
        </p:blipFill>
        <p:spPr>
          <a:xfrm>
            <a:off x="1" y="2432051"/>
            <a:ext cx="9143999" cy="36576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914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7913" t="14037" r="26016" b="12550"/>
          <a:stretch/>
        </p:blipFill>
        <p:spPr>
          <a:xfrm>
            <a:off x="774061" y="48673"/>
            <a:ext cx="7600682" cy="680932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74062" y="4412343"/>
            <a:ext cx="7644224" cy="2445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74060" y="580571"/>
            <a:ext cx="7796626" cy="6429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80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6239" t="16022" r="27355" b="21896"/>
          <a:stretch/>
        </p:blipFill>
        <p:spPr>
          <a:xfrm>
            <a:off x="768782" y="929361"/>
            <a:ext cx="7555767" cy="568305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68782" y="283030"/>
            <a:ext cx="756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正確握刀法：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760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9769" t="20387" r="16868" b="30605"/>
          <a:stretch/>
        </p:blipFill>
        <p:spPr>
          <a:xfrm>
            <a:off x="290286" y="1111262"/>
            <a:ext cx="8592457" cy="417193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90286" y="464931"/>
            <a:ext cx="756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常用單位換算：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09600" y="5283200"/>
            <a:ext cx="72430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杯量米杯</a:t>
            </a:r>
            <a:r>
              <a:rPr lang="en-US" altLang="zh-TW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=200c.c. </a:t>
            </a:r>
            <a:endParaRPr lang="zh-TW" alt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37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7913" t="12648" r="28246" b="48462"/>
          <a:stretch/>
        </p:blipFill>
        <p:spPr>
          <a:xfrm>
            <a:off x="275326" y="986971"/>
            <a:ext cx="8527070" cy="425268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75326" y="232229"/>
            <a:ext cx="756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常用刀工：片、條、絲、段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859314" y="1103085"/>
            <a:ext cx="1494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0.2-0.5cm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854511" y="3869452"/>
            <a:ext cx="255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5cm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99773" y="4331117"/>
            <a:ext cx="255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0.2cm*0.2cm*5cm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400282" y="1486317"/>
            <a:ext cx="255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0.5cm*0.5cm*5cm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7913" t="51141" r="28246" b="10168"/>
          <a:stretch/>
        </p:blipFill>
        <p:spPr>
          <a:xfrm>
            <a:off x="224188" y="856342"/>
            <a:ext cx="8658556" cy="429623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75326" y="232229"/>
            <a:ext cx="756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常用刀工：丁、末、滾刀塊、切花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984437" y="878560"/>
            <a:ext cx="255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1cm*1cm*1cm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979887" y="861253"/>
            <a:ext cx="2873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bg1"/>
                </a:solidFill>
              </a:rPr>
              <a:t>0.2cm*0.2cm*0.2cm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06045" y="3015566"/>
            <a:ext cx="411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</a:rPr>
              <a:t>每切一刀，食物轉一次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103257" y="3015566"/>
            <a:ext cx="262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</a:rPr>
              <a:t>在內面切菱形刀紋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2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實習測驗題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請說明切塊、切段、切片的</a:t>
            </a:r>
            <a:r>
              <a:rPr lang="zh-TW" altLang="en-US" dirty="0" smtClean="0"/>
              <a:t>要訣</a:t>
            </a:r>
            <a:endParaRPr lang="en-US" altLang="zh-TW" dirty="0" smtClean="0"/>
          </a:p>
          <a:p>
            <a:endParaRPr lang="en-US" altLang="zh-TW" dirty="0" smtClean="0"/>
          </a:p>
          <a:p>
            <a:pPr lvl="1"/>
            <a:r>
              <a:rPr lang="zh-TW" altLang="en-US" dirty="0" smtClean="0"/>
              <a:t>切塊：將食物切割約 </a:t>
            </a:r>
            <a:r>
              <a:rPr lang="en-US" altLang="zh-TW" dirty="0" smtClean="0"/>
              <a:t>2</a:t>
            </a:r>
            <a:r>
              <a:rPr lang="zh-TW" altLang="en-US" dirty="0" smtClean="0"/>
              <a:t> </a:t>
            </a:r>
            <a:r>
              <a:rPr lang="en-US" altLang="zh-TW" dirty="0" smtClean="0"/>
              <a:t>*</a:t>
            </a:r>
            <a:r>
              <a:rPr lang="zh-TW" altLang="en-US" dirty="0" smtClean="0"/>
              <a:t> </a:t>
            </a:r>
            <a:r>
              <a:rPr lang="en-US" altLang="zh-TW" dirty="0" smtClean="0"/>
              <a:t>2</a:t>
            </a:r>
            <a:r>
              <a:rPr lang="zh-TW" altLang="en-US" dirty="0" smtClean="0"/>
              <a:t> </a:t>
            </a:r>
            <a:r>
              <a:rPr lang="en-US" altLang="zh-TW" dirty="0" smtClean="0"/>
              <a:t>*2 cm</a:t>
            </a:r>
            <a:r>
              <a:rPr lang="zh-TW" altLang="en-US" dirty="0" smtClean="0"/>
              <a:t> 大小。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切</a:t>
            </a:r>
            <a:r>
              <a:rPr lang="zh-TW" altLang="en-US" dirty="0"/>
              <a:t>段：將食物切割約 </a:t>
            </a:r>
            <a:r>
              <a:rPr lang="en-US" altLang="zh-TW" dirty="0" smtClean="0"/>
              <a:t>5 cm</a:t>
            </a:r>
            <a:r>
              <a:rPr lang="zh-TW" altLang="en-US" dirty="0" smtClean="0"/>
              <a:t>一段。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切片：將食物切割為</a:t>
            </a:r>
            <a:r>
              <a:rPr lang="en-US" altLang="zh-TW" smtClean="0"/>
              <a:t>0.2-0.5cm</a:t>
            </a:r>
            <a:r>
              <a:rPr lang="zh-TW" altLang="en-US" smtClean="0"/>
              <a:t>薄片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87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689</TotalTime>
  <Words>1292</Words>
  <Application>Microsoft Office PowerPoint</Application>
  <PresentationFormat>如螢幕大小 (4:3)</PresentationFormat>
  <Paragraphs>129</Paragraphs>
  <Slides>38</Slides>
  <Notes>0</Notes>
  <HiddenSlides>0</HiddenSlides>
  <MMClips>7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38</vt:i4>
      </vt:variant>
    </vt:vector>
  </HeadingPairs>
  <TitlesOfParts>
    <vt:vector size="47" baseType="lpstr">
      <vt:lpstr>微軟正黑體</vt:lpstr>
      <vt:lpstr>新細明體</vt:lpstr>
      <vt:lpstr>Arial</vt:lpstr>
      <vt:lpstr>Calibri</vt:lpstr>
      <vt:lpstr>Calibri Light</vt:lpstr>
      <vt:lpstr>Times New Roman</vt:lpstr>
      <vt:lpstr>Wingdings</vt:lpstr>
      <vt:lpstr>Office 佈景主題</vt:lpstr>
      <vt:lpstr>自訂設計</vt:lpstr>
      <vt:lpstr>優質麵食</vt:lpstr>
      <vt:lpstr>工欲善其事， 必先「辨」其器！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實習測驗題</vt:lpstr>
      <vt:lpstr>紅蘿蔔基本刀工</vt:lpstr>
      <vt:lpstr>香菇雞湯麵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水果盤</vt:lpstr>
      <vt:lpstr>PowerPoint 簡報</vt:lpstr>
      <vt:lpstr>洗洗葡萄~</vt:lpstr>
      <vt:lpstr>芭樂去籽</vt:lpstr>
      <vt:lpstr>切切木瓜</vt:lpstr>
      <vt:lpstr>PowerPoint 簡報</vt:lpstr>
      <vt:lpstr>PowerPoint 簡報</vt:lpstr>
      <vt:lpstr>請說明葡萄在臺灣的產季、營養優勢與食用限制</vt:lpstr>
      <vt:lpstr>請說明葡萄在臺灣的產季、營養優勢與食用限制</vt:lpstr>
      <vt:lpstr>請說明番石榴(芭樂)在臺灣的產季、營養優勢與食用限制</vt:lpstr>
      <vt:lpstr>請說明番石榴(芭樂)在臺灣的產季、營養優勢與食用限制</vt:lpstr>
      <vt:lpstr>請說明木瓜在臺灣的產季、營養優勢與食用限制</vt:lpstr>
      <vt:lpstr>請說明木瓜(芭樂)在臺灣的產季、營養優勢與食用限制</vt:lpstr>
      <vt:lpstr>實習心得與感想：（至少100字，30％）</vt:lpstr>
      <vt:lpstr>提問與回饋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優質麵食</dc:title>
  <dc:creator>user</dc:creator>
  <cp:lastModifiedBy>user</cp:lastModifiedBy>
  <cp:revision>59</cp:revision>
  <dcterms:created xsi:type="dcterms:W3CDTF">2015-09-13T16:24:38Z</dcterms:created>
  <dcterms:modified xsi:type="dcterms:W3CDTF">2016-09-25T19:30:28Z</dcterms:modified>
</cp:coreProperties>
</file>