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3gpp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21" r:id="rId3"/>
    <p:sldId id="264" r:id="rId4"/>
    <p:sldId id="272" r:id="rId5"/>
    <p:sldId id="274" r:id="rId6"/>
    <p:sldId id="277" r:id="rId7"/>
    <p:sldId id="275" r:id="rId8"/>
    <p:sldId id="276" r:id="rId9"/>
    <p:sldId id="273" r:id="rId10"/>
    <p:sldId id="281" r:id="rId11"/>
    <p:sldId id="278" r:id="rId12"/>
    <p:sldId id="280" r:id="rId13"/>
    <p:sldId id="279" r:id="rId14"/>
    <p:sldId id="282" r:id="rId15"/>
    <p:sldId id="267" r:id="rId16"/>
    <p:sldId id="317" r:id="rId17"/>
    <p:sldId id="318" r:id="rId18"/>
    <p:sldId id="319" r:id="rId19"/>
    <p:sldId id="320" r:id="rId20"/>
    <p:sldId id="309" r:id="rId21"/>
    <p:sldId id="310" r:id="rId22"/>
    <p:sldId id="316" r:id="rId23"/>
    <p:sldId id="314" r:id="rId24"/>
    <p:sldId id="313" r:id="rId25"/>
    <p:sldId id="315" r:id="rId26"/>
    <p:sldId id="283" r:id="rId27"/>
    <p:sldId id="298" r:id="rId28"/>
    <p:sldId id="299" r:id="rId29"/>
    <p:sldId id="285" r:id="rId30"/>
    <p:sldId id="300" r:id="rId31"/>
    <p:sldId id="301" r:id="rId32"/>
    <p:sldId id="303" r:id="rId33"/>
    <p:sldId id="302" r:id="rId34"/>
    <p:sldId id="304" r:id="rId35"/>
    <p:sldId id="305" r:id="rId36"/>
    <p:sldId id="306" r:id="rId37"/>
    <p:sldId id="307" r:id="rId38"/>
    <p:sldId id="308" r:id="rId39"/>
    <p:sldId id="284" r:id="rId40"/>
    <p:sldId id="296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872" y="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/>
              <a:t>2016/3/10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&#19981;&#21516;&#22283;&#23478;&#30340;&#20154;&#22312;&#21507;&#20160;&#40636;.pp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家政全球化研究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7406640" cy="2520280"/>
          </a:xfrm>
        </p:spPr>
        <p:txBody>
          <a:bodyPr>
            <a:normAutofit/>
          </a:bodyPr>
          <a:lstStyle/>
          <a:p>
            <a:pPr marL="484188" indent="-457200">
              <a:buFont typeface="Wingdings" panose="05000000000000000000" pitchFamily="2" charset="2"/>
              <a:buChar char="n"/>
            </a:pPr>
            <a:r>
              <a:rPr lang="zh-TW" altLang="en-US" sz="3200" dirty="0" smtClean="0"/>
              <a:t>單元主題</a:t>
            </a:r>
            <a:endParaRPr lang="en-US" altLang="zh-TW" sz="3200" dirty="0" smtClean="0"/>
          </a:p>
          <a:p>
            <a:pPr marL="987425" lvl="1" indent="-538163" algn="l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zh-TW" altLang="en-US" sz="3400" dirty="0" smtClean="0"/>
              <a:t>建立全球化概念</a:t>
            </a:r>
            <a:endParaRPr lang="en-US" altLang="zh-TW" sz="3400" dirty="0" smtClean="0"/>
          </a:p>
          <a:p>
            <a:pPr marL="987425" lvl="1" indent="-538163" algn="l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zh-TW" altLang="en-US" sz="3400" dirty="0" smtClean="0"/>
              <a:t>熟悉</a:t>
            </a:r>
            <a:r>
              <a:rPr lang="zh-TW" altLang="en-US" sz="3400" dirty="0"/>
              <a:t>小論文</a:t>
            </a:r>
            <a:r>
              <a:rPr lang="zh-TW" altLang="en-US" sz="3400" dirty="0" smtClean="0"/>
              <a:t>格式</a:t>
            </a:r>
            <a:endParaRPr lang="en-US" altLang="zh-TW" sz="3400" dirty="0" smtClean="0"/>
          </a:p>
          <a:p>
            <a:pPr marL="987425" lvl="1" indent="-538163" algn="l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zh-TW" altLang="en-US" sz="3600" dirty="0"/>
              <a:t>認識小論文常用的研究方法</a:t>
            </a:r>
          </a:p>
          <a:p>
            <a:pPr marL="484188" lvl="1" indent="-457200" algn="l">
              <a:spcBef>
                <a:spcPts val="600"/>
              </a:spcBef>
              <a:buSzPct val="80000"/>
              <a:buFont typeface="Wingdings" panose="05000000000000000000" pitchFamily="2" charset="2"/>
              <a:buChar char="n"/>
            </a:pPr>
            <a:endParaRPr lang="zh-TW" altLang="en-US" sz="3400" dirty="0"/>
          </a:p>
          <a:p>
            <a:pPr marL="484188" indent="-457200">
              <a:buFont typeface="Wingdings" panose="05000000000000000000" pitchFamily="2" charset="2"/>
              <a:buChar char="n"/>
            </a:pPr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val="41557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2012</a:t>
            </a:r>
            <a:r>
              <a:rPr lang="zh-TW" altLang="en-US" sz="3200" dirty="0"/>
              <a:t>年倫敦奧運會</a:t>
            </a:r>
            <a:r>
              <a:rPr lang="en-US" altLang="zh-TW" sz="3200" dirty="0"/>
              <a:t>206</a:t>
            </a:r>
            <a:r>
              <a:rPr lang="zh-TW" altLang="en-US" sz="3200" dirty="0"/>
              <a:t>個參賽國的國旗</a:t>
            </a:r>
            <a:r>
              <a:rPr lang="zh-TW" altLang="en-US" sz="3200" dirty="0" smtClean="0"/>
              <a:t>便當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2012</a:t>
            </a:r>
            <a:r>
              <a:rPr lang="zh-TW" altLang="en-US" sz="3000" dirty="0" smtClean="0"/>
              <a:t>年倫敦奧運時，專門</a:t>
            </a:r>
            <a:r>
              <a:rPr lang="zh-TW" altLang="en-US" sz="3000" dirty="0"/>
              <a:t>介紹世界各國美食料理的網站</a:t>
            </a:r>
            <a:r>
              <a:rPr lang="en-US" altLang="zh-TW" sz="3000" dirty="0" smtClean="0"/>
              <a:t>e-food.jp</a:t>
            </a:r>
            <a:r>
              <a:rPr lang="zh-TW" altLang="en-US" sz="3000" dirty="0" smtClean="0"/>
              <a:t>發起製作</a:t>
            </a:r>
            <a:r>
              <a:rPr lang="en-US" altLang="zh-TW" sz="3000" dirty="0" smtClean="0"/>
              <a:t>206</a:t>
            </a:r>
            <a:r>
              <a:rPr lang="zh-TW" altLang="en-US" sz="3000" dirty="0"/>
              <a:t>個參賽國的國旗便當的活動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lvl="1"/>
            <a:r>
              <a:rPr lang="zh-TW" altLang="en-US" sz="2600" dirty="0" smtClean="0"/>
              <a:t>他們</a:t>
            </a:r>
            <a:r>
              <a:rPr lang="zh-TW" altLang="en-US" sz="2600" dirty="0"/>
              <a:t>在製作各國國旗便當時</a:t>
            </a:r>
            <a:r>
              <a:rPr lang="zh-TW" altLang="en-US" sz="2600" dirty="0" smtClean="0"/>
              <a:t>，盡量</a:t>
            </a:r>
            <a:r>
              <a:rPr lang="zh-TW" altLang="en-US" sz="2600" dirty="0"/>
              <a:t>以該國傳統美食料理為主要食</a:t>
            </a:r>
            <a:r>
              <a:rPr lang="zh-TW" altLang="en-US" sz="2600" dirty="0" smtClean="0"/>
              <a:t>材。</a:t>
            </a:r>
            <a:endParaRPr lang="en-US" altLang="zh-TW" sz="2600" dirty="0" smtClean="0"/>
          </a:p>
          <a:p>
            <a:pPr lvl="1"/>
            <a:r>
              <a:rPr lang="zh-TW" altLang="en-US" sz="2600" dirty="0" smtClean="0"/>
              <a:t>在</a:t>
            </a:r>
            <a:r>
              <a:rPr lang="zh-TW" altLang="en-US" sz="2600" dirty="0"/>
              <a:t>他們的網站上，不但有製作完成的便當的照片，還配有製作方法的介紹，以及該國國旗的象徵意義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lvl="1"/>
            <a:r>
              <a:rPr lang="zh-TW" altLang="en-US" sz="2600" dirty="0" smtClean="0"/>
              <a:t>讓</a:t>
            </a:r>
            <a:r>
              <a:rPr lang="zh-TW" altLang="en-US" sz="2600" dirty="0"/>
              <a:t>我們在享受美食的同時，更是加深了對於各國傳統美食和文化的了解。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39552" y="6021288"/>
            <a:ext cx="839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</a:rPr>
              <a:t>資料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</a:rPr>
              <a:t>20150303</a:t>
            </a:r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</a:rPr>
              <a:t>取自</a:t>
            </a:r>
            <a:endParaRPr lang="en-US" altLang="zh-TW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</a:rPr>
              <a:t>http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://img.tokyo-fashion.net/epaper/20120727(No.355)/Tokyo-Fashion-20120727(No.355)-gb.html</a:t>
            </a:r>
            <a:endParaRPr lang="zh-TW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8679" y="188640"/>
            <a:ext cx="7498080" cy="1143000"/>
          </a:xfrm>
        </p:spPr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2054" name="Picture 6" descr="http://img.tokyo-fashion.net/epaper/20120727/D-FLAG/D-FLAG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79" y="1124744"/>
            <a:ext cx="7498080" cy="562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8679" y="188640"/>
            <a:ext cx="7498080" cy="1143000"/>
          </a:xfrm>
        </p:spPr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3074" name="Picture 2" descr="http://img.tokyo-fashion.net/epaper/20120727/D-FLAG/D-FLAG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96752"/>
            <a:ext cx="754833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8679" y="188640"/>
            <a:ext cx="7498080" cy="1143000"/>
          </a:xfrm>
        </p:spPr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4098" name="Picture 2" descr="http://img.tokyo-fashion.net/epaper/20120727/D-FLAG/D-FLAG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4" y="1124744"/>
            <a:ext cx="5475570" cy="54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國旗便當</a:t>
            </a:r>
            <a:endParaRPr lang="zh-TW" altLang="en-US" dirty="0"/>
          </a:p>
        </p:txBody>
      </p:sp>
      <p:pic>
        <p:nvPicPr>
          <p:cNvPr id="4" name="Picture 4" descr="http://img.tokyo-fashion.net/epaper/20120727/D-FLAG/D-FLAG-02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48" y="1417320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hlinkClick r:id="rId2" action="ppaction://hlinkpres?slideindex=1&amp;slidetitle="/>
              </a:rPr>
              <a:t>不同國家的人在吃什麼？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時代週刊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的組圖</a:t>
            </a:r>
            <a:r>
              <a:rPr lang="en-US" altLang="zh-TW" dirty="0" smtClean="0"/>
              <a:t>《</a:t>
            </a:r>
            <a:r>
              <a:rPr lang="zh-TW" altLang="en-US" dirty="0"/>
              <a:t>饑餓的星球</a:t>
            </a:r>
            <a:r>
              <a:rPr lang="en-US" altLang="zh-TW" dirty="0"/>
              <a:t>》</a:t>
            </a:r>
          </a:p>
          <a:p>
            <a:r>
              <a:rPr lang="zh-TW" altLang="en-US" dirty="0" smtClean="0"/>
              <a:t>作者：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攝影師</a:t>
            </a:r>
            <a:r>
              <a:rPr lang="en-US" altLang="zh-TW" dirty="0"/>
              <a:t>Peter </a:t>
            </a:r>
            <a:r>
              <a:rPr lang="en-US" altLang="zh-TW" dirty="0" err="1"/>
              <a:t>Menzel</a:t>
            </a:r>
            <a:r>
              <a:rPr lang="zh-TW" altLang="en-US" dirty="0"/>
              <a:t>與妻子</a:t>
            </a:r>
            <a:r>
              <a:rPr lang="en-US" altLang="zh-TW" dirty="0"/>
              <a:t>Faith </a:t>
            </a:r>
            <a:r>
              <a:rPr lang="en-US" altLang="zh-TW" dirty="0" err="1"/>
              <a:t>D'Aluision</a:t>
            </a:r>
            <a:r>
              <a:rPr lang="zh-TW" altLang="en-US" dirty="0"/>
              <a:t>造訪世界各地</a:t>
            </a:r>
            <a:r>
              <a:rPr lang="en-US" altLang="zh-TW" dirty="0"/>
              <a:t>24</a:t>
            </a:r>
            <a:r>
              <a:rPr lang="zh-TW" altLang="en-US" dirty="0"/>
              <a:t>個國家、</a:t>
            </a:r>
            <a:r>
              <a:rPr lang="en-US" altLang="zh-TW" dirty="0"/>
              <a:t>30</a:t>
            </a:r>
            <a:r>
              <a:rPr lang="zh-TW" altLang="en-US" dirty="0"/>
              <a:t>個家庭的廚房與餐桌，以影像記錄不同家庭一星期所消耗的食物，完成</a:t>
            </a:r>
            <a:r>
              <a:rPr lang="en-US" altLang="zh-TW" dirty="0"/>
              <a:t>"Hungry Planet: What the World Eats in a Week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84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36504" y="1254180"/>
            <a:ext cx="7406640" cy="1472184"/>
          </a:xfrm>
        </p:spPr>
        <p:txBody>
          <a:bodyPr/>
          <a:lstStyle/>
          <a:p>
            <a:r>
              <a:rPr lang="zh-TW" altLang="en-US" dirty="0" smtClean="0"/>
              <a:t>熟悉小論文格式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>
          <a:xfrm>
            <a:off x="1443265" y="3068960"/>
            <a:ext cx="740664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中學生小論文</a:t>
            </a:r>
            <a:r>
              <a:rPr lang="zh-TW" altLang="en-US" dirty="0" smtClean="0"/>
              <a:t>格式</a:t>
            </a:r>
            <a:endParaRPr lang="en-US" altLang="zh-TW" dirty="0" smtClean="0"/>
          </a:p>
          <a:p>
            <a:pPr marL="449263" indent="0">
              <a:buNone/>
            </a:pPr>
            <a:r>
              <a:rPr lang="en-US" altLang="zh-TW" dirty="0" smtClean="0"/>
              <a:t>2015.09.10</a:t>
            </a:r>
            <a:r>
              <a:rPr lang="zh-TW" altLang="en-US" dirty="0" smtClean="0"/>
              <a:t>引</a:t>
            </a:r>
            <a:r>
              <a:rPr lang="zh-TW" altLang="en-US" dirty="0"/>
              <a:t>自中學生網站</a:t>
            </a:r>
          </a:p>
          <a:p>
            <a:pPr marL="449263" indent="0">
              <a:buNone/>
            </a:pPr>
            <a:r>
              <a:rPr lang="en-US" altLang="zh-TW" dirty="0"/>
              <a:t>/</a:t>
            </a:r>
            <a:r>
              <a:rPr lang="zh-TW" altLang="en-US" dirty="0"/>
              <a:t>小論文寫作比賽格式說明暨評審要點</a:t>
            </a:r>
            <a:r>
              <a:rPr lang="en-US" altLang="zh-TW" dirty="0"/>
              <a:t>http://www.shs.edu.tw/display_pages.php?pageid=2010080601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833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小論文寫作比賽格式說明暨評審要點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篇幅</a:t>
            </a:r>
            <a:endParaRPr lang="en-US" altLang="zh-TW" dirty="0" smtClean="0"/>
          </a:p>
          <a:p>
            <a:r>
              <a:rPr lang="zh-TW" altLang="en-US" dirty="0" smtClean="0"/>
              <a:t>版面</a:t>
            </a:r>
            <a:endParaRPr lang="en-US" altLang="zh-TW" dirty="0" smtClean="0"/>
          </a:p>
          <a:p>
            <a:r>
              <a:rPr lang="zh-TW" altLang="en-US" dirty="0" smtClean="0"/>
              <a:t>格</a:t>
            </a:r>
            <a:r>
              <a:rPr lang="zh-TW" altLang="en-US" dirty="0"/>
              <a:t>式</a:t>
            </a:r>
            <a:r>
              <a:rPr lang="zh-TW" altLang="en-US" dirty="0" smtClean="0"/>
              <a:t>說明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封面頁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前言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正文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結論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引</a:t>
            </a:r>
            <a:r>
              <a:rPr lang="zh-TW" altLang="en-US" dirty="0"/>
              <a:t>註</a:t>
            </a:r>
            <a:r>
              <a:rPr lang="zh-TW" altLang="en-US" dirty="0" smtClean="0"/>
              <a:t>資料</a:t>
            </a:r>
            <a:endParaRPr lang="en-US" altLang="zh-TW" dirty="0" smtClean="0"/>
          </a:p>
          <a:p>
            <a:r>
              <a:rPr lang="zh-TW" altLang="en-US" dirty="0" smtClean="0"/>
              <a:t>評審要點</a:t>
            </a:r>
            <a:endParaRPr lang="en-US" altLang="zh-TW" dirty="0" smtClean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1693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實作練習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下載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dirty="0" smtClean="0"/>
              <a:t>小</a:t>
            </a:r>
            <a:r>
              <a:rPr lang="zh-TW" altLang="en-US" dirty="0"/>
              <a:t>論文寫作比賽格式說明暨評審</a:t>
            </a:r>
            <a:r>
              <a:rPr lang="zh-TW" altLang="en-US" dirty="0" smtClean="0"/>
              <a:t>要點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」、「全國高級中等學校小論文比賽引註資料寫作格式範例」、「小論文投稿類別」。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dirty="0" smtClean="0">
                <a:latin typeface="+mn-ea"/>
              </a:rPr>
              <a:t>用螢光筆畫</a:t>
            </a:r>
            <a:r>
              <a:rPr lang="zh-TW" altLang="en-US" dirty="0" smtClean="0">
                <a:latin typeface="+mn-ea"/>
              </a:rPr>
              <a:t>重點。</a:t>
            </a:r>
            <a:endParaRPr lang="en-US" altLang="zh-TW" dirty="0" smtClean="0">
              <a:latin typeface="+mn-ea"/>
            </a:endParaRPr>
          </a:p>
          <a:p>
            <a:r>
              <a:rPr lang="en-US" altLang="zh-TW" dirty="0" smtClean="0">
                <a:latin typeface="+mn-ea"/>
              </a:rPr>
              <a:t>E-mail</a:t>
            </a:r>
            <a:r>
              <a:rPr lang="zh-TW" altLang="en-US" dirty="0" smtClean="0">
                <a:latin typeface="+mn-ea"/>
              </a:rPr>
              <a:t>成果。</a:t>
            </a:r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1550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432560" y="836712"/>
            <a:ext cx="7406640" cy="1472184"/>
          </a:xfrm>
        </p:spPr>
        <p:txBody>
          <a:bodyPr/>
          <a:lstStyle/>
          <a:p>
            <a:r>
              <a:rPr lang="zh-TW" altLang="en-US" dirty="0"/>
              <a:t>認識小論文常用的研究</a:t>
            </a:r>
            <a:r>
              <a:rPr lang="zh-TW" altLang="en-US" dirty="0" smtClean="0"/>
              <a:t>方法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432560" y="2564904"/>
            <a:ext cx="7406640" cy="175260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全球化研究適用研究方法</a:t>
            </a:r>
          </a:p>
        </p:txBody>
      </p:sp>
    </p:spTree>
    <p:extLst>
      <p:ext uri="{BB962C8B-B14F-4D97-AF65-F5344CB8AC3E}">
        <p14:creationId xmlns:p14="http://schemas.microsoft.com/office/powerpoint/2010/main" val="347221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建立全球化概念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5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全球化研究適用研究方法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fontScale="92500"/>
          </a:bodyPr>
          <a:lstStyle/>
          <a:p>
            <a:r>
              <a:rPr lang="zh-TW" altLang="en-US" dirty="0" smtClean="0"/>
              <a:t>實地訪查法</a:t>
            </a:r>
            <a:endParaRPr lang="en-US" altLang="zh-TW" dirty="0" smtClean="0"/>
          </a:p>
          <a:p>
            <a:pPr lvl="1"/>
            <a:r>
              <a:rPr lang="zh-TW" altLang="en-US" dirty="0"/>
              <a:t>食麵</a:t>
            </a:r>
            <a:r>
              <a:rPr lang="en-US" altLang="zh-TW" dirty="0"/>
              <a:t>,</a:t>
            </a:r>
            <a:r>
              <a:rPr lang="zh-TW" altLang="en-US" dirty="0"/>
              <a:t>饅伏</a:t>
            </a:r>
            <a:r>
              <a:rPr lang="en-US" altLang="zh-TW" dirty="0"/>
              <a:t>?---</a:t>
            </a:r>
            <a:r>
              <a:rPr lang="zh-TW" altLang="en-US" dirty="0"/>
              <a:t>麵包的引進對台灣饅頭飲食文化的影響</a:t>
            </a:r>
            <a:r>
              <a:rPr lang="en-US" altLang="zh-TW" dirty="0"/>
              <a:t>(</a:t>
            </a:r>
            <a:r>
              <a:rPr lang="en-US" altLang="zh-TW" dirty="0" smtClean="0"/>
              <a:t>10311</a:t>
            </a:r>
            <a:r>
              <a:rPr lang="zh-TW" altLang="en-US" dirty="0" smtClean="0"/>
              <a:t>優等</a:t>
            </a:r>
            <a:r>
              <a:rPr lang="en-US" altLang="zh-TW" dirty="0" smtClean="0"/>
              <a:t>)</a:t>
            </a:r>
          </a:p>
          <a:p>
            <a:pPr marL="1800225" lvl="3" indent="-877888">
              <a:buNone/>
            </a:pPr>
            <a:r>
              <a:rPr lang="zh-TW" altLang="en-US" dirty="0"/>
              <a:t>三</a:t>
            </a:r>
            <a:r>
              <a:rPr lang="zh-TW" altLang="en-US" sz="2600" dirty="0"/>
              <a:t>、研究</a:t>
            </a:r>
            <a:r>
              <a:rPr lang="zh-TW" altLang="en-US" sz="2600" dirty="0" smtClean="0"/>
              <a:t>方法</a:t>
            </a:r>
            <a:endParaRPr lang="zh-TW" altLang="en-US" sz="2600" dirty="0"/>
          </a:p>
          <a:p>
            <a:pPr marL="1973263" lvl="3" indent="-812800">
              <a:buNone/>
            </a:pPr>
            <a:r>
              <a:rPr lang="zh-TW" altLang="en-US" sz="2600" dirty="0"/>
              <a:t>（一）查詢有關麵食的學術文章並研讀之</a:t>
            </a:r>
            <a:r>
              <a:rPr lang="zh-TW" altLang="en-US" sz="2600" dirty="0" smtClean="0"/>
              <a:t>。</a:t>
            </a:r>
            <a:endParaRPr lang="zh-TW" altLang="en-US" sz="2600" dirty="0"/>
          </a:p>
          <a:p>
            <a:pPr marL="1973263" lvl="3" indent="-812800">
              <a:buNone/>
            </a:pPr>
            <a:r>
              <a:rPr lang="zh-TW" altLang="en-US" sz="2600" dirty="0"/>
              <a:t>（二）廣泛閱讀食品營養相關書籍與新聞報導</a:t>
            </a:r>
            <a:r>
              <a:rPr lang="zh-TW" altLang="en-US" sz="2600" dirty="0" smtClean="0"/>
              <a:t>。</a:t>
            </a:r>
            <a:endParaRPr lang="zh-TW" altLang="en-US" sz="2600" dirty="0"/>
          </a:p>
          <a:p>
            <a:pPr marL="1973263" lvl="3" indent="-812800">
              <a:buNone/>
            </a:pPr>
            <a:r>
              <a:rPr lang="zh-TW" altLang="en-US" sz="2600" dirty="0"/>
              <a:t>（三）實地購買同樣口味的麵包與饅頭，進行價格比較</a:t>
            </a:r>
            <a:r>
              <a:rPr lang="zh-TW" altLang="en-US" sz="2600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問卷調查</a:t>
            </a:r>
            <a:r>
              <a:rPr lang="zh-TW" altLang="en-US" dirty="0" smtClean="0"/>
              <a:t>法</a:t>
            </a:r>
            <a:endParaRPr lang="en-US" altLang="zh-TW" dirty="0" smtClean="0"/>
          </a:p>
          <a:p>
            <a:endParaRPr lang="zh-TW" altLang="en-US" dirty="0"/>
          </a:p>
          <a:p>
            <a:r>
              <a:rPr lang="zh-TW" altLang="en-US" dirty="0" smtClean="0"/>
              <a:t>文獻探討法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7454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全球化研究適用研究方法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實地訪查法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/>
              <a:t>問卷調查</a:t>
            </a:r>
            <a:r>
              <a:rPr lang="zh-TW" altLang="en-US" dirty="0" smtClean="0"/>
              <a:t>法</a:t>
            </a:r>
            <a:endParaRPr lang="en-US" altLang="zh-TW" dirty="0" smtClean="0"/>
          </a:p>
          <a:p>
            <a:pPr lvl="1"/>
            <a:r>
              <a:rPr lang="zh-TW" altLang="en-US" dirty="0"/>
              <a:t>來自</a:t>
            </a:r>
            <a:r>
              <a:rPr lang="en-US" altLang="zh-TW" dirty="0"/>
              <a:t>exotic</a:t>
            </a:r>
            <a:r>
              <a:rPr lang="zh-TW" altLang="en-US" dirty="0"/>
              <a:t>星球的</a:t>
            </a:r>
            <a:r>
              <a:rPr lang="en-US" altLang="zh-TW" dirty="0"/>
              <a:t>puissance---</a:t>
            </a:r>
            <a:r>
              <a:rPr lang="zh-TW" altLang="en-US" dirty="0"/>
              <a:t>在夜市中台灣小吃與日韓美食選擇影響因素之</a:t>
            </a:r>
            <a:r>
              <a:rPr lang="zh-TW" altLang="en-US" dirty="0" smtClean="0"/>
              <a:t>研究</a:t>
            </a:r>
            <a:r>
              <a:rPr lang="en-US" altLang="zh-TW" dirty="0" smtClean="0"/>
              <a:t>(10311</a:t>
            </a:r>
            <a:r>
              <a:rPr lang="zh-TW" altLang="en-US" dirty="0" smtClean="0"/>
              <a:t>甲等</a:t>
            </a:r>
            <a:r>
              <a:rPr lang="en-US" altLang="zh-TW" dirty="0" smtClean="0"/>
              <a:t>)</a:t>
            </a:r>
          </a:p>
          <a:p>
            <a:pPr marL="649224" lvl="2" indent="0">
              <a:buNone/>
            </a:pPr>
            <a:r>
              <a:rPr lang="zh-TW" altLang="en-US" dirty="0" smtClean="0"/>
              <a:t>  三</a:t>
            </a:r>
            <a:r>
              <a:rPr lang="en-US" altLang="zh-TW" dirty="0" smtClean="0"/>
              <a:t>.</a:t>
            </a:r>
            <a:r>
              <a:rPr lang="zh-TW" altLang="en-US" dirty="0" smtClean="0"/>
              <a:t>研究方法：</a:t>
            </a:r>
            <a:endParaRPr lang="en-US" altLang="zh-TW" dirty="0"/>
          </a:p>
          <a:p>
            <a:pPr marL="1160463" lvl="2" indent="-173038">
              <a:buNone/>
            </a:pPr>
            <a:r>
              <a:rPr lang="en-US" altLang="zh-TW" dirty="0"/>
              <a:t>1.</a:t>
            </a:r>
            <a:r>
              <a:rPr lang="zh-TW" altLang="en-US" dirty="0"/>
              <a:t>廣泛閱讀日韓美食相關新聞及學術資料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marL="1160463" lvl="2" indent="-173038">
              <a:buNone/>
            </a:pPr>
            <a:r>
              <a:rPr lang="en-US" altLang="zh-TW" dirty="0"/>
              <a:t>2.</a:t>
            </a:r>
            <a:r>
              <a:rPr lang="zh-TW" altLang="en-US" dirty="0"/>
              <a:t>設計問卷實際了解影響臺灣高中生選擇台灣小吃、日韓小吃的因素並比較其差異。</a:t>
            </a:r>
          </a:p>
          <a:p>
            <a:pPr marL="649224" lvl="2" indent="0">
              <a:buNone/>
            </a:pPr>
            <a:endParaRPr lang="zh-TW" altLang="en-US" dirty="0"/>
          </a:p>
          <a:p>
            <a:r>
              <a:rPr lang="zh-TW" altLang="en-US" dirty="0" smtClean="0"/>
              <a:t>文獻探討法</a:t>
            </a:r>
            <a:endParaRPr lang="en-US" altLang="zh-TW" dirty="0" smtClean="0"/>
          </a:p>
          <a:p>
            <a:pPr lvl="1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065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全球化研究適用研究方法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實地訪查法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/>
              <a:t>問卷調查</a:t>
            </a:r>
            <a:r>
              <a:rPr lang="zh-TW" altLang="en-US" dirty="0" smtClean="0"/>
              <a:t>法</a:t>
            </a:r>
            <a:endParaRPr lang="en-US" altLang="zh-TW" dirty="0" smtClean="0"/>
          </a:p>
          <a:p>
            <a:pPr marL="649224" lvl="2" indent="0">
              <a:buNone/>
            </a:pPr>
            <a:endParaRPr lang="zh-TW" altLang="en-US" dirty="0"/>
          </a:p>
          <a:p>
            <a:r>
              <a:rPr lang="zh-TW" altLang="en-US" dirty="0" smtClean="0"/>
              <a:t>文獻探討法</a:t>
            </a:r>
            <a:endParaRPr lang="en-US" altLang="zh-TW" dirty="0" smtClean="0"/>
          </a:p>
          <a:p>
            <a:pPr lvl="1"/>
            <a:r>
              <a:rPr lang="zh-TW" altLang="en-US" dirty="0"/>
              <a:t>綠色產品包裝及未來的</a:t>
            </a:r>
            <a:r>
              <a:rPr lang="zh-TW" altLang="en-US" dirty="0" smtClean="0"/>
              <a:t>發展</a:t>
            </a:r>
            <a:r>
              <a:rPr lang="en-US" altLang="zh-TW" dirty="0" smtClean="0"/>
              <a:t>(10311</a:t>
            </a:r>
            <a:r>
              <a:rPr lang="zh-TW" altLang="en-US" dirty="0" smtClean="0"/>
              <a:t>優等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/>
              <a:t>學歷高，所得就高</a:t>
            </a:r>
            <a:r>
              <a:rPr lang="zh-TW" altLang="en-US" dirty="0" smtClean="0"/>
              <a:t>？台</a:t>
            </a:r>
            <a:r>
              <a:rPr lang="zh-TW" altLang="en-US" dirty="0"/>
              <a:t>、日、美國民平均教育程度與家庭平均收入之比較</a:t>
            </a:r>
            <a:r>
              <a:rPr lang="zh-TW" altLang="en-US" dirty="0" smtClean="0"/>
              <a:t>研究</a:t>
            </a:r>
            <a:r>
              <a:rPr lang="en-US" altLang="zh-TW" dirty="0"/>
              <a:t>(10311</a:t>
            </a:r>
            <a:r>
              <a:rPr lang="zh-TW" altLang="en-US" dirty="0"/>
              <a:t>甲等</a:t>
            </a:r>
            <a:r>
              <a:rPr lang="en-US" altLang="zh-TW" dirty="0"/>
              <a:t>)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74566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文獻探討法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綠色</a:t>
            </a:r>
            <a:r>
              <a:rPr lang="zh-TW" altLang="en-US" dirty="0"/>
              <a:t>產品包裝及未來的發展</a:t>
            </a:r>
            <a:r>
              <a:rPr lang="en-US" altLang="zh-TW" dirty="0" smtClean="0"/>
              <a:t>(10311</a:t>
            </a:r>
            <a:r>
              <a:rPr lang="zh-TW" altLang="en-US" dirty="0" smtClean="0"/>
              <a:t>優等</a:t>
            </a:r>
            <a:r>
              <a:rPr lang="en-US" altLang="zh-TW" dirty="0"/>
              <a:t>)</a:t>
            </a:r>
          </a:p>
          <a:p>
            <a:pPr marL="401638" lvl="1" indent="309563">
              <a:buNone/>
            </a:pPr>
            <a:r>
              <a:rPr lang="zh-TW" altLang="en-US" sz="2600" dirty="0"/>
              <a:t>三、研究</a:t>
            </a:r>
            <a:r>
              <a:rPr lang="zh-TW" altLang="en-US" sz="2600" dirty="0" smtClean="0"/>
              <a:t>方法：本</a:t>
            </a:r>
            <a:r>
              <a:rPr lang="zh-TW" altLang="en-US" sz="2600" dirty="0"/>
              <a:t>研究主要透過網路蒐集資料：</a:t>
            </a:r>
          </a:p>
          <a:p>
            <a:pPr marL="1436688" lvl="1" indent="-536575">
              <a:buNone/>
            </a:pPr>
            <a:r>
              <a:rPr lang="en-US" altLang="zh-TW" sz="2600" dirty="0" smtClean="0"/>
              <a:t>(</a:t>
            </a:r>
            <a:r>
              <a:rPr lang="zh-TW" altLang="en-US" sz="2600" dirty="0"/>
              <a:t>一</a:t>
            </a:r>
            <a:r>
              <a:rPr lang="en-US" altLang="zh-TW" sz="2600" dirty="0"/>
              <a:t>)</a:t>
            </a:r>
            <a:r>
              <a:rPr lang="zh-TW" altLang="en-US" sz="2600" dirty="0"/>
              <a:t>在國家圖書館以關鍵字「綠色產品」、「綠色包裝」搜尋文獻，並透過閱讀文獻、整理文獻，藉以定義「綠色產品」、「綠色包裝」</a:t>
            </a:r>
            <a:r>
              <a:rPr lang="zh-TW" altLang="en-US" sz="2600" dirty="0" smtClean="0"/>
              <a:t>。</a:t>
            </a:r>
            <a:endParaRPr lang="en-US" altLang="zh-TW" sz="2600" dirty="0" smtClean="0"/>
          </a:p>
          <a:p>
            <a:pPr marL="1436688" lvl="1" indent="-536575">
              <a:buNone/>
            </a:pPr>
            <a:r>
              <a:rPr lang="en-US" altLang="zh-TW" sz="2600" dirty="0"/>
              <a:t>(</a:t>
            </a:r>
            <a:r>
              <a:rPr lang="zh-TW" altLang="en-US" sz="2600" dirty="0"/>
              <a:t>二</a:t>
            </a:r>
            <a:r>
              <a:rPr lang="en-US" altLang="zh-TW" sz="2600" dirty="0"/>
              <a:t>)</a:t>
            </a:r>
            <a:r>
              <a:rPr lang="zh-TW" altLang="en-US" sz="2600" dirty="0" smtClean="0"/>
              <a:t>透過</a:t>
            </a:r>
            <a:r>
              <a:rPr lang="en-US" altLang="zh-TW" sz="2600" dirty="0"/>
              <a:t>Google Scholar</a:t>
            </a:r>
            <a:r>
              <a:rPr lang="zh-TW" altLang="en-US" sz="2600" dirty="0"/>
              <a:t>進行文獻搜尋與閱讀，確認目前主要用來製作綠色產品包裝的原料為「可生物分解塑料</a:t>
            </a:r>
            <a:r>
              <a:rPr lang="en-US" altLang="zh-TW" sz="2600" dirty="0"/>
              <a:t>Biodegradable Plastic</a:t>
            </a:r>
            <a:r>
              <a:rPr lang="zh-TW" altLang="en-US" sz="2600" dirty="0"/>
              <a:t>」、「聚乳酸 </a:t>
            </a:r>
            <a:r>
              <a:rPr lang="en-US" altLang="zh-TW" sz="2600" dirty="0" err="1"/>
              <a:t>Polylactic</a:t>
            </a:r>
            <a:r>
              <a:rPr lang="en-US" altLang="zh-TW" sz="2600" dirty="0"/>
              <a:t> Acid</a:t>
            </a:r>
            <a:r>
              <a:rPr lang="zh-TW" altLang="en-US" sz="2600" dirty="0"/>
              <a:t>」之後，以關鍵字「可生物分解塑料</a:t>
            </a:r>
            <a:r>
              <a:rPr lang="en-US" altLang="zh-TW" sz="2600" dirty="0"/>
              <a:t>Biodegradable Plastic</a:t>
            </a:r>
            <a:r>
              <a:rPr lang="zh-TW" altLang="en-US" sz="2600" dirty="0"/>
              <a:t>」、「聚乳酸 </a:t>
            </a:r>
            <a:r>
              <a:rPr lang="en-US" altLang="zh-TW" sz="2600" dirty="0" err="1"/>
              <a:t>Polylactic</a:t>
            </a:r>
            <a:r>
              <a:rPr lang="en-US" altLang="zh-TW" sz="2600" dirty="0"/>
              <a:t> Acid</a:t>
            </a:r>
            <a:r>
              <a:rPr lang="zh-TW" altLang="en-US" sz="2600" dirty="0"/>
              <a:t>」搜尋、閱讀相關資料，藉以認識目前綠產品與包裝最常採用的生產塑料</a:t>
            </a:r>
            <a:r>
              <a:rPr lang="zh-TW" altLang="en-US" sz="2600" dirty="0" smtClean="0"/>
              <a:t>。    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464035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1268760"/>
            <a:ext cx="74168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1313" indent="-536575"/>
            <a:r>
              <a:rPr lang="en-US" altLang="zh-TW" sz="2400" dirty="0" smtClean="0"/>
              <a:t>(</a:t>
            </a:r>
            <a:r>
              <a:rPr lang="zh-TW" altLang="en-US" sz="2400" dirty="0"/>
              <a:t>三</a:t>
            </a:r>
            <a:r>
              <a:rPr lang="en-US" altLang="zh-TW" sz="2400" dirty="0"/>
              <a:t>)</a:t>
            </a:r>
            <a:r>
              <a:rPr lang="zh-TW" altLang="en-US" sz="2400" dirty="0"/>
              <a:t>透過</a:t>
            </a:r>
            <a:r>
              <a:rPr lang="en-US" altLang="zh-TW" sz="2400" dirty="0"/>
              <a:t>Google Search </a:t>
            </a:r>
            <a:r>
              <a:rPr lang="zh-TW" altLang="en-US" sz="2400" dirty="0"/>
              <a:t>以關鍵字「綠色包裝 </a:t>
            </a:r>
            <a:r>
              <a:rPr lang="en-US" altLang="zh-TW" sz="2400" dirty="0"/>
              <a:t>green packaging</a:t>
            </a:r>
            <a:r>
              <a:rPr lang="zh-TW" altLang="en-US" sz="2400" dirty="0"/>
              <a:t>」搜尋過內外國網站，確認目前採用綠色產品包裝的國際企業的實作狀況，及國內在這一方面的建樹。在確認國內主要的建樹在於制定「資源回收再利用法」之後，上行政院環境保護署找尋「資源回收再利用法」之條例內容，最後再到</a:t>
            </a:r>
            <a:r>
              <a:rPr lang="en-US" altLang="zh-TW" sz="2400" dirty="0"/>
              <a:t>Google Search</a:t>
            </a:r>
            <a:r>
              <a:rPr lang="zh-TW" altLang="en-US" sz="2400" dirty="0"/>
              <a:t>蒐集其依法行政的成效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       </a:t>
            </a:r>
            <a:r>
              <a:rPr lang="zh-TW" altLang="en-US" sz="2400" dirty="0"/>
              <a:t>搜尋資料以學術性為主，部分資料來自網路報紙報導和官方網站，希望盡可能減少偏差。找尋企業實作情形之關鍵字以英文為主，主要希望找到國際上較知名或跨國企業之作法，較有代表性。國內政策與法律實施情形則多參考行政院環保署，較有公信力。</a:t>
            </a:r>
          </a:p>
        </p:txBody>
      </p:sp>
    </p:spTree>
    <p:extLst>
      <p:ext uri="{BB962C8B-B14F-4D97-AF65-F5344CB8AC3E}">
        <p14:creationId xmlns:p14="http://schemas.microsoft.com/office/powerpoint/2010/main" val="61149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zh-TW" altLang="en-US" dirty="0"/>
              <a:t>學歷高，所得就高？台、日、美國民平均教育程度與家庭平均收入之比較研究</a:t>
            </a:r>
            <a:r>
              <a:rPr lang="en-US" altLang="zh-TW" dirty="0"/>
              <a:t>(10311</a:t>
            </a:r>
            <a:r>
              <a:rPr lang="zh-TW" altLang="en-US" dirty="0"/>
              <a:t>甲等</a:t>
            </a:r>
            <a:r>
              <a:rPr lang="en-US" altLang="zh-TW" dirty="0"/>
              <a:t>)</a:t>
            </a:r>
          </a:p>
          <a:p>
            <a:pPr marL="80963" indent="630238">
              <a:buNone/>
            </a:pPr>
            <a:r>
              <a:rPr lang="zh-TW" altLang="en-US" sz="2400" dirty="0" smtClean="0"/>
              <a:t>三</a:t>
            </a:r>
            <a:r>
              <a:rPr lang="zh-TW" altLang="en-US" sz="2400" dirty="0"/>
              <a:t>、研究方法</a:t>
            </a:r>
          </a:p>
          <a:p>
            <a:pPr marL="1698625" indent="-623888">
              <a:buNone/>
            </a:pPr>
            <a:r>
              <a:rPr lang="en-US" altLang="zh-TW" sz="2400" dirty="0" smtClean="0"/>
              <a:t>(</a:t>
            </a:r>
            <a:r>
              <a:rPr lang="zh-TW" altLang="en-US" sz="2400" dirty="0" smtClean="0"/>
              <a:t>一</a:t>
            </a:r>
            <a:r>
              <a:rPr lang="en-US" altLang="zh-TW" sz="2400" dirty="0"/>
              <a:t>)</a:t>
            </a:r>
            <a:r>
              <a:rPr lang="zh-TW" altLang="en-US" sz="2400" dirty="0"/>
              <a:t>蒐集</a:t>
            </a:r>
            <a:r>
              <a:rPr lang="en-US" altLang="zh-TW" sz="2400" dirty="0"/>
              <a:t>2003</a:t>
            </a:r>
            <a:r>
              <a:rPr lang="zh-TW" altLang="en-US" sz="2400" dirty="0"/>
              <a:t>年</a:t>
            </a:r>
            <a:r>
              <a:rPr lang="en-US" altLang="zh-TW" sz="2400" dirty="0"/>
              <a:t>~2012</a:t>
            </a:r>
            <a:r>
              <a:rPr lang="zh-TW" altLang="en-US" sz="2400" dirty="0"/>
              <a:t>年來台日美的國民教育程度以及家庭平均收入資料。</a:t>
            </a:r>
          </a:p>
          <a:p>
            <a:pPr marL="1698625" indent="-623888">
              <a:buNone/>
            </a:pPr>
            <a:r>
              <a:rPr lang="en-US" altLang="zh-TW" sz="2400" dirty="0" smtClean="0"/>
              <a:t>(</a:t>
            </a:r>
            <a:r>
              <a:rPr lang="zh-TW" altLang="en-US" sz="2400" dirty="0" smtClean="0"/>
              <a:t>二</a:t>
            </a:r>
            <a:r>
              <a:rPr lang="en-US" altLang="zh-TW" sz="2400" dirty="0"/>
              <a:t>)</a:t>
            </a:r>
            <a:r>
              <a:rPr lang="zh-TW" altLang="en-US" sz="2400" dirty="0"/>
              <a:t>進行圖表及運算，算出三國之數據其中的關聯性。</a:t>
            </a:r>
          </a:p>
          <a:p>
            <a:pPr marL="1698625" indent="-623888">
              <a:buNone/>
            </a:pPr>
            <a:r>
              <a:rPr lang="en-US" altLang="zh-TW" sz="2400" dirty="0" smtClean="0"/>
              <a:t>(</a:t>
            </a:r>
            <a:r>
              <a:rPr lang="zh-TW" altLang="en-US" sz="2400" dirty="0"/>
              <a:t>三</a:t>
            </a:r>
            <a:r>
              <a:rPr lang="en-US" altLang="zh-TW" sz="2400" dirty="0"/>
              <a:t>)</a:t>
            </a:r>
            <a:r>
              <a:rPr lang="zh-TW" altLang="en-US" sz="2400" dirty="0"/>
              <a:t>比較三國之數據其異同情形。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3648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進行全球化視野的研究建議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 smtClean="0"/>
              <a:t>國際、區域比較或流動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(</a:t>
            </a:r>
            <a:r>
              <a:rPr lang="zh-TW" altLang="en-US" dirty="0" smtClean="0"/>
              <a:t>最多五個國家或區域</a:t>
            </a:r>
            <a:r>
              <a:rPr lang="en-US" altLang="zh-TW" dirty="0" smtClean="0"/>
              <a:t>)</a:t>
            </a:r>
          </a:p>
          <a:p>
            <a:pPr marL="402336" lvl="1" indent="0">
              <a:buNone/>
            </a:pPr>
            <a:r>
              <a:rPr lang="zh-TW" altLang="en-US" dirty="0" smtClean="0"/>
              <a:t>例如：</a:t>
            </a:r>
            <a:endParaRPr lang="en-US" altLang="zh-TW" dirty="0" smtClean="0"/>
          </a:p>
          <a:p>
            <a:pPr lvl="1"/>
            <a:r>
              <a:rPr lang="zh-TW" altLang="zh-TW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貧富差距之國際比較</a:t>
            </a:r>
            <a:r>
              <a:rPr lang="en-US" altLang="zh-TW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—</a:t>
            </a:r>
            <a:r>
              <a:rPr lang="zh-TW" altLang="zh-TW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韓國、挪威、與台灣的比較</a:t>
            </a:r>
            <a:endParaRPr lang="en-US" altLang="zh-TW" dirty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  <a:cs typeface="Times New Roman" panose="02020603050405020304" pitchFamily="18" charset="0"/>
              </a:rPr>
              <a:t>臺灣</a:t>
            </a:r>
            <a:r>
              <a:rPr lang="zh-TW" altLang="en-US" dirty="0">
                <a:latin typeface="+mn-ea"/>
                <a:cs typeface="Times New Roman" panose="02020603050405020304" pitchFamily="18" charset="0"/>
              </a:rPr>
              <a:t>、日本、德國廚餘處理方式之</a:t>
            </a:r>
            <a:r>
              <a:rPr lang="zh-TW" altLang="en-US" dirty="0" smtClean="0">
                <a:latin typeface="+mn-ea"/>
                <a:cs typeface="Times New Roman" panose="02020603050405020304" pitchFamily="18" charset="0"/>
              </a:rPr>
              <a:t>比較</a:t>
            </a:r>
            <a:endParaRPr lang="en-US" altLang="zh-TW" dirty="0" smtClean="0">
              <a:latin typeface="+mn-ea"/>
              <a:cs typeface="Times New Roman" panose="02020603050405020304" pitchFamily="18" charset="0"/>
            </a:endParaRPr>
          </a:p>
          <a:p>
            <a:pPr lvl="1"/>
            <a:r>
              <a:rPr lang="zh-TW" altLang="en-US" dirty="0" smtClean="0">
                <a:latin typeface="+mn-ea"/>
                <a:cs typeface="Times New Roman" panose="02020603050405020304" pitchFamily="18" charset="0"/>
              </a:rPr>
              <a:t>各國</a:t>
            </a:r>
            <a:r>
              <a:rPr lang="zh-TW" altLang="en-US" dirty="0">
                <a:latin typeface="+mn-ea"/>
                <a:cs typeface="Times New Roman" panose="02020603050405020304" pitchFamily="18" charset="0"/>
              </a:rPr>
              <a:t>打房政策之比較</a:t>
            </a:r>
            <a:r>
              <a:rPr lang="en-US" altLang="zh-TW" dirty="0">
                <a:latin typeface="+mn-ea"/>
                <a:cs typeface="Times New Roman" panose="02020603050405020304" pitchFamily="18" charset="0"/>
              </a:rPr>
              <a:t>-</a:t>
            </a:r>
            <a:r>
              <a:rPr lang="zh-TW" altLang="en-US" dirty="0">
                <a:latin typeface="+mn-ea"/>
                <a:cs typeface="Times New Roman" panose="02020603050405020304" pitchFamily="18" charset="0"/>
              </a:rPr>
              <a:t>以台灣、韓國為</a:t>
            </a:r>
            <a:r>
              <a:rPr lang="zh-TW" altLang="en-US" dirty="0" smtClean="0">
                <a:latin typeface="+mn-ea"/>
                <a:cs typeface="Times New Roman" panose="02020603050405020304" pitchFamily="18" charset="0"/>
              </a:rPr>
              <a:t>例</a:t>
            </a:r>
            <a:endParaRPr lang="en-US" altLang="zh-TW" dirty="0" smtClean="0">
              <a:latin typeface="+mn-ea"/>
              <a:cs typeface="Times New Roman" panose="02020603050405020304" pitchFamily="18" charset="0"/>
            </a:endParaRPr>
          </a:p>
          <a:p>
            <a:pPr lvl="1"/>
            <a:r>
              <a:rPr lang="zh-TW" altLang="en-US" dirty="0"/>
              <a:t>各國少子化因應政策之比較</a:t>
            </a:r>
            <a:r>
              <a:rPr lang="en-US" altLang="zh-TW" dirty="0"/>
              <a:t>-</a:t>
            </a:r>
            <a:r>
              <a:rPr lang="zh-TW" altLang="en-US" dirty="0"/>
              <a:t>以台灣、日本、義大利為</a:t>
            </a:r>
            <a:r>
              <a:rPr lang="zh-TW" altLang="en-US" dirty="0" smtClean="0"/>
              <a:t>例</a:t>
            </a:r>
            <a:endParaRPr lang="en-US" altLang="zh-TW" dirty="0" smtClean="0"/>
          </a:p>
          <a:p>
            <a:pPr lvl="1"/>
            <a:r>
              <a:rPr lang="zh-TW" altLang="en-US" dirty="0"/>
              <a:t>基督教聖經、回教可蘭經、儒家思想性別觀之</a:t>
            </a:r>
            <a:r>
              <a:rPr lang="zh-TW" altLang="en-US" dirty="0" smtClean="0"/>
              <a:t>比較</a:t>
            </a:r>
            <a:endParaRPr lang="en-US" altLang="zh-TW" dirty="0" smtClean="0"/>
          </a:p>
          <a:p>
            <a:pPr lvl="1"/>
            <a:r>
              <a:rPr lang="zh-TW" altLang="en-US" dirty="0"/>
              <a:t>氣候環境對飲食文化的影響</a:t>
            </a:r>
            <a:r>
              <a:rPr lang="en-US" altLang="zh-TW" dirty="0"/>
              <a:t>—</a:t>
            </a:r>
            <a:r>
              <a:rPr lang="zh-TW" altLang="en-US" dirty="0"/>
              <a:t>以台灣、義大利為</a:t>
            </a:r>
            <a:r>
              <a:rPr lang="zh-TW" altLang="en-US" dirty="0" smtClean="0"/>
              <a:t>例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2"/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0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進行全球化視野的研究建議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全球化對臺灣生活影響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例如：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全球化疫病對台灣飲食的影響</a:t>
            </a:r>
            <a:r>
              <a:rPr lang="en-US" altLang="zh-TW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-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以牛肉為</a:t>
            </a:r>
            <a:r>
              <a:rPr lang="zh-TW" altLang="en-US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例</a:t>
            </a:r>
            <a:endParaRPr lang="en-US" altLang="zh-TW" dirty="0" smtClean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ea typeface="新細明體" panose="02020500000000000000" pitchFamily="18" charset="-120"/>
                <a:cs typeface="Times New Roman" panose="02020603050405020304" pitchFamily="18" charset="0"/>
              </a:rPr>
              <a:t>2008</a:t>
            </a:r>
            <a:r>
              <a:rPr lang="zh-TW" altLang="en-US" dirty="0">
                <a:ea typeface="新細明體" panose="02020500000000000000" pitchFamily="18" charset="-120"/>
                <a:cs typeface="Times New Roman" panose="02020603050405020304" pitchFamily="18" charset="0"/>
              </a:rPr>
              <a:t>年金融海嘯和台灣經濟發展的關聯</a:t>
            </a:r>
            <a:endParaRPr lang="en-US" altLang="zh-TW" dirty="0" smtClean="0"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02336" lvl="1" indent="0">
              <a:buNone/>
            </a:pPr>
            <a:endParaRPr lang="en-US" altLang="zh-TW" dirty="0" smtClean="0"/>
          </a:p>
          <a:p>
            <a:pPr marL="82296" indent="0">
              <a:buNone/>
            </a:pPr>
            <a:r>
              <a:rPr lang="zh-TW" altLang="en-US" dirty="0" smtClean="0"/>
              <a:t>臺灣對全球化生活影響</a:t>
            </a:r>
            <a:endParaRPr lang="en-US" altLang="zh-TW" dirty="0" smtClean="0"/>
          </a:p>
          <a:p>
            <a:pPr marL="1436688" lvl="1" indent="-1035050">
              <a:buNone/>
            </a:pPr>
            <a:r>
              <a:rPr lang="zh-TW" altLang="en-US" dirty="0" smtClean="0"/>
              <a:t>例如：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台灣食品安全擴張與全球化的關聯</a:t>
            </a:r>
            <a:r>
              <a:rPr lang="en-US" altLang="zh-TW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—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以毒澱粉為例</a:t>
            </a:r>
            <a:endParaRPr lang="en-US" altLang="zh-TW" dirty="0" smtClean="0"/>
          </a:p>
          <a:p>
            <a:pPr lvl="2"/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34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195736" y="1124744"/>
            <a:ext cx="5734050" cy="5554563"/>
            <a:chOff x="0" y="0"/>
            <a:chExt cx="5734050" cy="5924550"/>
          </a:xfrm>
        </p:grpSpPr>
        <p:sp>
          <p:nvSpPr>
            <p:cNvPr id="5" name="橢圓 4"/>
            <p:cNvSpPr/>
            <p:nvPr/>
          </p:nvSpPr>
          <p:spPr>
            <a:xfrm>
              <a:off x="1114425" y="0"/>
              <a:ext cx="3390900" cy="3419475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  <a:ln w="31750" cap="flat" cmpd="sng" algn="ctr">
              <a:solidFill>
                <a:srgbClr val="FFCC66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63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" name="文字方塊 2"/>
            <p:cNvSpPr txBox="1">
              <a:spLocks noChangeArrowheads="1"/>
            </p:cNvSpPr>
            <p:nvPr/>
          </p:nvSpPr>
          <p:spPr bwMode="auto">
            <a:xfrm>
              <a:off x="1562100" y="666750"/>
              <a:ext cx="2562225" cy="137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全球化視野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世界各國、區域比較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全球化之他國對臺灣的影響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全球化之臺灣對他國的影響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7" name="橢圓 6"/>
            <p:cNvSpPr/>
            <p:nvPr/>
          </p:nvSpPr>
          <p:spPr>
            <a:xfrm>
              <a:off x="0" y="2438400"/>
              <a:ext cx="3424488" cy="3465094"/>
            </a:xfrm>
            <a:prstGeom prst="ellipse">
              <a:avLst/>
            </a:prstGeom>
            <a:solidFill>
              <a:srgbClr val="0070C0">
                <a:alpha val="77000"/>
              </a:srgbClr>
            </a:solidFill>
            <a:ln w="317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00" cap="none" spc="0" normalizeH="0" baseline="0" noProof="0">
                  <a:ln w="12700" cap="rnd" cmpd="sng" algn="ctr">
                    <a:solidFill>
                      <a:srgbClr val="0070C0"/>
                    </a:solidFill>
                    <a:prstDash val="solid"/>
                    <a:bevel/>
                  </a:ln>
                  <a:noFill/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文字方塊 2"/>
            <p:cNvSpPr txBox="1">
              <a:spLocks noChangeArrowheads="1"/>
            </p:cNvSpPr>
            <p:nvPr/>
          </p:nvSpPr>
          <p:spPr bwMode="auto">
            <a:xfrm>
              <a:off x="819150" y="3295650"/>
              <a:ext cx="1247775" cy="1624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家政研究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飲食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衣著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家人關係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180340" marR="0" lvl="0" indent="-18034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生活管理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9" name="橢圓 8"/>
            <p:cNvSpPr/>
            <p:nvPr/>
          </p:nvSpPr>
          <p:spPr>
            <a:xfrm>
              <a:off x="2314575" y="2447925"/>
              <a:ext cx="3419475" cy="3476625"/>
            </a:xfrm>
            <a:prstGeom prst="ellipse">
              <a:avLst/>
            </a:prstGeom>
            <a:solidFill>
              <a:srgbClr val="FF0000">
                <a:alpha val="59000"/>
              </a:srgbClr>
            </a:solidFill>
            <a:ln w="317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00" cap="none" spc="0" normalizeH="0" baseline="0" noProof="0">
                  <a:ln w="12700" cap="rnd" cmpd="sng" algn="ctr">
                    <a:solidFill>
                      <a:srgbClr val="0070C0"/>
                    </a:solidFill>
                    <a:prstDash val="solid"/>
                    <a:bevel/>
                  </a:ln>
                  <a:noFill/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kumimoji="0" lang="zh-TW" altLang="en-US" sz="12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" name="文字方塊 2"/>
            <p:cNvSpPr txBox="1">
              <a:spLocks noChangeArrowheads="1"/>
            </p:cNvSpPr>
            <p:nvPr/>
          </p:nvSpPr>
          <p:spPr bwMode="auto">
            <a:xfrm>
              <a:off x="3448050" y="3276600"/>
              <a:ext cx="1685925" cy="213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全球化生活議題</a:t>
              </a:r>
              <a:endPara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貧富不均、飢餓、疾病與防疫、基本人權、傷害攻擊、人口老化、少子化、性別平等、資源匱乏、綠色生活、健康生活</a:t>
              </a:r>
              <a:endParaRPr kumimoji="0" lang="zh-TW" altLang="en-US" sz="1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線單箭頭接點 10"/>
            <p:cNvCxnSpPr/>
            <p:nvPr/>
          </p:nvCxnSpPr>
          <p:spPr>
            <a:xfrm flipH="1">
              <a:off x="2914650" y="1143000"/>
              <a:ext cx="2667000" cy="2085975"/>
            </a:xfrm>
            <a:prstGeom prst="straightConnector1">
              <a:avLst/>
            </a:prstGeom>
            <a:noFill/>
            <a:ln w="317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2" name="文字方塊 11"/>
          <p:cNvSpPr txBox="1"/>
          <p:nvPr/>
        </p:nvSpPr>
        <p:spPr>
          <a:xfrm>
            <a:off x="1870026" y="188880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+mn-ea"/>
              </a:rPr>
              <a:t>家政全球化研究</a:t>
            </a:r>
            <a:endParaRPr lang="en-US" altLang="zh-TW" sz="4000" dirty="0" smtClean="0">
              <a:latin typeface="+mn-ea"/>
            </a:endParaRPr>
          </a:p>
          <a:p>
            <a:pPr algn="ctr"/>
            <a:r>
              <a:rPr lang="zh-TW" altLang="en-US" sz="4000" dirty="0" smtClean="0">
                <a:latin typeface="+mn-ea"/>
              </a:rPr>
              <a:t>如何決定研究方向與範圍？</a:t>
            </a:r>
            <a:endParaRPr lang="zh-TW" altLang="en-US" sz="4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1600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373074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看看前人腳蹤，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激發議題想像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4098" name="Picture 2" descr="简单判断领导是否可追随的十大原则 - 玖玖丸子 - ....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41" y="3789040"/>
            <a:ext cx="71437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.hanyu.iciba.com/upload/encyclopedia_2/36/85/bk_368508b90e137ab98c4e3c0c1d65e600_BI1S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62299"/>
            <a:ext cx="4762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建立全球化概念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365760" lvl="1" indent="-283464" algn="l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zh-TW" altLang="en-US" sz="3200" dirty="0" smtClean="0">
                <a:solidFill>
                  <a:srgbClr val="FF0000"/>
                </a:solidFill>
              </a:rPr>
              <a:t>工業化</a:t>
            </a:r>
            <a:r>
              <a:rPr lang="zh-TW" altLang="en-US" sz="3200" dirty="0"/>
              <a:t>起源於</a:t>
            </a:r>
            <a:r>
              <a:rPr lang="zh-TW" altLang="en-US" sz="3200" dirty="0" smtClean="0">
                <a:solidFill>
                  <a:srgbClr val="FF0000"/>
                </a:solidFill>
              </a:rPr>
              <a:t>歐洲，</a:t>
            </a:r>
            <a:r>
              <a:rPr lang="zh-TW" altLang="en-US" sz="3200" dirty="0" smtClean="0"/>
              <a:t>破壞了主宰整個歷史直到</a:t>
            </a:r>
            <a:r>
              <a:rPr lang="en-US" altLang="zh-TW" sz="3200" dirty="0" smtClean="0"/>
              <a:t>19</a:t>
            </a:r>
            <a:r>
              <a:rPr lang="zh-TW" altLang="en-US" sz="3200" dirty="0" smtClean="0"/>
              <a:t>世紀的社會型態，發展出</a:t>
            </a:r>
            <a:r>
              <a:rPr lang="zh-TW" altLang="en-US" sz="3200" dirty="0" smtClean="0">
                <a:solidFill>
                  <a:srgbClr val="FF0000"/>
                </a:solidFill>
              </a:rPr>
              <a:t>現代化社會</a:t>
            </a:r>
            <a:r>
              <a:rPr lang="zh-TW" altLang="en-US" sz="3200" dirty="0" smtClean="0"/>
              <a:t>，影響了</a:t>
            </a:r>
            <a:r>
              <a:rPr lang="zh-TW" altLang="en-US" sz="3200" dirty="0" smtClean="0">
                <a:solidFill>
                  <a:srgbClr val="FF0000"/>
                </a:solidFill>
              </a:rPr>
              <a:t>全世界</a:t>
            </a:r>
            <a:r>
              <a:rPr lang="zh-TW" altLang="en-US" sz="3200" dirty="0" smtClean="0"/>
              <a:t>，帶來</a:t>
            </a:r>
            <a:r>
              <a:rPr lang="zh-TW" altLang="en-US" sz="3200" dirty="0" smtClean="0">
                <a:solidFill>
                  <a:srgbClr val="FF0000"/>
                </a:solidFill>
              </a:rPr>
              <a:t>全球化</a:t>
            </a:r>
            <a:r>
              <a:rPr lang="zh-TW" altLang="en-US" sz="3200" dirty="0" smtClean="0"/>
              <a:t>議題。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480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zh-TW" altLang="en-US" dirty="0"/>
              <a:t>與健康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3888" indent="-542925">
              <a:buNone/>
            </a:pPr>
            <a:r>
              <a:rPr lang="en-US" altLang="zh-TW" dirty="0"/>
              <a:t>(1)	</a:t>
            </a:r>
            <a:r>
              <a:rPr lang="zh-TW" altLang="en-US" dirty="0"/>
              <a:t>從各國十大死因看飲食與慢性病的關係</a:t>
            </a:r>
          </a:p>
          <a:p>
            <a:pPr marL="623888" indent="-542925">
              <a:buNone/>
            </a:pPr>
            <a:r>
              <a:rPr lang="en-US" altLang="zh-TW" dirty="0"/>
              <a:t>(2)	</a:t>
            </a:r>
            <a:r>
              <a:rPr lang="zh-TW" altLang="en-US" dirty="0"/>
              <a:t>食麵</a:t>
            </a:r>
            <a:r>
              <a:rPr lang="en-US" altLang="zh-TW" dirty="0"/>
              <a:t>,</a:t>
            </a:r>
            <a:r>
              <a:rPr lang="zh-TW" altLang="en-US" dirty="0"/>
              <a:t>饅伏</a:t>
            </a:r>
            <a:r>
              <a:rPr lang="en-US" altLang="zh-TW" dirty="0"/>
              <a:t>?---</a:t>
            </a:r>
            <a:r>
              <a:rPr lang="zh-TW" altLang="en-US" dirty="0"/>
              <a:t>麵包的引進對台灣饅頭飲食文化的影響</a:t>
            </a:r>
            <a:r>
              <a:rPr lang="en-US" altLang="zh-TW" dirty="0"/>
              <a:t>(10311)</a:t>
            </a:r>
          </a:p>
          <a:p>
            <a:pPr marL="623888" indent="-542925">
              <a:buNone/>
            </a:pPr>
            <a:r>
              <a:rPr lang="en-US" altLang="zh-TW" dirty="0"/>
              <a:t>(3)	</a:t>
            </a:r>
            <a:r>
              <a:rPr lang="zh-TW" altLang="en-US" dirty="0"/>
              <a:t>從日本與臺灣食品來看兩國食品添加物的差別</a:t>
            </a:r>
          </a:p>
          <a:p>
            <a:pPr marL="623888" indent="-542925">
              <a:buNone/>
            </a:pPr>
            <a:r>
              <a:rPr lang="en-US" altLang="zh-TW" dirty="0"/>
              <a:t>(4)	</a:t>
            </a:r>
            <a:r>
              <a:rPr lang="zh-TW" altLang="en-US" dirty="0"/>
              <a:t>台灣食品安全的全球化影響－以毒澱粉為例</a:t>
            </a:r>
          </a:p>
          <a:p>
            <a:pPr marL="623888" indent="-542925">
              <a:buNone/>
            </a:pPr>
            <a:r>
              <a:rPr lang="en-US" altLang="zh-TW" dirty="0"/>
              <a:t>(5)	</a:t>
            </a:r>
            <a:r>
              <a:rPr lang="zh-TW" altLang="en-US" dirty="0"/>
              <a:t>全球化疫病對台灣飲食影響之研究－以牛肉為例</a:t>
            </a:r>
          </a:p>
          <a:p>
            <a:pPr marL="623888" indent="-542925">
              <a:buNone/>
            </a:pPr>
            <a:r>
              <a:rPr lang="en-US" altLang="zh-TW" dirty="0"/>
              <a:t>(6)	</a:t>
            </a:r>
            <a:r>
              <a:rPr lang="zh-TW" altLang="en-US" dirty="0"/>
              <a:t>臺灣與美國食安政策之比較</a:t>
            </a:r>
            <a:r>
              <a:rPr lang="en-US" altLang="zh-TW" dirty="0"/>
              <a:t>—</a:t>
            </a:r>
            <a:r>
              <a:rPr lang="zh-TW" altLang="en-US" dirty="0"/>
              <a:t>以三聚氰胺為例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038" y="1447800"/>
            <a:ext cx="1015663" cy="36675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飲食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58191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zh-TW" altLang="en-US" dirty="0"/>
              <a:t>文化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36575" indent="-455613">
              <a:buNone/>
            </a:pPr>
            <a:r>
              <a:rPr lang="en-US" altLang="zh-TW" dirty="0"/>
              <a:t>(1)	</a:t>
            </a:r>
            <a:r>
              <a:rPr lang="zh-TW" altLang="en-US" dirty="0"/>
              <a:t>那些年我們吃的速食</a:t>
            </a:r>
            <a:r>
              <a:rPr lang="en-US" altLang="zh-TW" dirty="0"/>
              <a:t>—</a:t>
            </a:r>
            <a:r>
              <a:rPr lang="zh-TW" altLang="en-US" dirty="0"/>
              <a:t>西方速食文化到各國的改變</a:t>
            </a:r>
          </a:p>
          <a:p>
            <a:pPr marL="536575" indent="-455613">
              <a:buNone/>
            </a:pPr>
            <a:r>
              <a:rPr lang="en-US" altLang="zh-TW" dirty="0"/>
              <a:t>(2)	</a:t>
            </a:r>
            <a:r>
              <a:rPr lang="zh-TW" altLang="en-US" dirty="0"/>
              <a:t>美食軍東征</a:t>
            </a:r>
            <a:r>
              <a:rPr lang="en-US" altLang="zh-TW" dirty="0"/>
              <a:t>—</a:t>
            </a:r>
            <a:r>
              <a:rPr lang="zh-TW" altLang="en-US" dirty="0"/>
              <a:t>美國飲食文化藉由大眾傳播媒體對臺灣飲食的影響</a:t>
            </a:r>
          </a:p>
          <a:p>
            <a:pPr marL="536575" indent="-455613">
              <a:buNone/>
            </a:pPr>
            <a:r>
              <a:rPr lang="en-US" altLang="zh-TW" dirty="0"/>
              <a:t>(3)	</a:t>
            </a:r>
            <a:r>
              <a:rPr lang="zh-TW" altLang="en-US" dirty="0"/>
              <a:t>後工業化社會飲食文化的國際傳播</a:t>
            </a:r>
          </a:p>
          <a:p>
            <a:pPr marL="536575" indent="-455613">
              <a:buNone/>
            </a:pPr>
            <a:r>
              <a:rPr lang="en-US" altLang="zh-TW" dirty="0"/>
              <a:t>(4)	</a:t>
            </a:r>
            <a:r>
              <a:rPr lang="zh-TW" altLang="en-US" dirty="0"/>
              <a:t>來自</a:t>
            </a:r>
            <a:r>
              <a:rPr lang="en-US" altLang="zh-TW" dirty="0"/>
              <a:t>exotic</a:t>
            </a:r>
            <a:r>
              <a:rPr lang="zh-TW" altLang="en-US" dirty="0"/>
              <a:t>星球的</a:t>
            </a:r>
            <a:r>
              <a:rPr lang="en-US" altLang="zh-TW" dirty="0"/>
              <a:t>puissance ---</a:t>
            </a:r>
            <a:r>
              <a:rPr lang="zh-TW" altLang="en-US" dirty="0"/>
              <a:t>在夜市台灣小吃與日韓美食選擇影響因素之研究</a:t>
            </a:r>
            <a:r>
              <a:rPr lang="en-US" altLang="zh-TW" dirty="0"/>
              <a:t>(10311)</a:t>
            </a:r>
          </a:p>
          <a:p>
            <a:pPr marL="536575" indent="-455613">
              <a:buNone/>
            </a:pPr>
            <a:r>
              <a:rPr lang="en-US" altLang="zh-TW" dirty="0"/>
              <a:t>(5)	</a:t>
            </a:r>
            <a:r>
              <a:rPr lang="zh-TW" altLang="en-US" dirty="0"/>
              <a:t>國際平價咖啡店吸引國人消費原因之研究－以星巴克與丹堤、伯朗咖啡店比較為例</a:t>
            </a:r>
          </a:p>
          <a:p>
            <a:pPr marL="536575" indent="-455613">
              <a:buNone/>
            </a:pPr>
            <a:r>
              <a:rPr lang="en-US" altLang="zh-TW" dirty="0"/>
              <a:t>(6)	</a:t>
            </a:r>
            <a:r>
              <a:rPr lang="zh-TW" altLang="en-US" dirty="0"/>
              <a:t>外國人難以接受的臺灣夜市小吃</a:t>
            </a:r>
            <a:r>
              <a:rPr lang="en-US" altLang="zh-TW" dirty="0"/>
              <a:t>-</a:t>
            </a:r>
            <a:r>
              <a:rPr lang="zh-TW" altLang="en-US" dirty="0"/>
              <a:t>美國與澳洲的調查</a:t>
            </a:r>
          </a:p>
          <a:p>
            <a:pPr marL="536575" indent="-455613">
              <a:buNone/>
            </a:pPr>
            <a:r>
              <a:rPr lang="en-US" altLang="zh-TW" dirty="0"/>
              <a:t>(7)	</a:t>
            </a:r>
            <a:r>
              <a:rPr lang="zh-TW" altLang="en-US" dirty="0"/>
              <a:t>氣候環境對飲食文化的影響</a:t>
            </a:r>
            <a:r>
              <a:rPr lang="en-US" altLang="zh-TW" dirty="0"/>
              <a:t>—</a:t>
            </a:r>
            <a:r>
              <a:rPr lang="zh-TW" altLang="en-US" dirty="0"/>
              <a:t>以義大利為例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038" y="1447800"/>
            <a:ext cx="1015663" cy="36675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飲食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71805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服飾</a:t>
            </a:r>
            <a:r>
              <a:rPr lang="zh-TW" altLang="en-US" dirty="0"/>
              <a:t>穿著與文化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42925">
              <a:buNone/>
            </a:pPr>
            <a:r>
              <a:rPr lang="en-US" altLang="zh-TW" dirty="0"/>
              <a:t>(1)	</a:t>
            </a:r>
            <a:r>
              <a:rPr lang="zh-TW" altLang="en-US" dirty="0"/>
              <a:t>煥然衣新</a:t>
            </a:r>
            <a:r>
              <a:rPr lang="en-US" altLang="zh-TW" dirty="0"/>
              <a:t>---</a:t>
            </a:r>
            <a:r>
              <a:rPr lang="zh-TW" altLang="en-US" dirty="0"/>
              <a:t>台灣與歐洲服飾色彩演變比較之研究</a:t>
            </a:r>
          </a:p>
          <a:p>
            <a:pPr marL="623888" indent="-542925">
              <a:buNone/>
            </a:pPr>
            <a:r>
              <a:rPr lang="en-US" altLang="zh-TW" dirty="0"/>
              <a:t>(2)	</a:t>
            </a:r>
            <a:r>
              <a:rPr lang="zh-TW" altLang="en-US" dirty="0"/>
              <a:t>牛仔褲境外發展軌跡之研究－以美國牛仔褲傳播到台灣、日本、菲律賓為例</a:t>
            </a:r>
          </a:p>
          <a:p>
            <a:pPr marL="623888" indent="-542925">
              <a:buNone/>
            </a:pPr>
            <a:r>
              <a:rPr lang="en-US" altLang="zh-TW" dirty="0"/>
              <a:t>(3)	</a:t>
            </a:r>
            <a:r>
              <a:rPr lang="zh-TW" altLang="en-US" dirty="0"/>
              <a:t>台灣消費者購買國際流行服飾品牌因素之研究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038" y="1447800"/>
            <a:ext cx="1015663" cy="36675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衣著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206556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綠色</a:t>
            </a:r>
            <a:r>
              <a:rPr lang="zh-TW" altLang="en-US" dirty="0"/>
              <a:t>生活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42925">
              <a:buNone/>
            </a:pPr>
            <a:r>
              <a:rPr lang="en-US" altLang="zh-TW" dirty="0"/>
              <a:t>(1)	</a:t>
            </a:r>
            <a:r>
              <a:rPr lang="zh-TW" altLang="en-US" dirty="0"/>
              <a:t>綠建築超級比一比</a:t>
            </a:r>
            <a:r>
              <a:rPr lang="en-US" altLang="zh-TW" dirty="0"/>
              <a:t>---</a:t>
            </a:r>
            <a:r>
              <a:rPr lang="zh-TW" altLang="en-US" dirty="0"/>
              <a:t>日本、台灣、荷蘭綠建築政策之比較</a:t>
            </a:r>
          </a:p>
          <a:p>
            <a:pPr marL="623888" indent="-542925">
              <a:buNone/>
            </a:pPr>
            <a:r>
              <a:rPr lang="en-US" altLang="zh-TW" dirty="0"/>
              <a:t>(2)	</a:t>
            </a:r>
            <a:r>
              <a:rPr lang="zh-TW" altLang="en-US" dirty="0"/>
              <a:t>綠色產品包裝及未來的展望</a:t>
            </a:r>
            <a:r>
              <a:rPr lang="en-US" altLang="zh-TW" dirty="0"/>
              <a:t>(10311)</a:t>
            </a:r>
          </a:p>
          <a:p>
            <a:pPr marL="623888" indent="-542925">
              <a:buNone/>
            </a:pPr>
            <a:r>
              <a:rPr lang="en-US" altLang="zh-TW" dirty="0"/>
              <a:t>(3)	</a:t>
            </a:r>
            <a:r>
              <a:rPr lang="zh-TW" altLang="en-US" dirty="0"/>
              <a:t>台灣、日本、瑞典資源回收方式比較之研究</a:t>
            </a:r>
          </a:p>
          <a:p>
            <a:pPr marL="623888" indent="-542925">
              <a:buNone/>
            </a:pPr>
            <a:r>
              <a:rPr lang="en-US" altLang="zh-TW" dirty="0"/>
              <a:t>(4)	</a:t>
            </a:r>
            <a:r>
              <a:rPr lang="zh-TW" altLang="en-US" dirty="0"/>
              <a:t>臺灣、日本、德國廚餘處理方式之比較</a:t>
            </a:r>
          </a:p>
          <a:p>
            <a:pPr marL="623888" indent="-542925">
              <a:buNone/>
            </a:pPr>
            <a:r>
              <a:rPr lang="en-US" altLang="zh-TW" dirty="0"/>
              <a:t>(5)	</a:t>
            </a:r>
            <a:r>
              <a:rPr lang="zh-TW" altLang="en-US" dirty="0"/>
              <a:t>各國對流浪狗的處理方式之比較</a:t>
            </a:r>
            <a:r>
              <a:rPr lang="en-US" altLang="zh-TW" dirty="0"/>
              <a:t>-</a:t>
            </a:r>
            <a:r>
              <a:rPr lang="zh-TW" altLang="en-US" dirty="0"/>
              <a:t>以台灣、英國、日本為例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038" y="1447800"/>
            <a:ext cx="1015663" cy="5005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居家與生活管理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45163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居住規劃與布置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42925">
              <a:buNone/>
            </a:pPr>
            <a:r>
              <a:rPr lang="en-US" altLang="zh-TW" dirty="0"/>
              <a:t>(1)	</a:t>
            </a:r>
            <a:r>
              <a:rPr lang="zh-TW" altLang="en-US" dirty="0"/>
              <a:t>台灣與上海之區域人口密度與房價變化趨勢分析</a:t>
            </a:r>
            <a:r>
              <a:rPr lang="en-US" altLang="zh-TW" dirty="0"/>
              <a:t>(10311)</a:t>
            </a:r>
          </a:p>
          <a:p>
            <a:pPr marL="623888" indent="-542925">
              <a:buNone/>
            </a:pPr>
            <a:r>
              <a:rPr lang="en-US" altLang="zh-TW" dirty="0"/>
              <a:t>(2)	</a:t>
            </a:r>
            <a:r>
              <a:rPr lang="zh-TW" altLang="en-US" dirty="0"/>
              <a:t>各國打房政策之比較</a:t>
            </a:r>
            <a:r>
              <a:rPr lang="en-US" altLang="zh-TW" dirty="0"/>
              <a:t>-</a:t>
            </a:r>
            <a:r>
              <a:rPr lang="zh-TW" altLang="en-US" dirty="0"/>
              <a:t>以台灣、韓國為例</a:t>
            </a: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0" y="1447800"/>
            <a:ext cx="1015663" cy="5005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居家與生活管理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1423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經濟與消費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3888" indent="-542925">
              <a:buNone/>
            </a:pPr>
            <a:r>
              <a:rPr lang="en-US" altLang="zh-TW" dirty="0"/>
              <a:t>(1)	</a:t>
            </a:r>
            <a:r>
              <a:rPr lang="zh-TW" altLang="en-US" dirty="0"/>
              <a:t>學歷高，所得就高？台、日、美國民平均教育程度與家庭平均收入之比較研究</a:t>
            </a:r>
            <a:r>
              <a:rPr lang="en-US" altLang="zh-TW" dirty="0"/>
              <a:t>(10311)</a:t>
            </a:r>
          </a:p>
          <a:p>
            <a:pPr marL="623888" indent="-542925">
              <a:buNone/>
            </a:pPr>
            <a:r>
              <a:rPr lang="en-US" altLang="zh-TW" dirty="0"/>
              <a:t>(2)	</a:t>
            </a:r>
            <a:r>
              <a:rPr lang="zh-TW" altLang="en-US" dirty="0"/>
              <a:t>家庭消費文化之東西方比較</a:t>
            </a:r>
            <a:r>
              <a:rPr lang="en-US" altLang="zh-TW" dirty="0"/>
              <a:t>—</a:t>
            </a:r>
            <a:r>
              <a:rPr lang="zh-TW" altLang="en-US" dirty="0"/>
              <a:t>台灣</a:t>
            </a:r>
            <a:r>
              <a:rPr lang="en-US" altLang="zh-TW" dirty="0" err="1"/>
              <a:t>v.s</a:t>
            </a:r>
            <a:r>
              <a:rPr lang="en-US" altLang="zh-TW" dirty="0"/>
              <a:t>.</a:t>
            </a:r>
            <a:r>
              <a:rPr lang="zh-TW" altLang="en-US" dirty="0"/>
              <a:t>美國</a:t>
            </a:r>
            <a:r>
              <a:rPr lang="en-US" altLang="zh-TW" dirty="0"/>
              <a:t>(10311)</a:t>
            </a:r>
          </a:p>
          <a:p>
            <a:pPr marL="623888" indent="-542925">
              <a:buNone/>
            </a:pPr>
            <a:r>
              <a:rPr lang="en-US" altLang="zh-TW" dirty="0"/>
              <a:t>(3)	</a:t>
            </a:r>
            <a:r>
              <a:rPr lang="zh-TW" altLang="en-US" dirty="0"/>
              <a:t>臺灣與日本貧富差距之比較研究</a:t>
            </a:r>
          </a:p>
          <a:p>
            <a:pPr marL="623888" indent="-542925">
              <a:buNone/>
            </a:pPr>
            <a:r>
              <a:rPr lang="en-US" altLang="zh-TW" dirty="0"/>
              <a:t>(4)	2008</a:t>
            </a:r>
            <a:r>
              <a:rPr lang="zh-TW" altLang="en-US" dirty="0"/>
              <a:t>年金融海嘯和台灣經濟發展的關聯</a:t>
            </a:r>
          </a:p>
          <a:p>
            <a:pPr marL="623888" indent="-542925">
              <a:buNone/>
            </a:pPr>
            <a:r>
              <a:rPr lang="en-US" altLang="zh-TW" dirty="0"/>
              <a:t>(5)	</a:t>
            </a:r>
            <a:r>
              <a:rPr lang="zh-TW" altLang="en-US" dirty="0"/>
              <a:t>台灣文創產業國際行銷策略，與日本比較</a:t>
            </a:r>
          </a:p>
          <a:p>
            <a:pPr marL="623888" indent="-542925">
              <a:buNone/>
            </a:pPr>
            <a:r>
              <a:rPr lang="en-US" altLang="zh-TW" dirty="0"/>
              <a:t>(6)	</a:t>
            </a:r>
            <a:r>
              <a:rPr lang="zh-TW" altLang="en-US" dirty="0"/>
              <a:t>貧富差距之國際比較</a:t>
            </a:r>
            <a:r>
              <a:rPr lang="en-US" altLang="zh-TW" dirty="0"/>
              <a:t>—</a:t>
            </a:r>
            <a:r>
              <a:rPr lang="zh-TW" altLang="en-US" dirty="0"/>
              <a:t>韓國、挪威、與台灣的比較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1447800"/>
            <a:ext cx="1015663" cy="5005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居家與生活管理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7635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家人</a:t>
            </a:r>
            <a:r>
              <a:rPr lang="zh-TW" altLang="en-US" dirty="0"/>
              <a:t>關係與互動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93568"/>
          </a:xfrm>
        </p:spPr>
        <p:txBody>
          <a:bodyPr>
            <a:normAutofit fontScale="85000" lnSpcReduction="20000"/>
          </a:bodyPr>
          <a:lstStyle/>
          <a:p>
            <a:pPr marL="536575" indent="-455613">
              <a:buNone/>
            </a:pPr>
            <a:r>
              <a:rPr lang="en-US" altLang="zh-TW" dirty="0"/>
              <a:t>(1)	</a:t>
            </a:r>
            <a:r>
              <a:rPr lang="zh-TW" altLang="en-US" dirty="0"/>
              <a:t>全球化的學習趨勢</a:t>
            </a:r>
            <a:r>
              <a:rPr lang="en-US" altLang="zh-TW" dirty="0"/>
              <a:t>--</a:t>
            </a:r>
            <a:r>
              <a:rPr lang="zh-TW" altLang="en-US" dirty="0"/>
              <a:t>交換學生寄宿生活適應之研究</a:t>
            </a:r>
          </a:p>
          <a:p>
            <a:pPr marL="536575" indent="-455613">
              <a:buNone/>
            </a:pPr>
            <a:r>
              <a:rPr lang="en-US" altLang="zh-TW" dirty="0"/>
              <a:t>(2)	</a:t>
            </a:r>
            <a:r>
              <a:rPr lang="zh-TW" altLang="en-US" dirty="0"/>
              <a:t>新移民家庭子女在校學習情形之分析比較</a:t>
            </a:r>
          </a:p>
          <a:p>
            <a:pPr marL="536575" indent="-455613">
              <a:buNone/>
            </a:pPr>
            <a:r>
              <a:rPr lang="en-US" altLang="zh-TW" dirty="0"/>
              <a:t>(3)	</a:t>
            </a:r>
            <a:r>
              <a:rPr lang="zh-TW" altLang="en-US" dirty="0"/>
              <a:t>電子產品對家庭娛樂的影響</a:t>
            </a:r>
          </a:p>
          <a:p>
            <a:pPr marL="536575" indent="-455613">
              <a:buNone/>
            </a:pPr>
            <a:r>
              <a:rPr lang="en-US" altLang="zh-TW" dirty="0"/>
              <a:t>(4)	</a:t>
            </a:r>
            <a:r>
              <a:rPr lang="zh-TW" altLang="en-US" dirty="0"/>
              <a:t>當我們老在一起</a:t>
            </a:r>
            <a:r>
              <a:rPr lang="en-US" altLang="zh-TW" dirty="0"/>
              <a:t>—</a:t>
            </a:r>
            <a:r>
              <a:rPr lang="zh-TW" altLang="en-US" dirty="0"/>
              <a:t>臺灣與日本老年人口照顧的比較</a:t>
            </a:r>
          </a:p>
          <a:p>
            <a:pPr marL="536575" indent="-455613">
              <a:buNone/>
            </a:pPr>
            <a:r>
              <a:rPr lang="en-US" altLang="zh-TW" dirty="0"/>
              <a:t>(5)	</a:t>
            </a:r>
            <a:r>
              <a:rPr lang="zh-TW" altLang="en-US" dirty="0"/>
              <a:t>臺灣與日本女性勞動參與率和生育率關係的比較</a:t>
            </a:r>
          </a:p>
          <a:p>
            <a:pPr marL="536575" indent="-455613">
              <a:buNone/>
            </a:pPr>
            <a:r>
              <a:rPr lang="en-US" altLang="zh-TW" dirty="0"/>
              <a:t>(6)	</a:t>
            </a:r>
            <a:r>
              <a:rPr lang="zh-TW" altLang="en-US" dirty="0"/>
              <a:t>生育與經濟程度的關連性</a:t>
            </a:r>
          </a:p>
          <a:p>
            <a:pPr marL="536575" indent="-455613">
              <a:buNone/>
            </a:pPr>
            <a:r>
              <a:rPr lang="en-US" altLang="zh-TW" dirty="0"/>
              <a:t>(7)	</a:t>
            </a:r>
            <a:r>
              <a:rPr lang="zh-TW" altLang="en-US" dirty="0"/>
              <a:t>各國少子化因應政策之比較</a:t>
            </a:r>
            <a:r>
              <a:rPr lang="en-US" altLang="zh-TW" dirty="0"/>
              <a:t>-</a:t>
            </a:r>
            <a:r>
              <a:rPr lang="zh-TW" altLang="en-US" dirty="0"/>
              <a:t>以台灣、日本、義大利為例</a:t>
            </a:r>
          </a:p>
          <a:p>
            <a:pPr marL="536575" indent="-455613">
              <a:buNone/>
            </a:pPr>
            <a:r>
              <a:rPr lang="en-US" altLang="zh-TW" dirty="0"/>
              <a:t>(8)	</a:t>
            </a:r>
            <a:r>
              <a:rPr lang="zh-TW" altLang="en-US" dirty="0"/>
              <a:t>基督教聖經、回教可蘭經、儒家思想性別觀之比較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1447800"/>
            <a:ext cx="1015663" cy="5005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家人關係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100151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青少年</a:t>
            </a:r>
            <a:r>
              <a:rPr lang="zh-TW" altLang="en-US" dirty="0"/>
              <a:t>與親職教育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93568"/>
          </a:xfrm>
        </p:spPr>
        <p:txBody>
          <a:bodyPr>
            <a:normAutofit fontScale="85000" lnSpcReduction="10000"/>
          </a:bodyPr>
          <a:lstStyle/>
          <a:p>
            <a:pPr marL="536575" indent="-455613">
              <a:buNone/>
            </a:pPr>
            <a:r>
              <a:rPr lang="en-US" altLang="zh-TW" dirty="0"/>
              <a:t>(1</a:t>
            </a:r>
            <a:r>
              <a:rPr lang="en-US" altLang="zh-TW" dirty="0" smtClean="0"/>
              <a:t>)</a:t>
            </a:r>
            <a:r>
              <a:rPr lang="zh-TW" altLang="en-US" dirty="0"/>
              <a:t> </a:t>
            </a:r>
            <a:r>
              <a:rPr lang="zh-TW" altLang="en-US" dirty="0" smtClean="0"/>
              <a:t>弱智</a:t>
            </a:r>
            <a:r>
              <a:rPr lang="zh-TW" altLang="en-US" dirty="0"/>
              <a:t>兒童各國福利與補助探討</a:t>
            </a:r>
          </a:p>
          <a:p>
            <a:pPr marL="536575" indent="-455613">
              <a:buNone/>
            </a:pPr>
            <a:r>
              <a:rPr lang="en-US" altLang="zh-TW" dirty="0"/>
              <a:t>(2)	</a:t>
            </a:r>
            <a:r>
              <a:rPr lang="zh-TW" altLang="en-US" dirty="0"/>
              <a:t>臺灣與荷蘭青少年婚前性行為與後續處理的探討</a:t>
            </a:r>
          </a:p>
          <a:p>
            <a:pPr marL="536575" indent="-455613">
              <a:buNone/>
            </a:pPr>
            <a:r>
              <a:rPr lang="en-US" altLang="zh-TW" dirty="0"/>
              <a:t>(3)	</a:t>
            </a:r>
            <a:r>
              <a:rPr lang="zh-TW" altLang="en-US" dirty="0"/>
              <a:t>全球化下外國節目對國內青少年的影響</a:t>
            </a:r>
          </a:p>
          <a:p>
            <a:pPr marL="536575" indent="-455613">
              <a:buNone/>
            </a:pPr>
            <a:r>
              <a:rPr lang="en-US" altLang="zh-TW" dirty="0"/>
              <a:t>(4)	</a:t>
            </a:r>
            <a:r>
              <a:rPr lang="zh-TW" altLang="en-US" dirty="0"/>
              <a:t>日本動漫全球化對台灣青少年性態度之影響</a:t>
            </a:r>
          </a:p>
          <a:p>
            <a:pPr marL="536575" indent="-455613">
              <a:buNone/>
            </a:pPr>
            <a:r>
              <a:rPr lang="en-US" altLang="zh-TW" dirty="0"/>
              <a:t>(5)	</a:t>
            </a:r>
            <a:r>
              <a:rPr lang="zh-TW" altLang="en-US" dirty="0"/>
              <a:t>遊戲變遷與青少年友伴關係關聯性之研究</a:t>
            </a:r>
          </a:p>
          <a:p>
            <a:pPr marL="536575" indent="-455613">
              <a:buNone/>
            </a:pPr>
            <a:r>
              <a:rPr lang="en-US" altLang="zh-TW" dirty="0"/>
              <a:t>(6)	</a:t>
            </a:r>
            <a:r>
              <a:rPr lang="zh-TW" altLang="en-US" dirty="0"/>
              <a:t>日本動漫文化對台灣高中生音樂性娛樂選擇的影響</a:t>
            </a:r>
          </a:p>
          <a:p>
            <a:pPr marL="536575" indent="-455613">
              <a:buNone/>
            </a:pPr>
            <a:r>
              <a:rPr lang="en-US" altLang="zh-TW" dirty="0"/>
              <a:t>(7)	</a:t>
            </a:r>
            <a:r>
              <a:rPr lang="zh-TW" altLang="en-US" dirty="0"/>
              <a:t>線上遊戲對現實生活之影響</a:t>
            </a:r>
          </a:p>
          <a:p>
            <a:pPr marL="536575" indent="-455613">
              <a:buNone/>
            </a:pPr>
            <a:r>
              <a:rPr lang="en-US" altLang="zh-TW" dirty="0"/>
              <a:t>(8)	</a:t>
            </a:r>
            <a:r>
              <a:rPr lang="zh-TW" altLang="en-US" dirty="0"/>
              <a:t>各國教學方式跟學生在</a:t>
            </a:r>
            <a:r>
              <a:rPr lang="en-US" altLang="zh-TW" dirty="0" err="1"/>
              <a:t>pisa</a:t>
            </a:r>
            <a:r>
              <a:rPr lang="zh-TW" altLang="en-US" dirty="0"/>
              <a:t>表現的關聯</a:t>
            </a:r>
            <a:r>
              <a:rPr lang="en-US" altLang="zh-TW" dirty="0"/>
              <a:t>-</a:t>
            </a:r>
            <a:r>
              <a:rPr lang="zh-TW" altLang="en-US" dirty="0"/>
              <a:t>以臺灣、上海、新加坡、芬蘭、為例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0" y="1447800"/>
            <a:ext cx="1015663" cy="5005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家人關係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47889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1200" indent="-630238">
              <a:buNone/>
            </a:pPr>
            <a:r>
              <a:rPr lang="en-US" altLang="zh-TW" dirty="0"/>
              <a:t>(1)	</a:t>
            </a:r>
            <a:r>
              <a:rPr lang="zh-TW" altLang="en-US" dirty="0"/>
              <a:t>台灣與日本喪禮文化之比較</a:t>
            </a:r>
          </a:p>
          <a:p>
            <a:pPr marL="711200" indent="-630238">
              <a:buNone/>
            </a:pPr>
            <a:r>
              <a:rPr lang="en-US" altLang="zh-TW" dirty="0"/>
              <a:t>(2)	</a:t>
            </a:r>
            <a:r>
              <a:rPr lang="zh-TW" altLang="en-US" dirty="0"/>
              <a:t>日本、中國文學作品中女性形象比較之研究</a:t>
            </a:r>
          </a:p>
          <a:p>
            <a:pPr marL="711200" indent="-630238">
              <a:buNone/>
            </a:pPr>
            <a:r>
              <a:rPr lang="en-US" altLang="zh-TW" dirty="0"/>
              <a:t>(3)	</a:t>
            </a:r>
            <a:r>
              <a:rPr lang="zh-TW" altLang="en-US" dirty="0"/>
              <a:t>現有穿戴式科技之困境與可突破的設計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0" y="1447800"/>
            <a:ext cx="1015663" cy="5005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/>
              <a:t>生活文化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884357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8447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今日作業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959113"/>
            <a:ext cx="7890080" cy="2952328"/>
          </a:xfrm>
        </p:spPr>
        <p:txBody>
          <a:bodyPr>
            <a:normAutofit/>
          </a:bodyPr>
          <a:lstStyle/>
          <a:p>
            <a:pPr marL="363538" indent="-282575"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1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/>
              <a:t>針對不同研究方法，下載至少兩篇得獎小論文，標示並說明其研究方法。</a:t>
            </a:r>
            <a:endParaRPr lang="en-US" altLang="zh-TW" dirty="0" smtClean="0"/>
          </a:p>
          <a:p>
            <a:pPr marL="363538" indent="-282575"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r>
              <a:rPr lang="en-US" altLang="zh-TW" dirty="0" smtClean="0">
                <a:solidFill>
                  <a:srgbClr val="FF0000"/>
                </a:solidFill>
              </a:rPr>
              <a:t>.</a:t>
            </a:r>
            <a:r>
              <a:rPr lang="zh-TW" altLang="en-US" dirty="0" smtClean="0"/>
              <a:t>選擇一個研究議題，填入統整表。</a:t>
            </a:r>
            <a:endParaRPr lang="en-US" altLang="zh-TW" dirty="0" smtClean="0"/>
          </a:p>
          <a:p>
            <a:pPr marL="363538" indent="-280988">
              <a:buNone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598895" y="5084732"/>
            <a:ext cx="191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全球化視野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364907" y="5084732"/>
            <a:ext cx="35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+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808377" y="4530735"/>
            <a:ext cx="1912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飲食</a:t>
            </a:r>
            <a:endParaRPr lang="en-US" altLang="zh-TW" sz="2400" dirty="0" smtClean="0"/>
          </a:p>
          <a:p>
            <a:r>
              <a:rPr lang="zh-TW" altLang="en-US" sz="2400" dirty="0" smtClean="0"/>
              <a:t>衣著</a:t>
            </a:r>
            <a:endParaRPr lang="en-US" altLang="zh-TW" sz="2400" dirty="0" smtClean="0"/>
          </a:p>
          <a:p>
            <a:r>
              <a:rPr lang="zh-TW" altLang="en-US" sz="2400" dirty="0" smtClean="0"/>
              <a:t>生活管理</a:t>
            </a:r>
            <a:endParaRPr lang="en-US" altLang="zh-TW" sz="2400" dirty="0" smtClean="0"/>
          </a:p>
          <a:p>
            <a:r>
              <a:rPr lang="zh-TW" altLang="en-US" sz="2400" dirty="0" smtClean="0"/>
              <a:t>家人關係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421103" y="5084731"/>
            <a:ext cx="35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+</a:t>
            </a:r>
            <a:endParaRPr lang="zh-TW" altLang="en-US" sz="2400" dirty="0"/>
          </a:p>
        </p:txBody>
      </p:sp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6017859" y="3644528"/>
            <a:ext cx="2448272" cy="334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貧富不均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飢餓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疾病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防疫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基本人權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傷害攻擊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人口老化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少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子</a:t>
            </a: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化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性別平等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資源匱乏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綠色生活</a:t>
            </a:r>
            <a:endParaRPr kumimoji="0" lang="en-US" altLang="zh-TW" sz="2400" b="0" i="0" u="none" strike="noStrike" kern="1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健康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生活</a:t>
            </a:r>
            <a:endParaRPr kumimoji="0" lang="zh-TW" altLang="en-US" sz="24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RlejKq8vHJgCWptiu-KUFh7UsDIynL7uyihgs5jgHUZIdg9_wWR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83621"/>
            <a:ext cx="2528842" cy="38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生產方式改變帶動生活方式的改變</a:t>
            </a:r>
            <a:endParaRPr lang="zh-TW" altLang="en-US" sz="36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432560" y="2132856"/>
            <a:ext cx="6955864" cy="1752600"/>
          </a:xfrm>
        </p:spPr>
        <p:txBody>
          <a:bodyPr/>
          <a:lstStyle/>
          <a:p>
            <a:r>
              <a:rPr lang="zh-TW" altLang="en-US" dirty="0"/>
              <a:t>工業化</a:t>
            </a:r>
            <a:r>
              <a:rPr lang="zh-TW" altLang="en-US" dirty="0" smtClean="0"/>
              <a:t>生產增加財富，提升生活水準，促成全球交流，但是也製造了許多問題，引發西方國家的反思</a:t>
            </a:r>
            <a:r>
              <a:rPr lang="en-US" altLang="zh-TW" dirty="0" smtClean="0"/>
              <a:t>…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53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35696" y="274320"/>
            <a:ext cx="7097992" cy="5314920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祝</a:t>
            </a:r>
            <a:r>
              <a:rPr lang="en-US" altLang="zh-TW" sz="6000" dirty="0" smtClean="0"/>
              <a:t>~</a:t>
            </a:r>
            <a:br>
              <a:rPr lang="en-US" altLang="zh-TW" sz="6000" dirty="0" smtClean="0"/>
            </a:b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效率高，效果好！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6954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全球化引發的議題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772816"/>
            <a:ext cx="3657600" cy="466344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貧富不均</a:t>
            </a:r>
            <a:endParaRPr lang="en-US" altLang="zh-TW" sz="3200" dirty="0" smtClean="0"/>
          </a:p>
          <a:p>
            <a:r>
              <a:rPr lang="zh-TW" altLang="en-US" sz="3200" dirty="0" smtClean="0"/>
              <a:t>飢餓</a:t>
            </a:r>
            <a:endParaRPr lang="en-US" altLang="zh-TW" sz="3200" dirty="0" smtClean="0"/>
          </a:p>
          <a:p>
            <a:r>
              <a:rPr lang="zh-TW" altLang="en-US" sz="3200" dirty="0" smtClean="0"/>
              <a:t>犯罪</a:t>
            </a:r>
            <a:endParaRPr lang="en-US" altLang="zh-TW" sz="3200" dirty="0" smtClean="0"/>
          </a:p>
          <a:p>
            <a:r>
              <a:rPr lang="zh-TW" altLang="en-US" sz="3200" dirty="0" smtClean="0"/>
              <a:t>疾病與防疫</a:t>
            </a:r>
            <a:endParaRPr lang="en-US" altLang="zh-TW" sz="3200" dirty="0" smtClean="0"/>
          </a:p>
          <a:p>
            <a:r>
              <a:rPr lang="zh-TW" altLang="en-US" sz="3200" dirty="0" smtClean="0"/>
              <a:t>基本人權</a:t>
            </a:r>
            <a:endParaRPr lang="en-US" altLang="zh-TW" sz="3200" dirty="0" smtClean="0"/>
          </a:p>
          <a:p>
            <a:r>
              <a:rPr lang="zh-TW" altLang="en-US" sz="3200" dirty="0" smtClean="0"/>
              <a:t>人口老化</a:t>
            </a:r>
            <a:endParaRPr lang="en-US" altLang="zh-TW" sz="3200" dirty="0" smtClean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215795" y="1772816"/>
            <a:ext cx="3657600" cy="466344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少子化</a:t>
            </a:r>
            <a:endParaRPr lang="en-US" altLang="zh-TW" sz="3200" dirty="0"/>
          </a:p>
          <a:p>
            <a:r>
              <a:rPr lang="zh-TW" altLang="en-US" sz="3200" dirty="0"/>
              <a:t>性別平等</a:t>
            </a:r>
            <a:endParaRPr lang="en-US" altLang="zh-TW" sz="3200" dirty="0"/>
          </a:p>
          <a:p>
            <a:r>
              <a:rPr lang="zh-TW" altLang="en-US" sz="3200" dirty="0"/>
              <a:t>綠色生活</a:t>
            </a:r>
            <a:endParaRPr lang="en-US" altLang="zh-TW" sz="3200" dirty="0"/>
          </a:p>
          <a:p>
            <a:r>
              <a:rPr lang="zh-TW" altLang="en-US" sz="3200" dirty="0"/>
              <a:t>健康生活</a:t>
            </a:r>
          </a:p>
          <a:p>
            <a:r>
              <a:rPr lang="en-US" altLang="zh-TW" sz="3200" dirty="0" smtClean="0"/>
              <a:t>…</a:t>
            </a:r>
            <a:endParaRPr lang="zh-TW" altLang="en-US" sz="3200" dirty="0"/>
          </a:p>
        </p:txBody>
      </p:sp>
      <p:pic>
        <p:nvPicPr>
          <p:cNvPr id="3074" name="Picture 2" descr="「研究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064">
            <a:off x="6197239" y="4223216"/>
            <a:ext cx="2766760" cy="24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全球化研究第一步</a:t>
            </a:r>
            <a:endParaRPr lang="zh-TW" altLang="en-US" dirty="0"/>
          </a:p>
        </p:txBody>
      </p:sp>
      <p:pic>
        <p:nvPicPr>
          <p:cNvPr id="1026" name="Picture 2" descr="「研究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536504" cy="28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915816" y="4955642"/>
            <a:ext cx="45365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0" cap="none" spc="0" dirty="0" smtClean="0">
                <a:ln w="0"/>
                <a:gradFill>
                  <a:gsLst>
                    <a:gs pos="0">
                      <a:srgbClr val="FF0000"/>
                    </a:gs>
                    <a:gs pos="73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認識議題</a:t>
            </a:r>
            <a:endParaRPr lang="zh-TW" altLang="en-US" sz="7200" b="0" cap="none" spc="0" dirty="0">
              <a:ln w="0"/>
              <a:gradFill>
                <a:gsLst>
                  <a:gs pos="0">
                    <a:srgbClr val="FF0000"/>
                  </a:gs>
                  <a:gs pos="73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2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貧富不均現象</a:t>
            </a:r>
            <a:endParaRPr lang="zh-TW" altLang="en-US" dirty="0"/>
          </a:p>
        </p:txBody>
      </p:sp>
      <p:pic>
        <p:nvPicPr>
          <p:cNvPr id="3" name="全球的貧富差距真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79" y="1385857"/>
            <a:ext cx="8682168" cy="488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飢餓現象：</a:t>
            </a:r>
            <a:r>
              <a:rPr lang="zh-TW" altLang="en-US" dirty="0"/>
              <a:t>一盤炸雞兩個世界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3" name="一盤炸雞 兩個世界  美食與飢餓Chicken_ala_Carte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7320"/>
            <a:ext cx="8424936" cy="51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全球化視野的展現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怎麼呈現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全球化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現象？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國家或地區現象的比較</a:t>
            </a:r>
            <a:endParaRPr lang="en-US" altLang="zh-TW" dirty="0" smtClean="0"/>
          </a:p>
          <a:p>
            <a:pPr marL="658368" lvl="2" indent="0">
              <a:buNone/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例如：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2"/>
            <a:r>
              <a:rPr lang="en-US" altLang="zh-TW" b="1" dirty="0">
                <a:latin typeface="+mn-ea"/>
              </a:rPr>
              <a:t>2012</a:t>
            </a:r>
            <a:r>
              <a:rPr lang="zh-TW" altLang="en-US" b="1" dirty="0" smtClean="0">
                <a:latin typeface="+mn-ea"/>
              </a:rPr>
              <a:t>年倫敦奧運會</a:t>
            </a:r>
            <a:r>
              <a:rPr lang="en-US" altLang="zh-TW" b="1" dirty="0" smtClean="0">
                <a:latin typeface="+mn-ea"/>
              </a:rPr>
              <a:t>206</a:t>
            </a:r>
            <a:r>
              <a:rPr lang="zh-TW" altLang="en-US" b="1" dirty="0" smtClean="0">
                <a:latin typeface="+mn-ea"/>
              </a:rPr>
              <a:t>個參賽國的國旗便當</a:t>
            </a:r>
            <a:endParaRPr lang="en-US" altLang="zh-TW" b="1" dirty="0" smtClean="0">
              <a:latin typeface="+mn-ea"/>
            </a:endParaRPr>
          </a:p>
          <a:p>
            <a:pPr lvl="2"/>
            <a:endParaRPr lang="en-US" altLang="zh-TW" b="1" dirty="0" smtClean="0">
              <a:latin typeface="+mn-ea"/>
            </a:endParaRPr>
          </a:p>
          <a:p>
            <a:pPr lvl="2"/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b="1" dirty="0" smtClean="0"/>
              <a:t>不同國家的人在吃什麼？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altLang="zh-TW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2"/>
            <a:endParaRPr lang="en-US" altLang="zh-TW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8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769</TotalTime>
  <Words>1385</Words>
  <Application>Microsoft Office PowerPoint</Application>
  <PresentationFormat>如螢幕大小 (4:3)</PresentationFormat>
  <Paragraphs>235</Paragraphs>
  <Slides>40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9" baseType="lpstr">
      <vt:lpstr>微軟正黑體</vt:lpstr>
      <vt:lpstr>新細明體</vt:lpstr>
      <vt:lpstr>Calibri</vt:lpstr>
      <vt:lpstr>Gill Sans MT</vt:lpstr>
      <vt:lpstr>Times New Roman</vt:lpstr>
      <vt:lpstr>Verdana</vt:lpstr>
      <vt:lpstr>Wingdings</vt:lpstr>
      <vt:lpstr>Wingdings 2</vt:lpstr>
      <vt:lpstr>夏至</vt:lpstr>
      <vt:lpstr>家政全球化研究</vt:lpstr>
      <vt:lpstr>建立全球化概念</vt:lpstr>
      <vt:lpstr>建立全球化概念</vt:lpstr>
      <vt:lpstr>生產方式改變帶動生活方式的改變</vt:lpstr>
      <vt:lpstr>全球化引發的議題</vt:lpstr>
      <vt:lpstr>全球化研究第一步</vt:lpstr>
      <vt:lpstr>貧富不均現象</vt:lpstr>
      <vt:lpstr>飢餓現象：一盤炸雞兩個世界 </vt:lpstr>
      <vt:lpstr>全球化視野的展現</vt:lpstr>
      <vt:lpstr>2012年倫敦奧運會206個參賽國的國旗便當</vt:lpstr>
      <vt:lpstr>國旗便當</vt:lpstr>
      <vt:lpstr>國旗便當</vt:lpstr>
      <vt:lpstr>國旗便當</vt:lpstr>
      <vt:lpstr>國旗便當</vt:lpstr>
      <vt:lpstr>不同國家的人在吃什麼？</vt:lpstr>
      <vt:lpstr>熟悉小論文格式</vt:lpstr>
      <vt:lpstr>小論文寫作比賽格式說明暨評審要點</vt:lpstr>
      <vt:lpstr>實作練習</vt:lpstr>
      <vt:lpstr>認識小論文常用的研究方法</vt:lpstr>
      <vt:lpstr>全球化研究適用研究方法</vt:lpstr>
      <vt:lpstr>全球化研究適用研究方法</vt:lpstr>
      <vt:lpstr>全球化研究適用研究方法</vt:lpstr>
      <vt:lpstr>PowerPoint 簡報</vt:lpstr>
      <vt:lpstr>PowerPoint 簡報</vt:lpstr>
      <vt:lpstr>PowerPoint 簡報</vt:lpstr>
      <vt:lpstr>進行全球化視野的研究建議</vt:lpstr>
      <vt:lpstr>進行全球化視野的研究建議</vt:lpstr>
      <vt:lpstr>PowerPoint 簡報</vt:lpstr>
      <vt:lpstr>看看前人腳蹤，  激發議題想像…</vt:lpstr>
      <vt:lpstr>飲食與健康</vt:lpstr>
      <vt:lpstr>飲食文化</vt:lpstr>
      <vt:lpstr>服飾穿著與文化</vt:lpstr>
      <vt:lpstr>綠色生活</vt:lpstr>
      <vt:lpstr>居住規劃與布置</vt:lpstr>
      <vt:lpstr>經濟與消費</vt:lpstr>
      <vt:lpstr>家人關係與互動</vt:lpstr>
      <vt:lpstr>青少年與親職教育</vt:lpstr>
      <vt:lpstr>其他</vt:lpstr>
      <vt:lpstr>今日作業</vt:lpstr>
      <vt:lpstr>祝~  效率高，效果好！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65</cp:revision>
  <dcterms:modified xsi:type="dcterms:W3CDTF">2016-03-10T02:51:58Z</dcterms:modified>
</cp:coreProperties>
</file>