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5" r:id="rId3"/>
    <p:sldId id="281" r:id="rId4"/>
    <p:sldId id="282" r:id="rId5"/>
    <p:sldId id="283" r:id="rId6"/>
    <p:sldId id="284" r:id="rId7"/>
    <p:sldId id="286" r:id="rId8"/>
    <p:sldId id="271" r:id="rId9"/>
    <p:sldId id="257" r:id="rId10"/>
    <p:sldId id="258" r:id="rId11"/>
    <p:sldId id="265" r:id="rId12"/>
    <p:sldId id="264" r:id="rId13"/>
    <p:sldId id="260" r:id="rId14"/>
    <p:sldId id="267" r:id="rId15"/>
    <p:sldId id="261" r:id="rId16"/>
    <p:sldId id="266" r:id="rId17"/>
    <p:sldId id="259" r:id="rId18"/>
    <p:sldId id="262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A57CA-7FD1-439A-8047-4C50CB35158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4A40FA7-5E1A-4285-BCBD-B5EF0D905A94}">
      <dgm:prSet/>
      <dgm:spPr/>
      <dgm:t>
        <a:bodyPr/>
        <a:lstStyle/>
        <a:p>
          <a:pPr rtl="0"/>
          <a:r>
            <a:rPr lang="zh-TW" altLang="en-US" dirty="0" smtClean="0"/>
            <a:t>為顧客創造價值</a:t>
          </a:r>
          <a:endParaRPr lang="en-US" dirty="0"/>
        </a:p>
      </dgm:t>
    </dgm:pt>
    <dgm:pt modelId="{60966C8D-A8E8-46B2-A05D-C6F5A23067ED}" type="parTrans" cxnId="{BBCF407F-9473-4553-86A5-65AEFAE8542F}">
      <dgm:prSet/>
      <dgm:spPr/>
      <dgm:t>
        <a:bodyPr/>
        <a:lstStyle/>
        <a:p>
          <a:endParaRPr lang="zh-TW" altLang="en-US"/>
        </a:p>
      </dgm:t>
    </dgm:pt>
    <dgm:pt modelId="{CBA884CE-B181-404C-BC6F-CDFF69B96084}" type="sibTrans" cxnId="{BBCF407F-9473-4553-86A5-65AEFAE8542F}">
      <dgm:prSet/>
      <dgm:spPr/>
      <dgm:t>
        <a:bodyPr/>
        <a:lstStyle/>
        <a:p>
          <a:endParaRPr lang="zh-TW" altLang="en-US"/>
        </a:p>
      </dgm:t>
    </dgm:pt>
    <dgm:pt modelId="{8CD58A4D-5569-47FC-93A7-014DA578D5C9}">
      <dgm:prSet/>
      <dgm:spPr/>
      <dgm:t>
        <a:bodyPr/>
        <a:lstStyle/>
        <a:p>
          <a:pPr rtl="0"/>
          <a:r>
            <a:rPr lang="zh-TW" altLang="en-US" dirty="0" smtClean="0"/>
            <a:t>獲取價值作為回報</a:t>
          </a:r>
          <a:endParaRPr lang="zh-TW" dirty="0"/>
        </a:p>
      </dgm:t>
    </dgm:pt>
    <dgm:pt modelId="{205B317C-A0B0-42DD-AED8-059D34DFE163}" type="parTrans" cxnId="{B405828E-A6C9-41D9-A19C-D2E0FD8C1339}">
      <dgm:prSet/>
      <dgm:spPr/>
      <dgm:t>
        <a:bodyPr/>
        <a:lstStyle/>
        <a:p>
          <a:endParaRPr lang="zh-TW" altLang="en-US"/>
        </a:p>
      </dgm:t>
    </dgm:pt>
    <dgm:pt modelId="{871A6E29-62EC-4D33-91A6-6E45C21121EF}" type="sibTrans" cxnId="{B405828E-A6C9-41D9-A19C-D2E0FD8C1339}">
      <dgm:prSet/>
      <dgm:spPr/>
      <dgm:t>
        <a:bodyPr/>
        <a:lstStyle/>
        <a:p>
          <a:endParaRPr lang="zh-TW" altLang="en-US"/>
        </a:p>
      </dgm:t>
    </dgm:pt>
    <dgm:pt modelId="{B65D8FC4-5467-4BD8-A05F-E9A359B3F664}">
      <dgm:prSet/>
      <dgm:spPr/>
      <dgm:t>
        <a:bodyPr/>
        <a:lstStyle/>
        <a:p>
          <a:r>
            <a:rPr lang="zh-TW" altLang="en-US" dirty="0" smtClean="0"/>
            <a:t>了解市場、顧客需要和欲望</a:t>
          </a:r>
          <a:endParaRPr lang="zh-TW" altLang="en-US" dirty="0"/>
        </a:p>
      </dgm:t>
    </dgm:pt>
    <dgm:pt modelId="{F6CF0C24-F2D8-4BF2-AF79-671D006CC464}" type="parTrans" cxnId="{1BF60877-4837-48BB-BF42-CF26687E45DE}">
      <dgm:prSet/>
      <dgm:spPr/>
    </dgm:pt>
    <dgm:pt modelId="{F0926540-F4EE-441B-83EF-A898AEB92DBF}" type="sibTrans" cxnId="{1BF60877-4837-48BB-BF42-CF26687E45DE}">
      <dgm:prSet/>
      <dgm:spPr/>
    </dgm:pt>
    <dgm:pt modelId="{26F9A445-9EC9-4B08-BF8C-A85E61108E86}">
      <dgm:prSet/>
      <dgm:spPr/>
      <dgm:t>
        <a:bodyPr/>
        <a:lstStyle/>
        <a:p>
          <a:r>
            <a:rPr lang="zh-TW" altLang="en-US" dirty="0" smtClean="0"/>
            <a:t>設計顧客驅動的行銷策略</a:t>
          </a:r>
          <a:endParaRPr lang="zh-TW" altLang="en-US" dirty="0"/>
        </a:p>
      </dgm:t>
    </dgm:pt>
    <dgm:pt modelId="{168FA26F-7A3D-4A81-AFCA-E16D9F29C00B}" type="parTrans" cxnId="{6CC09D26-DC36-40B9-A99B-85FDECAC12D4}">
      <dgm:prSet/>
      <dgm:spPr/>
    </dgm:pt>
    <dgm:pt modelId="{948A86DD-C906-46C4-8817-21B0C199D30F}" type="sibTrans" cxnId="{6CC09D26-DC36-40B9-A99B-85FDECAC12D4}">
      <dgm:prSet/>
      <dgm:spPr/>
    </dgm:pt>
    <dgm:pt modelId="{2BB3E9E1-3421-4C68-8D2D-8AED707FCEA1}">
      <dgm:prSet/>
      <dgm:spPr/>
      <dgm:t>
        <a:bodyPr/>
        <a:lstStyle/>
        <a:p>
          <a:r>
            <a:rPr lang="zh-TW" altLang="en-US" dirty="0" smtClean="0"/>
            <a:t>建構可傳達卓越價值的整合性行銷方案</a:t>
          </a:r>
          <a:endParaRPr lang="zh-TW" altLang="en-US" dirty="0"/>
        </a:p>
      </dgm:t>
    </dgm:pt>
    <dgm:pt modelId="{4021FA59-227B-45BC-9ED3-719598F15498}" type="parTrans" cxnId="{114F7D8E-061F-4942-9F3B-9153E86D9CD0}">
      <dgm:prSet/>
      <dgm:spPr/>
    </dgm:pt>
    <dgm:pt modelId="{F9E6EDD4-A88C-46D6-BF66-D10BC79F4DCC}" type="sibTrans" cxnId="{114F7D8E-061F-4942-9F3B-9153E86D9CD0}">
      <dgm:prSet/>
      <dgm:spPr/>
    </dgm:pt>
    <dgm:pt modelId="{F76A58B3-31E4-45BD-A25C-2D027F9508CF}">
      <dgm:prSet/>
      <dgm:spPr/>
      <dgm:t>
        <a:bodyPr/>
        <a:lstStyle/>
        <a:p>
          <a:r>
            <a:rPr lang="zh-TW" altLang="en-US" dirty="0" smtClean="0"/>
            <a:t>建立有利的關係並創造顧客的喜悅</a:t>
          </a:r>
          <a:endParaRPr lang="zh-TW" altLang="en-US" dirty="0"/>
        </a:p>
      </dgm:t>
    </dgm:pt>
    <dgm:pt modelId="{0672FB33-EA4F-468A-852E-C1775CEAD8C3}" type="parTrans" cxnId="{36769BDB-D108-4F71-8FB4-EEDF9BF32E43}">
      <dgm:prSet/>
      <dgm:spPr/>
    </dgm:pt>
    <dgm:pt modelId="{AF1735D0-D8A3-4E5E-8945-C893F287B209}" type="sibTrans" cxnId="{36769BDB-D108-4F71-8FB4-EEDF9BF32E43}">
      <dgm:prSet/>
      <dgm:spPr/>
    </dgm:pt>
    <dgm:pt modelId="{45804AC4-E981-49D4-8D5A-B62B3446C1EF}">
      <dgm:prSet/>
      <dgm:spPr/>
      <dgm:t>
        <a:bodyPr/>
        <a:lstStyle/>
        <a:p>
          <a:r>
            <a:rPr lang="zh-TW" altLang="en-US" dirty="0" smtClean="0"/>
            <a:t>從顧客身上獲取價值以創造利潤和顧客權益</a:t>
          </a:r>
          <a:endParaRPr lang="zh-TW" altLang="en-US" dirty="0"/>
        </a:p>
      </dgm:t>
    </dgm:pt>
    <dgm:pt modelId="{6A71355F-155C-4426-B8E9-77E86B0BC145}" type="parTrans" cxnId="{E3B603DF-8F42-45E9-BD10-BB3E357DBE38}">
      <dgm:prSet/>
      <dgm:spPr/>
    </dgm:pt>
    <dgm:pt modelId="{24CEB8C8-C93E-4173-80DE-F230C82F6F2B}" type="sibTrans" cxnId="{E3B603DF-8F42-45E9-BD10-BB3E357DBE38}">
      <dgm:prSet/>
      <dgm:spPr/>
    </dgm:pt>
    <dgm:pt modelId="{1E2820EF-C7C8-408C-8FCE-9450177CCD01}" type="pres">
      <dgm:prSet presAssocID="{06BA57CA-7FD1-439A-8047-4C50CB3515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19BAEB4-7C7D-4BE5-9B00-1467C6AC3251}" type="pres">
      <dgm:prSet presAssocID="{04A40FA7-5E1A-4285-BCBD-B5EF0D905A94}" presName="composite" presStyleCnt="0"/>
      <dgm:spPr/>
    </dgm:pt>
    <dgm:pt modelId="{07B80C14-B9A0-47A7-8BA8-64F6DC48466A}" type="pres">
      <dgm:prSet presAssocID="{04A40FA7-5E1A-4285-BCBD-B5EF0D905A9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A3629C-D6DB-48FB-B219-808D5E12C8B2}" type="pres">
      <dgm:prSet presAssocID="{04A40FA7-5E1A-4285-BCBD-B5EF0D905A9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3D46A6-7DDA-4188-B10C-5859A911AE2D}" type="pres">
      <dgm:prSet presAssocID="{CBA884CE-B181-404C-BC6F-CDFF69B96084}" presName="sp" presStyleCnt="0"/>
      <dgm:spPr/>
    </dgm:pt>
    <dgm:pt modelId="{1673FC71-A7F2-4202-8F73-11DF480937DB}" type="pres">
      <dgm:prSet presAssocID="{8CD58A4D-5569-47FC-93A7-014DA578D5C9}" presName="composite" presStyleCnt="0"/>
      <dgm:spPr/>
    </dgm:pt>
    <dgm:pt modelId="{132D0A0D-8702-4F75-877C-39873FC60058}" type="pres">
      <dgm:prSet presAssocID="{8CD58A4D-5569-47FC-93A7-014DA578D5C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97850F-FE3B-41E3-BF87-5091E4402CD0}" type="pres">
      <dgm:prSet presAssocID="{8CD58A4D-5569-47FC-93A7-014DA578D5C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C09D26-DC36-40B9-A99B-85FDECAC12D4}" srcId="{04A40FA7-5E1A-4285-BCBD-B5EF0D905A94}" destId="{26F9A445-9EC9-4B08-BF8C-A85E61108E86}" srcOrd="1" destOrd="0" parTransId="{168FA26F-7A3D-4A81-AFCA-E16D9F29C00B}" sibTransId="{948A86DD-C906-46C4-8817-21B0C199D30F}"/>
    <dgm:cxn modelId="{1BF60877-4837-48BB-BF42-CF26687E45DE}" srcId="{04A40FA7-5E1A-4285-BCBD-B5EF0D905A94}" destId="{B65D8FC4-5467-4BD8-A05F-E9A359B3F664}" srcOrd="0" destOrd="0" parTransId="{F6CF0C24-F2D8-4BF2-AF79-671D006CC464}" sibTransId="{F0926540-F4EE-441B-83EF-A898AEB92DBF}"/>
    <dgm:cxn modelId="{36769BDB-D108-4F71-8FB4-EEDF9BF32E43}" srcId="{04A40FA7-5E1A-4285-BCBD-B5EF0D905A94}" destId="{F76A58B3-31E4-45BD-A25C-2D027F9508CF}" srcOrd="3" destOrd="0" parTransId="{0672FB33-EA4F-468A-852E-C1775CEAD8C3}" sibTransId="{AF1735D0-D8A3-4E5E-8945-C893F287B209}"/>
    <dgm:cxn modelId="{114F7D8E-061F-4942-9F3B-9153E86D9CD0}" srcId="{04A40FA7-5E1A-4285-BCBD-B5EF0D905A94}" destId="{2BB3E9E1-3421-4C68-8D2D-8AED707FCEA1}" srcOrd="2" destOrd="0" parTransId="{4021FA59-227B-45BC-9ED3-719598F15498}" sibTransId="{F9E6EDD4-A88C-46D6-BF66-D10BC79F4DCC}"/>
    <dgm:cxn modelId="{BBCF407F-9473-4553-86A5-65AEFAE8542F}" srcId="{06BA57CA-7FD1-439A-8047-4C50CB35158D}" destId="{04A40FA7-5E1A-4285-BCBD-B5EF0D905A94}" srcOrd="0" destOrd="0" parTransId="{60966C8D-A8E8-46B2-A05D-C6F5A23067ED}" sibTransId="{CBA884CE-B181-404C-BC6F-CDFF69B96084}"/>
    <dgm:cxn modelId="{B405828E-A6C9-41D9-A19C-D2E0FD8C1339}" srcId="{06BA57CA-7FD1-439A-8047-4C50CB35158D}" destId="{8CD58A4D-5569-47FC-93A7-014DA578D5C9}" srcOrd="1" destOrd="0" parTransId="{205B317C-A0B0-42DD-AED8-059D34DFE163}" sibTransId="{871A6E29-62EC-4D33-91A6-6E45C21121EF}"/>
    <dgm:cxn modelId="{ADB46627-2EB8-43BF-AEA9-0FC791681DB6}" type="presOf" srcId="{45804AC4-E981-49D4-8D5A-B62B3446C1EF}" destId="{0597850F-FE3B-41E3-BF87-5091E4402CD0}" srcOrd="0" destOrd="0" presId="urn:microsoft.com/office/officeart/2005/8/layout/chevron2"/>
    <dgm:cxn modelId="{85B49876-0497-41CD-B423-AF7DD7637A85}" type="presOf" srcId="{04A40FA7-5E1A-4285-BCBD-B5EF0D905A94}" destId="{07B80C14-B9A0-47A7-8BA8-64F6DC48466A}" srcOrd="0" destOrd="0" presId="urn:microsoft.com/office/officeart/2005/8/layout/chevron2"/>
    <dgm:cxn modelId="{188006C5-F4E5-4A83-8246-CF25A44719A8}" type="presOf" srcId="{2BB3E9E1-3421-4C68-8D2D-8AED707FCEA1}" destId="{D3A3629C-D6DB-48FB-B219-808D5E12C8B2}" srcOrd="0" destOrd="2" presId="urn:microsoft.com/office/officeart/2005/8/layout/chevron2"/>
    <dgm:cxn modelId="{5506640B-1509-424E-94DE-0BFF9DEFBE54}" type="presOf" srcId="{B65D8FC4-5467-4BD8-A05F-E9A359B3F664}" destId="{D3A3629C-D6DB-48FB-B219-808D5E12C8B2}" srcOrd="0" destOrd="0" presId="urn:microsoft.com/office/officeart/2005/8/layout/chevron2"/>
    <dgm:cxn modelId="{F36A7BB6-6A32-4570-9D55-7A9680194A4B}" type="presOf" srcId="{F76A58B3-31E4-45BD-A25C-2D027F9508CF}" destId="{D3A3629C-D6DB-48FB-B219-808D5E12C8B2}" srcOrd="0" destOrd="3" presId="urn:microsoft.com/office/officeart/2005/8/layout/chevron2"/>
    <dgm:cxn modelId="{A47E78EC-DAD5-454E-B63B-D4FD025FE80E}" type="presOf" srcId="{26F9A445-9EC9-4B08-BF8C-A85E61108E86}" destId="{D3A3629C-D6DB-48FB-B219-808D5E12C8B2}" srcOrd="0" destOrd="1" presId="urn:microsoft.com/office/officeart/2005/8/layout/chevron2"/>
    <dgm:cxn modelId="{E3B603DF-8F42-45E9-BD10-BB3E357DBE38}" srcId="{8CD58A4D-5569-47FC-93A7-014DA578D5C9}" destId="{45804AC4-E981-49D4-8D5A-B62B3446C1EF}" srcOrd="0" destOrd="0" parTransId="{6A71355F-155C-4426-B8E9-77E86B0BC145}" sibTransId="{24CEB8C8-C93E-4173-80DE-F230C82F6F2B}"/>
    <dgm:cxn modelId="{79150431-F74B-4ED2-ACAC-047974F9EFB7}" type="presOf" srcId="{8CD58A4D-5569-47FC-93A7-014DA578D5C9}" destId="{132D0A0D-8702-4F75-877C-39873FC60058}" srcOrd="0" destOrd="0" presId="urn:microsoft.com/office/officeart/2005/8/layout/chevron2"/>
    <dgm:cxn modelId="{B6FDABE6-C4D7-496B-8583-2407C0A654DE}" type="presOf" srcId="{06BA57CA-7FD1-439A-8047-4C50CB35158D}" destId="{1E2820EF-C7C8-408C-8FCE-9450177CCD01}" srcOrd="0" destOrd="0" presId="urn:microsoft.com/office/officeart/2005/8/layout/chevron2"/>
    <dgm:cxn modelId="{944DF2CA-D7EF-45AE-9BA4-5ECF66F85AE4}" type="presParOf" srcId="{1E2820EF-C7C8-408C-8FCE-9450177CCD01}" destId="{319BAEB4-7C7D-4BE5-9B00-1467C6AC3251}" srcOrd="0" destOrd="0" presId="urn:microsoft.com/office/officeart/2005/8/layout/chevron2"/>
    <dgm:cxn modelId="{E47B063C-143B-46FA-9888-720FA7D6F66C}" type="presParOf" srcId="{319BAEB4-7C7D-4BE5-9B00-1467C6AC3251}" destId="{07B80C14-B9A0-47A7-8BA8-64F6DC48466A}" srcOrd="0" destOrd="0" presId="urn:microsoft.com/office/officeart/2005/8/layout/chevron2"/>
    <dgm:cxn modelId="{DB4F3E7D-A2F4-4338-8786-47807ACD590A}" type="presParOf" srcId="{319BAEB4-7C7D-4BE5-9B00-1467C6AC3251}" destId="{D3A3629C-D6DB-48FB-B219-808D5E12C8B2}" srcOrd="1" destOrd="0" presId="urn:microsoft.com/office/officeart/2005/8/layout/chevron2"/>
    <dgm:cxn modelId="{AB46E729-FEA5-49D1-935C-2FB5603B72A6}" type="presParOf" srcId="{1E2820EF-C7C8-408C-8FCE-9450177CCD01}" destId="{6D3D46A6-7DDA-4188-B10C-5859A911AE2D}" srcOrd="1" destOrd="0" presId="urn:microsoft.com/office/officeart/2005/8/layout/chevron2"/>
    <dgm:cxn modelId="{6E5B3451-4838-4D73-A98F-BF98D4FD3C98}" type="presParOf" srcId="{1E2820EF-C7C8-408C-8FCE-9450177CCD01}" destId="{1673FC71-A7F2-4202-8F73-11DF480937DB}" srcOrd="2" destOrd="0" presId="urn:microsoft.com/office/officeart/2005/8/layout/chevron2"/>
    <dgm:cxn modelId="{0DC6DD44-B67A-4B69-BD22-F6138DC85F23}" type="presParOf" srcId="{1673FC71-A7F2-4202-8F73-11DF480937DB}" destId="{132D0A0D-8702-4F75-877C-39873FC60058}" srcOrd="0" destOrd="0" presId="urn:microsoft.com/office/officeart/2005/8/layout/chevron2"/>
    <dgm:cxn modelId="{44F341DD-7E49-4E1B-9B6A-9CEDB388A982}" type="presParOf" srcId="{1673FC71-A7F2-4202-8F73-11DF480937DB}" destId="{0597850F-FE3B-41E3-BF87-5091E4402C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80C14-B9A0-47A7-8BA8-64F6DC48466A}">
      <dsp:nvSpPr>
        <dsp:cNvPr id="0" name=""/>
        <dsp:cNvSpPr/>
      </dsp:nvSpPr>
      <dsp:spPr>
        <a:xfrm rot="5400000">
          <a:off x="-350400" y="351506"/>
          <a:ext cx="2336006" cy="16352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為顧客創造價值</a:t>
          </a:r>
          <a:endParaRPr lang="en-US" sz="2200" kern="1200" dirty="0"/>
        </a:p>
      </dsp:txBody>
      <dsp:txXfrm rot="5400000">
        <a:off x="-350400" y="351506"/>
        <a:ext cx="2336006" cy="1635204"/>
      </dsp:txXfrm>
    </dsp:sp>
    <dsp:sp modelId="{D3A3629C-D6DB-48FB-B219-808D5E12C8B2}">
      <dsp:nvSpPr>
        <dsp:cNvPr id="0" name=""/>
        <dsp:cNvSpPr/>
      </dsp:nvSpPr>
      <dsp:spPr>
        <a:xfrm rot="5400000">
          <a:off x="4173200" y="-2536890"/>
          <a:ext cx="1518404" cy="65943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了解市場、顧客需要和欲望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設計顧客驅動的行銷策略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建構可傳達卓越價值的整合性行銷方案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建立有利的關係並創造顧客的喜悅</a:t>
          </a:r>
          <a:endParaRPr lang="zh-TW" altLang="en-US" sz="1900" kern="1200" dirty="0"/>
        </a:p>
      </dsp:txBody>
      <dsp:txXfrm rot="5400000">
        <a:off x="4173200" y="-2536890"/>
        <a:ext cx="1518404" cy="6594395"/>
      </dsp:txXfrm>
    </dsp:sp>
    <dsp:sp modelId="{132D0A0D-8702-4F75-877C-39873FC60058}">
      <dsp:nvSpPr>
        <dsp:cNvPr id="0" name=""/>
        <dsp:cNvSpPr/>
      </dsp:nvSpPr>
      <dsp:spPr>
        <a:xfrm rot="5400000">
          <a:off x="-350400" y="2402409"/>
          <a:ext cx="2336006" cy="16352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獲取價值作為回報</a:t>
          </a:r>
          <a:endParaRPr lang="zh-TW" sz="2200" kern="1200" dirty="0"/>
        </a:p>
      </dsp:txBody>
      <dsp:txXfrm rot="5400000">
        <a:off x="-350400" y="2402409"/>
        <a:ext cx="2336006" cy="1635204"/>
      </dsp:txXfrm>
    </dsp:sp>
    <dsp:sp modelId="{0597850F-FE3B-41E3-BF87-5091E4402CD0}">
      <dsp:nvSpPr>
        <dsp:cNvPr id="0" name=""/>
        <dsp:cNvSpPr/>
      </dsp:nvSpPr>
      <dsp:spPr>
        <a:xfrm rot="5400000">
          <a:off x="4173200" y="-485987"/>
          <a:ext cx="1518404" cy="65943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從顧客身上獲取價值以創造利潤和顧客權益</a:t>
          </a:r>
          <a:endParaRPr lang="zh-TW" altLang="en-US" sz="1900" kern="1200" dirty="0"/>
        </a:p>
      </dsp:txBody>
      <dsp:txXfrm rot="5400000">
        <a:off x="4173200" y="-485987"/>
        <a:ext cx="1518404" cy="6594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0003-3476-4D9E-BEE2-EC5484974A2C}" type="datetimeFigureOut">
              <a:rPr lang="zh-TW" altLang="en-US" smtClean="0"/>
              <a:pPr/>
              <a:t>2014/9/16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9A0-BE17-495D-8344-3309C51CC1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0003-3476-4D9E-BEE2-EC5484974A2C}" type="datetimeFigureOut">
              <a:rPr lang="zh-TW" altLang="en-US" smtClean="0"/>
              <a:pPr/>
              <a:t>2014/9/16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9A0-BE17-495D-8344-3309C51CC1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0003-3476-4D9E-BEE2-EC5484974A2C}" type="datetimeFigureOut">
              <a:rPr lang="zh-TW" altLang="en-US" smtClean="0"/>
              <a:pPr/>
              <a:t>2014/9/16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9A0-BE17-495D-8344-3309C51CC1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0003-3476-4D9E-BEE2-EC5484974A2C}" type="datetimeFigureOut">
              <a:rPr lang="zh-TW" altLang="en-US" smtClean="0"/>
              <a:pPr/>
              <a:t>2014/9/16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9A0-BE17-495D-8344-3309C51CC1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0003-3476-4D9E-BEE2-EC5484974A2C}" type="datetimeFigureOut">
              <a:rPr lang="zh-TW" altLang="en-US" smtClean="0"/>
              <a:pPr/>
              <a:t>2014/9/16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9A0-BE17-495D-8344-3309C51CC1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0003-3476-4D9E-BEE2-EC5484974A2C}" type="datetimeFigureOut">
              <a:rPr lang="zh-TW" altLang="en-US" smtClean="0"/>
              <a:pPr/>
              <a:t>2014/9/16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9A0-BE17-495D-8344-3309C51CC1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0003-3476-4D9E-BEE2-EC5484974A2C}" type="datetimeFigureOut">
              <a:rPr lang="zh-TW" altLang="en-US" smtClean="0"/>
              <a:pPr/>
              <a:t>2014/9/16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9A0-BE17-495D-8344-3309C51CC1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0003-3476-4D9E-BEE2-EC5484974A2C}" type="datetimeFigureOut">
              <a:rPr lang="zh-TW" altLang="en-US" smtClean="0"/>
              <a:pPr/>
              <a:t>2014/9/16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9A0-BE17-495D-8344-3309C51CC1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0003-3476-4D9E-BEE2-EC5484974A2C}" type="datetimeFigureOut">
              <a:rPr lang="zh-TW" altLang="en-US" smtClean="0"/>
              <a:pPr/>
              <a:t>2014/9/16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9A0-BE17-495D-8344-3309C51CC1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0003-3476-4D9E-BEE2-EC5484974A2C}" type="datetimeFigureOut">
              <a:rPr lang="zh-TW" altLang="en-US" smtClean="0"/>
              <a:pPr/>
              <a:t>2014/9/16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9A0-BE17-495D-8344-3309C51CC1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0003-3476-4D9E-BEE2-EC5484974A2C}" type="datetimeFigureOut">
              <a:rPr lang="zh-TW" altLang="en-US" smtClean="0"/>
              <a:pPr/>
              <a:t>2014/9/16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90F9A0-BE17-495D-8344-3309C51CC1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1B0003-3476-4D9E-BEE2-EC5484974A2C}" type="datetimeFigureOut">
              <a:rPr lang="zh-TW" altLang="en-US" smtClean="0"/>
              <a:pPr/>
              <a:t>2014/9/16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90F9A0-BE17-495D-8344-3309C51CC1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6519;&#20896;&#24311;/&#20491;&#20154;&#36039;&#26009;&#34920;.pdf" TargetMode="External"/><Relationship Id="rId2" Type="http://schemas.openxmlformats.org/officeDocument/2006/relationships/hyperlink" Target="&#38515;&#20142;&#29995;/&#38515;&#20142;&#29995;&#36001;&#37329;&#36039;&#26009;&#34920;FUL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26519;&#20896;&#24311;/&#33258;&#20659;(&#23416;&#29983;&#33258;&#36848;)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26446;&#24658;/006082&#12302;&#23529;&#26597;&#36039;&#26009;&#32317;&#27284;&#26446;&#24658;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26446;&#24658;/006082&#12302;&#23529;&#26597;&#36039;&#26009;&#32317;&#27284;&#26446;&#24658;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7851648" cy="182880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行銷自己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個人簡歷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可用履歷表格樣式表現</a:t>
            </a:r>
            <a:endParaRPr lang="en-US" altLang="zh-TW" dirty="0" smtClean="0"/>
          </a:p>
          <a:p>
            <a:r>
              <a:rPr lang="zh-TW" altLang="en-US" dirty="0" smtClean="0"/>
              <a:t>個人簡歷順序與內容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個人資料</a:t>
            </a:r>
            <a:r>
              <a:rPr lang="zh-TW" altLang="en-US" dirty="0" smtClean="0">
                <a:hlinkClick r:id="rId2" action="ppaction://hlinkfile"/>
              </a:rPr>
              <a:t>陳亮甫</a:t>
            </a:r>
            <a:r>
              <a:rPr lang="en-US" altLang="zh-TW" dirty="0" smtClean="0">
                <a:hlinkClick r:id="rId2" action="ppaction://hlinkfile"/>
              </a:rPr>
              <a:t>\</a:t>
            </a:r>
            <a:r>
              <a:rPr lang="zh-TW" altLang="en-US" dirty="0" smtClean="0">
                <a:hlinkClick r:id="rId2" action="ppaction://hlinkfile"/>
              </a:rPr>
              <a:t>陳亮甫財金資料表</a:t>
            </a:r>
            <a:r>
              <a:rPr lang="en-US" altLang="zh-TW" dirty="0" smtClean="0">
                <a:hlinkClick r:id="rId2" action="ppaction://hlinkfile"/>
              </a:rPr>
              <a:t>FULL.pdf</a:t>
            </a:r>
            <a:r>
              <a:rPr lang="zh-TW" altLang="en-US" dirty="0" smtClean="0"/>
              <a:t> </a:t>
            </a:r>
            <a:r>
              <a:rPr lang="zh-TW" altLang="en-US" dirty="0" smtClean="0">
                <a:hlinkClick r:id="rId3" action="ppaction://hlinkfile"/>
              </a:rPr>
              <a:t>林冠廷</a:t>
            </a:r>
            <a:r>
              <a:rPr lang="en-US" altLang="zh-TW" dirty="0" smtClean="0">
                <a:hlinkClick r:id="rId3" action="ppaction://hlinkfile"/>
              </a:rPr>
              <a:t>\</a:t>
            </a:r>
            <a:r>
              <a:rPr lang="zh-TW" altLang="en-US" dirty="0" smtClean="0">
                <a:hlinkClick r:id="rId3" action="ppaction://hlinkfile"/>
              </a:rPr>
              <a:t>個人資料表</a:t>
            </a:r>
            <a:r>
              <a:rPr lang="en-US" altLang="zh-TW" dirty="0" smtClean="0">
                <a:hlinkClick r:id="rId3" action="ppaction://hlinkfile"/>
              </a:rPr>
              <a:t>.</a:t>
            </a:r>
            <a:r>
              <a:rPr lang="en-US" altLang="zh-TW" dirty="0" err="1" smtClean="0">
                <a:hlinkClick r:id="rId3" action="ppaction://hlinkfile"/>
              </a:rPr>
              <a:t>pdf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教育經歷</a:t>
            </a:r>
            <a:r>
              <a:rPr lang="en-US" altLang="zh-TW" dirty="0" smtClean="0"/>
              <a:t>(</a:t>
            </a:r>
            <a:r>
              <a:rPr lang="zh-TW" altLang="en-US" dirty="0" smtClean="0"/>
              <a:t>高中先國中後；可把重要名次或資優班訊息納入</a:t>
            </a:r>
            <a:r>
              <a:rPr lang="en-US" altLang="zh-TW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社團經歷</a:t>
            </a:r>
            <a:r>
              <a:rPr lang="en-US" altLang="zh-TW" dirty="0" smtClean="0"/>
              <a:t>(</a:t>
            </a:r>
            <a:r>
              <a:rPr lang="zh-TW" altLang="en-US" dirty="0" smtClean="0"/>
              <a:t>高中 、國中，重要競賽名次及榮譽標出，可用紅字表現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個人特質</a:t>
            </a:r>
            <a:r>
              <a:rPr lang="en-US" altLang="zh-TW" dirty="0" smtClean="0"/>
              <a:t>(</a:t>
            </a:r>
            <a:r>
              <a:rPr lang="zh-TW" altLang="en-US" dirty="0" smtClean="0"/>
              <a:t>性格、語文、興趣、電腦能力</a:t>
            </a:r>
            <a:r>
              <a:rPr lang="en-US" altLang="zh-TW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欲貼照片必須注意擺放位置、大小、內容若是團體照必須個人影像清晰，並標示註記</a:t>
            </a:r>
            <a:r>
              <a:rPr lang="en-US" altLang="zh-TW" dirty="0" smtClean="0"/>
              <a:t>-</a:t>
            </a:r>
            <a:r>
              <a:rPr lang="zh-TW" altLang="en-US" dirty="0" smtClean="0"/>
              <a:t>但仍儘量避免</a:t>
            </a:r>
            <a:r>
              <a:rPr lang="en-US" altLang="zh-TW" dirty="0" smtClean="0"/>
              <a:t>)</a:t>
            </a:r>
            <a:r>
              <a:rPr lang="zh-TW" altLang="en-US" dirty="0" smtClean="0">
                <a:hlinkClick r:id="rId4" action="ppaction://hlinkfile"/>
              </a:rPr>
              <a:t>林冠廷</a:t>
            </a:r>
            <a:r>
              <a:rPr lang="en-US" altLang="zh-TW" dirty="0" smtClean="0">
                <a:hlinkClick r:id="rId4" action="ppaction://hlinkfile"/>
              </a:rPr>
              <a:t>\</a:t>
            </a:r>
            <a:r>
              <a:rPr lang="zh-TW" altLang="en-US" dirty="0" smtClean="0">
                <a:hlinkClick r:id="rId4" action="ppaction://hlinkfile"/>
              </a:rPr>
              <a:t>自傳</a:t>
            </a:r>
            <a:r>
              <a:rPr lang="en-US" altLang="zh-TW" dirty="0" smtClean="0">
                <a:hlinkClick r:id="rId4" action="ppaction://hlinkfile"/>
              </a:rPr>
              <a:t>(</a:t>
            </a:r>
            <a:r>
              <a:rPr lang="zh-TW" altLang="en-US" dirty="0" smtClean="0">
                <a:hlinkClick r:id="rId4" action="ppaction://hlinkfile"/>
              </a:rPr>
              <a:t>學生自述</a:t>
            </a:r>
            <a:r>
              <a:rPr lang="en-US" altLang="zh-TW" dirty="0" smtClean="0">
                <a:hlinkClick r:id="rId4" action="ppaction://hlinkfile"/>
              </a:rPr>
              <a:t>).</a:t>
            </a:r>
            <a:r>
              <a:rPr lang="en-US" altLang="zh-TW" dirty="0" err="1" smtClean="0">
                <a:hlinkClick r:id="rId4" action="ppaction://hlinkfile"/>
              </a:rPr>
              <a:t>pdf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個人資料</a:t>
            </a:r>
            <a:r>
              <a:rPr lang="zh-TW" altLang="en-US" dirty="0" smtClean="0"/>
              <a:t>表</a:t>
            </a:r>
            <a:r>
              <a:rPr lang="zh-TW" altLang="en-US" dirty="0" smtClean="0">
                <a:hlinkClick r:id="rId2" action="ppaction://hlinkfile"/>
              </a:rPr>
              <a:t>李恒</a:t>
            </a:r>
            <a:r>
              <a:rPr lang="en-US" altLang="zh-TW" dirty="0" smtClean="0">
                <a:hlinkClick r:id="rId2" action="ppaction://hlinkfile"/>
              </a:rPr>
              <a:t>\006082『</a:t>
            </a:r>
            <a:r>
              <a:rPr lang="zh-TW" altLang="en-US" dirty="0" smtClean="0">
                <a:hlinkClick r:id="rId2" action="ppaction://hlinkfile"/>
              </a:rPr>
              <a:t>審查資料總檔李恒</a:t>
            </a:r>
            <a:r>
              <a:rPr lang="en-US" altLang="zh-TW" dirty="0" smtClean="0">
                <a:hlinkClick r:id="rId2" action="ppaction://hlinkfile"/>
              </a:rPr>
              <a:t>.</a:t>
            </a:r>
            <a:r>
              <a:rPr lang="en-US" altLang="zh-TW" dirty="0" err="1" smtClean="0">
                <a:hlinkClick r:id="rId2" action="ppaction://hlinkfile"/>
              </a:rPr>
              <a:t>pdf</a:t>
            </a:r>
            <a:endParaRPr lang="zh-TW" altLang="en-US" dirty="0"/>
          </a:p>
        </p:txBody>
      </p:sp>
      <p:pic>
        <p:nvPicPr>
          <p:cNvPr id="16" name="內容版面配置區 15" descr="個人資料表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3407" y="1920875"/>
            <a:ext cx="3426186" cy="4433888"/>
          </a:xfrm>
        </p:spPr>
      </p:pic>
      <p:pic>
        <p:nvPicPr>
          <p:cNvPr id="17" name="內容版面配置區 16" descr="001392『審查資料總檔』李恒自傳_頁面_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99378" y="1920875"/>
            <a:ext cx="3136244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將想要展現的成績特別標註</a:t>
            </a:r>
            <a:endParaRPr lang="zh-TW" altLang="en-US" dirty="0"/>
          </a:p>
        </p:txBody>
      </p:sp>
      <p:pic>
        <p:nvPicPr>
          <p:cNvPr id="10" name="內容版面配置區 9" descr="001392『審查資料總檔』李恒 3_頁面_1_影像_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39249" y="1920875"/>
            <a:ext cx="3074501" cy="4433888"/>
          </a:xfrm>
        </p:spPr>
      </p:pic>
      <p:pic>
        <p:nvPicPr>
          <p:cNvPr id="12" name="內容版面配置區 11" descr="高中(職)在校成績證明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99027" y="1920875"/>
            <a:ext cx="313694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高中時期的學業及社團成就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在校成績證明</a:t>
            </a:r>
            <a:r>
              <a:rPr lang="en-US" altLang="zh-TW" dirty="0" smtClean="0"/>
              <a:t>(</a:t>
            </a:r>
            <a:r>
              <a:rPr lang="zh-TW" altLang="en-US" dirty="0" smtClean="0"/>
              <a:t>向學校教務處註冊組申請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與申請科系相關的的學業成績做成表格，或趨勢圖呈現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相關競賽之優秀成績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/>
              <a:t>如國際及全國科展或奧林匹亞競賽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相關活動</a:t>
            </a:r>
            <a:r>
              <a:rPr lang="en-US" altLang="zh-TW" dirty="0" smtClean="0"/>
              <a:t>(</a:t>
            </a:r>
            <a:r>
              <a:rPr lang="zh-TW" altLang="en-US" dirty="0" smtClean="0"/>
              <a:t>課外參加的專業營隊如數學營、法律營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社團活動表現</a:t>
            </a:r>
            <a:r>
              <a:rPr lang="en-US" altLang="zh-TW" dirty="0" smtClean="0"/>
              <a:t>(</a:t>
            </a:r>
            <a:r>
              <a:rPr lang="zh-TW" altLang="en-US" dirty="0" smtClean="0"/>
              <a:t>校內成果發表、跨校成發，參賽或表演活動等</a:t>
            </a:r>
            <a:r>
              <a:rPr lang="en-US" altLang="zh-TW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競賽成績表現</a:t>
            </a:r>
            <a:endParaRPr lang="zh-TW" altLang="en-US" dirty="0"/>
          </a:p>
        </p:txBody>
      </p:sp>
      <p:pic>
        <p:nvPicPr>
          <p:cNvPr id="8" name="內容版面配置區 7" descr="競賽成果(或特殊表現)證明_頁面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8354" y="1920875"/>
            <a:ext cx="3136291" cy="4433888"/>
          </a:xfrm>
        </p:spPr>
      </p:pic>
      <p:pic>
        <p:nvPicPr>
          <p:cNvPr id="9" name="內容版面配置區 8" descr="競賽成果(或特殊表現)證明_頁面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99354" y="1920875"/>
            <a:ext cx="3136291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高中時期的學業及社團成就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增加個人多元化特質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個人才藝：音樂、藝術、體育、技能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外語能力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電腦及程式語言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英語能力檢定證明</a:t>
            </a:r>
            <a:endParaRPr lang="zh-TW" altLang="en-US" dirty="0"/>
          </a:p>
        </p:txBody>
      </p:sp>
      <p:pic>
        <p:nvPicPr>
          <p:cNvPr id="4" name="內容版面配置區 3" descr="001392『審查資料總檔』李恒自傳_頁面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027" y="1935163"/>
            <a:ext cx="310394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投考大學科系動機及期望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文字論述，約</a:t>
            </a:r>
            <a:r>
              <a:rPr lang="en-US" altLang="zh-TW" dirty="0" smtClean="0"/>
              <a:t>1~2</a:t>
            </a:r>
            <a:r>
              <a:rPr lang="zh-TW" altLang="en-US" dirty="0" smtClean="0"/>
              <a:t>頁</a:t>
            </a:r>
            <a:endParaRPr lang="en-US" altLang="zh-TW" dirty="0" smtClean="0"/>
          </a:p>
          <a:p>
            <a:r>
              <a:rPr lang="zh-TW" altLang="en-US" dirty="0" smtClean="0"/>
              <a:t>將投考動機與生涯目標相結合</a:t>
            </a:r>
            <a:r>
              <a:rPr lang="zh-TW" altLang="en-US" dirty="0" smtClean="0">
                <a:hlinkClick r:id="rId2" action="ppaction://hlinkfile"/>
              </a:rPr>
              <a:t>李恒</a:t>
            </a:r>
            <a:r>
              <a:rPr lang="en-US" altLang="zh-TW" dirty="0" smtClean="0">
                <a:hlinkClick r:id="rId2" action="ppaction://hlinkfile"/>
              </a:rPr>
              <a:t>\006082『</a:t>
            </a:r>
            <a:r>
              <a:rPr lang="zh-TW" altLang="en-US" dirty="0" smtClean="0">
                <a:hlinkClick r:id="rId2" action="ppaction://hlinkfile"/>
              </a:rPr>
              <a:t>審查資料總檔李恒</a:t>
            </a:r>
            <a:r>
              <a:rPr lang="en-US" altLang="zh-TW" dirty="0" smtClean="0">
                <a:hlinkClick r:id="rId2" action="ppaction://hlinkfile"/>
              </a:rPr>
              <a:t>.</a:t>
            </a:r>
            <a:r>
              <a:rPr lang="en-US" altLang="zh-TW" dirty="0" err="1" smtClean="0">
                <a:hlinkClick r:id="rId2" action="ppaction://hlinkfile"/>
              </a:rPr>
              <a:t>pdf</a:t>
            </a:r>
            <a:r>
              <a:rPr lang="en-US" altLang="zh-TW" dirty="0" smtClean="0"/>
              <a:t>(</a:t>
            </a:r>
            <a:r>
              <a:rPr lang="zh-TW" altLang="en-US" dirty="0" smtClean="0"/>
              <a:t>第</a:t>
            </a:r>
            <a:r>
              <a:rPr lang="en-US" altLang="zh-TW" dirty="0" smtClean="0"/>
              <a:t>10</a:t>
            </a:r>
            <a:r>
              <a:rPr lang="zh-TW" altLang="en-US" dirty="0" smtClean="0"/>
              <a:t>頁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投考動機和個人特質做適當連結</a:t>
            </a:r>
            <a:endParaRPr lang="en-US" altLang="zh-TW" dirty="0" smtClean="0"/>
          </a:p>
          <a:p>
            <a:r>
              <a:rPr lang="zh-TW" altLang="en-US" dirty="0" smtClean="0"/>
              <a:t>為什麼選擇這個大學</a:t>
            </a:r>
            <a:r>
              <a:rPr lang="en-US" altLang="zh-TW" dirty="0" smtClean="0"/>
              <a:t>(</a:t>
            </a:r>
            <a:r>
              <a:rPr lang="zh-TW" altLang="en-US" dirty="0" smtClean="0"/>
              <a:t>就所查之資料瞭解此科系的教育資源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進入大學後之學習安排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專業領域</a:t>
            </a:r>
            <a:endParaRPr lang="en-US" altLang="zh-TW" dirty="0" smtClean="0"/>
          </a:p>
          <a:p>
            <a:r>
              <a:rPr lang="zh-TW" altLang="en-US" dirty="0" smtClean="0"/>
              <a:t>雙主修，輔系，跨領域學程</a:t>
            </a:r>
            <a:endParaRPr lang="en-US" altLang="zh-TW" dirty="0" smtClean="0"/>
          </a:p>
          <a:p>
            <a:r>
              <a:rPr lang="zh-TW" altLang="en-US" dirty="0" smtClean="0"/>
              <a:t>增加大學生涯價值優勢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社團參與：專業性、國際性、服務性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交換學生計劃：擴展視野，增長外語能力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暑期工讀計劃：提前建立專業優勢，了解產業需求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數位能力培養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標示自己生涯地圖</a:t>
            </a:r>
            <a:r>
              <a:rPr lang="en-US" altLang="zh-TW" dirty="0" smtClean="0"/>
              <a:t>(Career Roadmap)</a:t>
            </a:r>
          </a:p>
          <a:p>
            <a:pPr marL="514350" indent="-514350"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行銷學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投影片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3</a:t>
            </a:r>
            <a:endParaRPr lang="en-US" altLang="zh-TW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TW" altLang="en-US" dirty="0" smtClean="0"/>
              <a:t>心理學</a:t>
            </a:r>
            <a:r>
              <a:rPr lang="en-US" altLang="zh-TW" dirty="0" smtClean="0"/>
              <a:t>(</a:t>
            </a:r>
            <a:r>
              <a:rPr lang="zh-TW" altLang="en-US" dirty="0" smtClean="0"/>
              <a:t>認知理論、色彩心理學</a:t>
            </a:r>
            <a:r>
              <a:rPr lang="en-US" altLang="zh-TW" dirty="0" smtClean="0"/>
              <a:t>)</a:t>
            </a:r>
            <a:r>
              <a:rPr lang="zh-TW" altLang="en-US" dirty="0" smtClean="0">
                <a:hlinkClick r:id="rId3" action="ppaction://hlinksldjump"/>
              </a:rPr>
              <a:t>投影片</a:t>
            </a:r>
            <a:r>
              <a:rPr lang="en-US" altLang="zh-TW" dirty="0" smtClean="0">
                <a:hlinkClick r:id="rId3" action="ppaction://hlinksldjump"/>
              </a:rPr>
              <a:t>4</a:t>
            </a:r>
            <a:endParaRPr lang="en-US" altLang="zh-TW" dirty="0" smtClean="0"/>
          </a:p>
          <a:p>
            <a:r>
              <a:rPr lang="zh-TW" altLang="en-US" dirty="0" smtClean="0"/>
              <a:t>魅力學</a:t>
            </a:r>
            <a:r>
              <a:rPr lang="zh-TW" altLang="en-US" dirty="0" smtClean="0">
                <a:hlinkClick r:id="rId4" action="ppaction://hlinksldjump"/>
              </a:rPr>
              <a:t>投影片 </a:t>
            </a:r>
            <a:r>
              <a:rPr lang="en-US" altLang="zh-TW" dirty="0" smtClean="0">
                <a:hlinkClick r:id="rId4" action="ppaction://hlinksldjump"/>
              </a:rPr>
              <a:t>5</a:t>
            </a:r>
            <a:endParaRPr lang="en-US" altLang="zh-TW" dirty="0" smtClean="0"/>
          </a:p>
          <a:p>
            <a:r>
              <a:rPr lang="zh-TW" altLang="en-US" dirty="0" smtClean="0"/>
              <a:t>簡報製作</a:t>
            </a:r>
            <a:r>
              <a:rPr lang="en-US" altLang="zh-TW" dirty="0" smtClean="0"/>
              <a:t>(PPT)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zh-TW" altLang="en-US" dirty="0" smtClean="0"/>
              <a:t>行銷學</a:t>
            </a:r>
            <a:r>
              <a:rPr lang="en-US" altLang="zh-TW" dirty="0" smtClean="0"/>
              <a:t>--</a:t>
            </a:r>
            <a:r>
              <a:rPr lang="zh-TW" altLang="zh-TW" dirty="0" smtClean="0"/>
              <a:t>行銷過程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心理學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認知發展心理學</a:t>
            </a:r>
            <a:endParaRPr lang="en-US" altLang="zh-TW" dirty="0" smtClean="0"/>
          </a:p>
          <a:p>
            <a:r>
              <a:rPr lang="zh-TW" altLang="en-US" dirty="0" smtClean="0"/>
              <a:t>佛洛伊德性心理學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口腔期、肛門期、性器期、潛伏期、生殖期</a:t>
            </a:r>
            <a:endParaRPr lang="en-US" altLang="zh-TW" dirty="0" smtClean="0"/>
          </a:p>
          <a:p>
            <a:r>
              <a:rPr lang="zh-TW" altLang="en-US" dirty="0" smtClean="0"/>
              <a:t>艾瑞克森心理社會發展理論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八項人生危機：信任、自主、自發、勤奮、自我建立、親密、創造、圓滿</a:t>
            </a:r>
            <a:endParaRPr lang="en-US" altLang="zh-TW" dirty="0" smtClean="0"/>
          </a:p>
          <a:p>
            <a:r>
              <a:rPr lang="zh-TW" altLang="en-US" dirty="0" smtClean="0"/>
              <a:t>皮亞傑的認知發展理論：感覺動作期、前運思期、具體運思期、形式運思期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魅力學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臨在感</a:t>
            </a:r>
            <a:r>
              <a:rPr lang="en-US" altLang="zh-TW" dirty="0" smtClean="0"/>
              <a:t>(Presence)</a:t>
            </a:r>
            <a:r>
              <a:rPr lang="zh-TW" altLang="en-US" dirty="0" smtClean="0"/>
              <a:t>、影響力</a:t>
            </a:r>
            <a:r>
              <a:rPr lang="en-US" altLang="zh-TW" dirty="0" smtClean="0"/>
              <a:t>(Power)</a:t>
            </a:r>
            <a:r>
              <a:rPr lang="zh-TW" altLang="en-US" dirty="0" smtClean="0"/>
              <a:t>、親和力</a:t>
            </a:r>
            <a:r>
              <a:rPr lang="en-US" altLang="zh-TW" dirty="0" smtClean="0"/>
              <a:t>(Warmth)</a:t>
            </a:r>
          </a:p>
          <a:p>
            <a:r>
              <a:rPr lang="zh-TW" altLang="en-US" dirty="0" smtClean="0"/>
              <a:t>影響我們無法表現魅力三特質</a:t>
            </a:r>
            <a:r>
              <a:rPr lang="en-US" altLang="zh-TW" dirty="0" smtClean="0"/>
              <a:t>—</a:t>
            </a:r>
            <a:r>
              <a:rPr lang="zh-TW" altLang="en-US" dirty="0" smtClean="0"/>
              <a:t>例如：身、心理不適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事先做好準備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覺察與補救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責任轉移</a:t>
            </a:r>
            <a:endParaRPr lang="en-US" altLang="zh-TW" dirty="0" smtClean="0"/>
          </a:p>
          <a:p>
            <a:pPr marL="514350" indent="-514350">
              <a:buNone/>
            </a:pPr>
            <a:r>
              <a:rPr lang="en-US" altLang="zh-TW" dirty="0" smtClean="0">
                <a:sym typeface="Wingdings 2"/>
              </a:rPr>
              <a:t></a:t>
            </a:r>
            <a:r>
              <a:rPr lang="zh-TW" altLang="en-US" dirty="0" smtClean="0"/>
              <a:t>從比較牽扯出滿</a:t>
            </a:r>
            <a:endParaRPr lang="en-US" altLang="zh-TW" dirty="0" smtClean="0"/>
          </a:p>
          <a:p>
            <a:pPr marL="514350" indent="-514350">
              <a:buNone/>
            </a:pPr>
            <a:r>
              <a:rPr lang="en-US" altLang="zh-TW" dirty="0" smtClean="0">
                <a:sym typeface="Wingdings 2"/>
              </a:rPr>
              <a:t></a:t>
            </a:r>
            <a:r>
              <a:rPr lang="zh-TW" altLang="en-US" dirty="0" smtClean="0">
                <a:sym typeface="Wingdings 2"/>
              </a:rPr>
              <a:t>自我批判的無聲攻擊</a:t>
            </a:r>
            <a:endParaRPr lang="en-US" altLang="zh-TW" dirty="0" smtClean="0">
              <a:sym typeface="Wingdings 2"/>
            </a:endParaRPr>
          </a:p>
          <a:p>
            <a:pPr marL="514350" indent="-514350">
              <a:buNone/>
            </a:pPr>
            <a:r>
              <a:rPr lang="en-US" altLang="zh-TW" dirty="0" smtClean="0">
                <a:sym typeface="Wingdings 2"/>
              </a:rPr>
              <a:t></a:t>
            </a:r>
            <a:r>
              <a:rPr lang="zh-TW" altLang="en-US" dirty="0" smtClean="0">
                <a:sym typeface="Wingdings 2"/>
              </a:rPr>
              <a:t>自我懷疑</a:t>
            </a:r>
            <a:endParaRPr lang="en-US" altLang="zh-TW" dirty="0" smtClean="0"/>
          </a:p>
          <a:p>
            <a:pPr marL="514350" indent="-514350"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各週安排</a:t>
            </a:r>
            <a:r>
              <a:rPr lang="en-US" altLang="zh-TW" dirty="0" smtClean="0"/>
              <a:t>(</a:t>
            </a:r>
            <a:r>
              <a:rPr lang="zh-TW" altLang="en-US" dirty="0" smtClean="0"/>
              <a:t>至</a:t>
            </a:r>
            <a:r>
              <a:rPr lang="en-US" altLang="zh-TW" smtClean="0"/>
              <a:t>10/23)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分組、課程介紹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介紹簡歷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簡歷分享、腦力激盪、何謂面試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面試再探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行為模擬面試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/>
              <a:t>分組實際演練</a:t>
            </a:r>
            <a:r>
              <a:rPr lang="en-US" altLang="zh-TW" dirty="0" smtClean="0"/>
              <a:t>—</a:t>
            </a:r>
            <a:r>
              <a:rPr lang="zh-TW" altLang="zh-TW" dirty="0" smtClean="0"/>
              <a:t>贏得面試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zh-TW" dirty="0" smtClean="0"/>
              <a:t>松山文創園區參觀實作</a:t>
            </a:r>
            <a:endParaRPr lang="en-US" altLang="zh-TW" dirty="0" smtClean="0"/>
          </a:p>
          <a:p>
            <a:pPr marL="514350" lvl="0" indent="-514350">
              <a:buFont typeface="+mj-lt"/>
              <a:buAutoNum type="arabicPeriod"/>
            </a:pPr>
            <a:r>
              <a:rPr lang="zh-TW" altLang="zh-TW" dirty="0" smtClean="0"/>
              <a:t>分享文創園區行銷策略運用成果</a:t>
            </a:r>
            <a:endParaRPr lang="en-US" altLang="zh-TW" dirty="0" smtClean="0"/>
          </a:p>
          <a:p>
            <a:pPr marL="514350" lvl="0" indent="-514350">
              <a:buFont typeface="+mj-lt"/>
              <a:buAutoNum type="arabicPeriod"/>
            </a:pPr>
            <a:r>
              <a:rPr lang="zh-TW" altLang="zh-TW" dirty="0" smtClean="0"/>
              <a:t>成果分享</a:t>
            </a:r>
            <a:r>
              <a:rPr lang="zh-TW" altLang="en-US" dirty="0" smtClean="0"/>
              <a:t>、撰</a:t>
            </a:r>
            <a:r>
              <a:rPr lang="zh-TW" altLang="zh-TW" dirty="0" smtClean="0"/>
              <a:t>寫回饋表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參考書目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85000" lnSpcReduction="20000"/>
          </a:bodyPr>
          <a:lstStyle/>
          <a:p>
            <a:r>
              <a:rPr lang="en-US" altLang="zh-TW" dirty="0" smtClean="0"/>
              <a:t>Gary</a:t>
            </a:r>
            <a:r>
              <a:rPr lang="zh-TW" altLang="en-US" dirty="0" smtClean="0"/>
              <a:t> </a:t>
            </a:r>
            <a:r>
              <a:rPr lang="en-US" altLang="zh-TW" dirty="0" smtClean="0"/>
              <a:t>Armstrong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Philip </a:t>
            </a:r>
            <a:r>
              <a:rPr lang="en-US" altLang="zh-TW" dirty="0" err="1" smtClean="0"/>
              <a:t>Kotler</a:t>
            </a:r>
            <a:r>
              <a:rPr lang="zh-TW" altLang="en-US" dirty="0" smtClean="0"/>
              <a:t>，</a:t>
            </a:r>
            <a:r>
              <a:rPr lang="zh-TW" altLang="zh-TW" dirty="0" smtClean="0"/>
              <a:t>李元恕編譯，</a:t>
            </a:r>
            <a:r>
              <a:rPr lang="en-US" altLang="zh-TW" dirty="0" smtClean="0"/>
              <a:t>2014</a:t>
            </a:r>
            <a:r>
              <a:rPr lang="zh-TW" altLang="zh-TW" dirty="0" smtClean="0"/>
              <a:t>，《行銷學》，華泰文化</a:t>
            </a:r>
          </a:p>
          <a:p>
            <a:r>
              <a:rPr lang="zh-TW" altLang="zh-TW" dirty="0" smtClean="0"/>
              <a:t>陳琇玲譯，</a:t>
            </a:r>
            <a:r>
              <a:rPr lang="en-US" altLang="zh-TW" dirty="0" smtClean="0"/>
              <a:t>2013</a:t>
            </a:r>
            <a:r>
              <a:rPr lang="zh-TW" altLang="zh-TW" dirty="0" smtClean="0"/>
              <a:t>，《最極致的服務最賺錢》，經濟新潮社</a:t>
            </a:r>
            <a:endParaRPr lang="en-US" altLang="zh-TW" dirty="0" smtClean="0"/>
          </a:p>
          <a:p>
            <a:r>
              <a:rPr lang="zh-TW" altLang="zh-TW" dirty="0" smtClean="0"/>
              <a:t>奧麗薇亞·卡本尼，</a:t>
            </a:r>
            <a:r>
              <a:rPr lang="en-US" altLang="zh-TW" dirty="0" smtClean="0"/>
              <a:t>2013</a:t>
            </a:r>
            <a:r>
              <a:rPr lang="zh-TW" altLang="zh-TW" dirty="0" smtClean="0"/>
              <a:t>，《魅力學》，天下文化</a:t>
            </a:r>
            <a:endParaRPr lang="en-US" altLang="zh-TW" dirty="0" smtClean="0"/>
          </a:p>
          <a:p>
            <a:r>
              <a:rPr lang="zh-TW" altLang="zh-TW" dirty="0" smtClean="0"/>
              <a:t>林文集，</a:t>
            </a:r>
            <a:r>
              <a:rPr lang="en-US" altLang="zh-TW" dirty="0" smtClean="0"/>
              <a:t>2014</a:t>
            </a:r>
            <a:r>
              <a:rPr lang="zh-TW" altLang="zh-TW" dirty="0" smtClean="0"/>
              <a:t>，《讀故事，學行銷》，樂果文化</a:t>
            </a:r>
          </a:p>
          <a:p>
            <a:r>
              <a:rPr lang="en-US" altLang="zh-TW" dirty="0" smtClean="0"/>
              <a:t>Kevin R. Murphy</a:t>
            </a:r>
            <a:r>
              <a:rPr lang="zh-TW" altLang="zh-TW" dirty="0" smtClean="0"/>
              <a:t>，王文中譯，</a:t>
            </a:r>
            <a:r>
              <a:rPr lang="en-US" altLang="zh-TW" dirty="0" smtClean="0"/>
              <a:t>2008</a:t>
            </a:r>
            <a:r>
              <a:rPr lang="zh-TW" altLang="zh-TW" dirty="0" smtClean="0"/>
              <a:t>，《心理則驗》，雙葉。</a:t>
            </a:r>
          </a:p>
          <a:p>
            <a:r>
              <a:rPr lang="en-US" altLang="zh-TW" dirty="0" smtClean="0"/>
              <a:t>David R. Shaffer</a:t>
            </a:r>
            <a:r>
              <a:rPr lang="zh-TW" altLang="zh-TW" dirty="0" smtClean="0"/>
              <a:t>，張欣戊等譯，</a:t>
            </a:r>
            <a:r>
              <a:rPr lang="en-US" altLang="zh-TW" dirty="0" smtClean="0"/>
              <a:t>2010</a:t>
            </a:r>
            <a:r>
              <a:rPr lang="zh-TW" altLang="zh-TW" dirty="0" smtClean="0"/>
              <a:t>，《發展心理學》，學富文化</a:t>
            </a:r>
          </a:p>
          <a:p>
            <a:r>
              <a:rPr lang="zh-TW" altLang="zh-TW" dirty="0" smtClean="0"/>
              <a:t>馮亦翔，</a:t>
            </a:r>
            <a:r>
              <a:rPr lang="en-US" altLang="zh-TW" dirty="0" smtClean="0"/>
              <a:t>2001</a:t>
            </a:r>
            <a:r>
              <a:rPr lang="zh-TW" altLang="zh-TW" dirty="0" smtClean="0"/>
              <a:t>，《</a:t>
            </a:r>
            <a:r>
              <a:rPr lang="en-US" altLang="zh-TW" dirty="0" smtClean="0"/>
              <a:t>39</a:t>
            </a:r>
            <a:r>
              <a:rPr lang="zh-TW" altLang="zh-TW" dirty="0" smtClean="0"/>
              <a:t>個面試成功的關鍵法則》，速訣館</a:t>
            </a:r>
          </a:p>
          <a:p>
            <a:r>
              <a:rPr lang="zh-TW" altLang="zh-TW" dirty="0" smtClean="0"/>
              <a:t>鯉江園子，</a:t>
            </a:r>
            <a:r>
              <a:rPr lang="en-US" altLang="zh-TW" dirty="0" smtClean="0"/>
              <a:t>2009</a:t>
            </a:r>
            <a:r>
              <a:rPr lang="zh-TW" altLang="zh-TW" dirty="0" smtClean="0"/>
              <a:t>，《男士服裝配色新美學》，楓書訪</a:t>
            </a:r>
          </a:p>
          <a:p>
            <a:r>
              <a:rPr lang="zh-TW" altLang="zh-TW" dirty="0" smtClean="0"/>
              <a:t>黃彥達，</a:t>
            </a:r>
            <a:r>
              <a:rPr lang="en-US" altLang="zh-TW" dirty="0" smtClean="0"/>
              <a:t>2008</a:t>
            </a:r>
            <a:r>
              <a:rPr lang="zh-TW" altLang="zh-TW" dirty="0" smtClean="0"/>
              <a:t>，《第一次簡報就上手》，易博士</a:t>
            </a:r>
          </a:p>
          <a:p>
            <a:r>
              <a:rPr lang="zh-TW" altLang="zh-TW" dirty="0" smtClean="0"/>
              <a:t>松木幸夫，</a:t>
            </a:r>
            <a:r>
              <a:rPr lang="en-US" altLang="zh-TW" dirty="0" smtClean="0"/>
              <a:t>2013</a:t>
            </a:r>
            <a:r>
              <a:rPr lang="zh-TW" altLang="zh-TW" dirty="0" smtClean="0"/>
              <a:t>，《學賈伯斯用關鍵字做簡報》，春光</a:t>
            </a:r>
          </a:p>
          <a:p>
            <a:r>
              <a:rPr lang="zh-TW" altLang="zh-TW" dirty="0" smtClean="0"/>
              <a:t>朱玉鳳，</a:t>
            </a:r>
            <a:r>
              <a:rPr lang="en-US" altLang="zh-TW" dirty="0" smtClean="0"/>
              <a:t>2014</a:t>
            </a:r>
            <a:r>
              <a:rPr lang="zh-TW" altLang="zh-TW" dirty="0" smtClean="0"/>
              <a:t>，《禮貌，你做對了嗎？》，商周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每</a:t>
            </a:r>
            <a:r>
              <a:rPr lang="en-US" altLang="zh-TW" dirty="0" smtClean="0"/>
              <a:t>5~6</a:t>
            </a:r>
            <a:r>
              <a:rPr lang="zh-TW" altLang="en-US" dirty="0" smtClean="0"/>
              <a:t>人一組共</a:t>
            </a:r>
            <a:r>
              <a:rPr lang="en-US" altLang="zh-TW" dirty="0" smtClean="0"/>
              <a:t>6</a:t>
            </a:r>
            <a:r>
              <a:rPr lang="zh-TW" altLang="en-US" dirty="0" smtClean="0"/>
              <a:t>組，盡可能同類組的同學組成一組</a:t>
            </a:r>
            <a:endParaRPr lang="en-US" altLang="zh-TW" dirty="0" smtClean="0"/>
          </a:p>
          <a:p>
            <a:r>
              <a:rPr lang="zh-TW" altLang="en-US" dirty="0" smtClean="0"/>
              <a:t>推選小組長，負責報告進度與收發資料</a:t>
            </a:r>
            <a:endParaRPr lang="en-US" altLang="zh-TW" dirty="0" smtClean="0"/>
          </a:p>
          <a:p>
            <a:r>
              <a:rPr lang="zh-TW" altLang="en-US" dirty="0" smtClean="0"/>
              <a:t>建立通訊資料</a:t>
            </a:r>
            <a:endParaRPr lang="en-US" altLang="zh-TW" dirty="0" smtClean="0"/>
          </a:p>
          <a:p>
            <a:r>
              <a:rPr lang="zh-TW" altLang="en-US" dirty="0" smtClean="0"/>
              <a:t>相見歡，由組長報告組員特色</a:t>
            </a:r>
            <a:r>
              <a:rPr lang="en-US" altLang="zh-TW" dirty="0" smtClean="0"/>
              <a:t>(</a:t>
            </a:r>
            <a:r>
              <a:rPr lang="zh-TW" altLang="en-US" dirty="0" smtClean="0"/>
              <a:t>包括社團、嗜好、科系取向、對課程的期待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審查資料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簡歷</a:t>
            </a:r>
            <a:r>
              <a:rPr lang="zh-TW" altLang="en-US" dirty="0" smtClean="0">
                <a:solidFill>
                  <a:srgbClr val="FF0000"/>
                </a:solidFill>
                <a:hlinkClick r:id="rId2" action="ppaction://hlinksldjump"/>
              </a:rPr>
              <a:t>個人簡歷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投考大學科系的動機及期望</a:t>
            </a:r>
            <a:endParaRPr lang="en-US" altLang="zh-TW" dirty="0" smtClean="0"/>
          </a:p>
          <a:p>
            <a:r>
              <a:rPr lang="zh-TW" altLang="en-US" dirty="0" smtClean="0"/>
              <a:t>學業狀況與社團成就</a:t>
            </a:r>
            <a:endParaRPr lang="en-US" altLang="zh-TW" dirty="0" smtClean="0"/>
          </a:p>
          <a:p>
            <a:r>
              <a:rPr lang="zh-TW" altLang="en-US" dirty="0" smtClean="0"/>
              <a:t>進入大學後的課程安排及學習策略</a:t>
            </a:r>
            <a:r>
              <a:rPr lang="en-US" altLang="zh-TW" dirty="0" smtClean="0"/>
              <a:t>(</a:t>
            </a:r>
            <a:r>
              <a:rPr lang="zh-TW" altLang="en-US" dirty="0" smtClean="0"/>
              <a:t>讀書計畫表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附錄</a:t>
            </a:r>
            <a:r>
              <a:rPr lang="en-US" altLang="zh-TW" dirty="0" smtClean="0"/>
              <a:t>(</a:t>
            </a:r>
            <a:r>
              <a:rPr lang="zh-TW" altLang="en-US" dirty="0" smtClean="0"/>
              <a:t>高中時期研究報告、作品、獲獎紀錄及證書影本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11079</TotalTime>
  <Words>956</Words>
  <Application>Microsoft Office PowerPoint</Application>
  <PresentationFormat>如螢幕大小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流線</vt:lpstr>
      <vt:lpstr>行銷自己</vt:lpstr>
      <vt:lpstr>課程介紹</vt:lpstr>
      <vt:lpstr>行銷學--行銷過程 </vt:lpstr>
      <vt:lpstr>心理學</vt:lpstr>
      <vt:lpstr>魅力學</vt:lpstr>
      <vt:lpstr>各週安排(至10/23)</vt:lpstr>
      <vt:lpstr>參考書目</vt:lpstr>
      <vt:lpstr>分組</vt:lpstr>
      <vt:lpstr>審查資料</vt:lpstr>
      <vt:lpstr>個人簡歷</vt:lpstr>
      <vt:lpstr>個人資料表李恒\006082『審查資料總檔李恒.pdf</vt:lpstr>
      <vt:lpstr>將想要展現的成績特別標註</vt:lpstr>
      <vt:lpstr>高中時期的學業及社團成就</vt:lpstr>
      <vt:lpstr>競賽成績表現</vt:lpstr>
      <vt:lpstr>高中時期的學業及社團成就</vt:lpstr>
      <vt:lpstr>英語能力檢定證明</vt:lpstr>
      <vt:lpstr>投考大學科系動機及期望</vt:lpstr>
      <vt:lpstr>進入大學後之學習安排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行銷自己</dc:title>
  <dc:creator>user</dc:creator>
  <cp:lastModifiedBy>user</cp:lastModifiedBy>
  <cp:revision>92</cp:revision>
  <dcterms:created xsi:type="dcterms:W3CDTF">2014-07-14T08:40:07Z</dcterms:created>
  <dcterms:modified xsi:type="dcterms:W3CDTF">2014-09-16T03:16:40Z</dcterms:modified>
</cp:coreProperties>
</file>