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256" r:id="rId2"/>
    <p:sldId id="533" r:id="rId3"/>
    <p:sldId id="534" r:id="rId4"/>
    <p:sldId id="554" r:id="rId5"/>
    <p:sldId id="556" r:id="rId6"/>
    <p:sldId id="557" r:id="rId7"/>
    <p:sldId id="558" r:id="rId8"/>
    <p:sldId id="537" r:id="rId9"/>
    <p:sldId id="559" r:id="rId10"/>
    <p:sldId id="560" r:id="rId11"/>
    <p:sldId id="561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FF"/>
    <a:srgbClr val="FFFFCC"/>
    <a:srgbClr val="CC0000"/>
    <a:srgbClr val="CCECFF"/>
    <a:srgbClr val="66FFFF"/>
    <a:srgbClr val="000066"/>
    <a:srgbClr val="FF9900"/>
    <a:srgbClr val="FF9933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1851" autoAdjust="0"/>
  </p:normalViewPr>
  <p:slideViewPr>
    <p:cSldViewPr>
      <p:cViewPr varScale="1">
        <p:scale>
          <a:sx n="70" d="100"/>
          <a:sy n="70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6EC18-16B8-457D-886A-12B05C6FE0FE}" type="datetimeFigureOut">
              <a:rPr lang="zh-TW" altLang="en-US" smtClean="0"/>
              <a:pPr/>
              <a:t>2013/9/24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18EF5-3625-4A27-9C4D-F27AE50B4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18EF5-3625-4A27-9C4D-F27AE50B4BA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53000" contrast="-28000"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6CD98-FF09-4F5D-9232-B56A0421996F}" type="datetimeFigureOut">
              <a:rPr lang="zh-TW" altLang="en-US" smtClean="0"/>
              <a:pPr/>
              <a:t>2013/9/24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20840;&#26449;147&#25142;&#37117;&#34987;&#20498;&#26371;%20&#26371;&#38957;&#36942;&#19990;&#20498;&#26371;2&#20740;&#20803;.mp4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5048" y="1916832"/>
            <a:ext cx="8317432" cy="17281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70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舊世界的新挑戰</a:t>
            </a:r>
            <a:r>
              <a:rPr lang="en-US" altLang="zh-TW" sz="70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70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70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en-US" altLang="zh-TW" sz="70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70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歐盟與俄國</a:t>
            </a:r>
            <a:endParaRPr lang="zh-TW" altLang="en-US" sz="7000" b="1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32040" y="5085184"/>
            <a:ext cx="3672408" cy="720080"/>
          </a:xfrm>
        </p:spPr>
        <p:txBody>
          <a:bodyPr>
            <a:noAutofit/>
          </a:bodyPr>
          <a:lstStyle/>
          <a:p>
            <a:r>
              <a:rPr lang="zh-TW" altLang="en-US" sz="35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教師：張晏豪</a:t>
            </a:r>
            <a:endParaRPr lang="zh-TW" altLang="en-US" sz="35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encrypted-tbn2.gstatic.com/images?q=tbn:ANd9GcRN7P4xlhCx3OWQAJ_f_ilfKWzxIqU91GnaWouiLubdop-6sE6Q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7458" y="3573016"/>
            <a:ext cx="4296542" cy="3068960"/>
          </a:xfrm>
          <a:prstGeom prst="rect">
            <a:avLst/>
          </a:prstGeom>
          <a:noFill/>
        </p:spPr>
      </p:pic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貳、歐盟的分歧與整合</a:t>
              </a:r>
            </a:p>
          </p:txBody>
        </p:sp>
      </p:grp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1052736"/>
            <a:ext cx="8640960" cy="56166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、歐債所顯現的分歧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歐盟的結構性因素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缺乏共同的財政政策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共同貨幣政策執行上的困難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德國</a:t>
            </a:r>
            <a:r>
              <a:rPr lang="zh-TW" altLang="en-US" sz="3200" b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與法國意見分歧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未使用歐元之英國仍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難脫離歐債問題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 txBox="1">
            <a:spLocks/>
          </p:cNvSpPr>
          <p:nvPr/>
        </p:nvSpPr>
        <p:spPr>
          <a:xfrm>
            <a:off x="251520" y="188640"/>
            <a:ext cx="8229600" cy="752326"/>
          </a:xfrm>
          <a:prstGeom prst="rect">
            <a:avLst/>
          </a:prstGeom>
        </p:spPr>
        <p:txBody>
          <a:bodyPr vert="horz" anchor="b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endParaRPr lang="zh-TW" altLang="en-US" sz="4800" b="1" cap="small" spc="50" dirty="0" smtClean="0">
              <a:ln w="11430">
                <a:solidFill>
                  <a:srgbClr val="FFFF99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1052736"/>
            <a:ext cx="8640960" cy="56166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6" name="Picture 2" descr="http://breath35.files.wordpress.com/2013/06/e980b2e6938ae79a84e5b7a8e4bab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45">
            <a:off x="-287568" y="50511"/>
            <a:ext cx="9835617" cy="6239469"/>
          </a:xfrm>
          <a:prstGeom prst="rect">
            <a:avLst/>
          </a:prstGeom>
          <a:noFill/>
        </p:spPr>
      </p:pic>
      <p:sp>
        <p:nvSpPr>
          <p:cNvPr id="9" name="爆炸 1 8">
            <a:hlinkClick r:id="rId3" action="ppaction://hlinkfile"/>
          </p:cNvPr>
          <p:cNvSpPr/>
          <p:nvPr/>
        </p:nvSpPr>
        <p:spPr>
          <a:xfrm rot="343365">
            <a:off x="-1476714" y="4027439"/>
            <a:ext cx="10263295" cy="2712668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華康儷特圓" pitchFamily="1" charset="-120"/>
              </a:rPr>
              <a:t>進擊的歐洲大挑戰</a:t>
            </a:r>
            <a:r>
              <a:rPr lang="en-US" altLang="zh-TW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華康儷特圓" pitchFamily="1" charset="-120"/>
              </a:rPr>
              <a:t>!!!</a:t>
            </a:r>
            <a:endParaRPr lang="zh-TW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華康儷特圓" pitchFamily="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 descr="http://northwesternbusinessreview.org/wp-content/uploads/2011/09/russia-ukraine-gas-tunnel-conflight-comics-illustration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壹、橫跨東西的俄羅斯</a:t>
              </a:r>
              <a:endParaRPr lang="en-US" altLang="zh-TW" sz="4800" b="1" cap="small" spc="50" dirty="0" smtClean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712968" cy="56886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一、舊勢力的新崛起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蘇聯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蘇維埃社會主共和國聯盟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政權解體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1919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年俄帝推翻後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1922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年成立蘇聯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美蘇意識形態的對抗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東歐民主化浪潮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：波蘭、捷克斯洛伐克、東西德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合併、匈牙利、羅馬尼亞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(1989)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、阿爾巴尼亞、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保加利亞、南斯拉夫聯邦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(1990)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d.1991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年蘇聯戈巴契夫辭職，葉爾欽為俄羅斯首任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總統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強大資源的經濟實力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走向資本主義→多數財富掌握在精英手中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石油、天然氣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的輸出成為能源大國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矩形圖說文字 7"/>
          <p:cNvSpPr/>
          <p:nvPr/>
        </p:nvSpPr>
        <p:spPr>
          <a:xfrm>
            <a:off x="6012160" y="332656"/>
            <a:ext cx="2808312" cy="2016224"/>
          </a:xfrm>
          <a:prstGeom prst="wedgeRectCallout">
            <a:avLst>
              <a:gd name="adj1" fmla="val -68157"/>
              <a:gd name="adj2" fmla="val 807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zh-TW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東歐民主化為學者杭廷頓所謂之第三波民主化浪潮之高峰</a:t>
            </a:r>
            <a:endParaRPr lang="zh-TW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壹、橫跨東西的俄羅斯</a:t>
              </a:r>
              <a:endParaRPr lang="en-US" altLang="zh-TW" sz="4800" b="1" cap="small" spc="50" dirty="0" smtClean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712968" cy="56886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一、舊勢力的新崛起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3794" name="Picture 2" descr="http://www.evsroll.com/images/Historic-Oil-Price-Grap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44824"/>
            <a:ext cx="9095747" cy="4320480"/>
          </a:xfrm>
          <a:prstGeom prst="rect">
            <a:avLst/>
          </a:prstGeom>
          <a:noFill/>
        </p:spPr>
      </p:pic>
      <p:sp>
        <p:nvSpPr>
          <p:cNvPr id="10" name="橢圓 9"/>
          <p:cNvSpPr/>
          <p:nvPr/>
        </p:nvSpPr>
        <p:spPr>
          <a:xfrm>
            <a:off x="7668344" y="3573016"/>
            <a:ext cx="360040" cy="2664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8604448" y="1988840"/>
            <a:ext cx="539552" cy="40324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davidicke.com/images/stories/November201192/russia_d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846" y="188640"/>
            <a:ext cx="3403154" cy="3024336"/>
          </a:xfrm>
          <a:prstGeom prst="rect">
            <a:avLst/>
          </a:prstGeom>
          <a:noFill/>
        </p:spPr>
      </p:pic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壹、橫跨東西的俄羅斯</a:t>
              </a:r>
              <a:endParaRPr lang="en-US" altLang="zh-TW" sz="4800" b="1" cap="small" spc="50" dirty="0" smtClean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712968" cy="56886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二、美俄關係「重開機」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喬治亞戰爭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南奧賽梯、阿布哈茲自治省獨立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喬治亞積極加入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NATO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美歐承認科索沃獨立，俄羅斯反對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d.2008.8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喬治亞對南奧發動攻擊，使俄軍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介入戰爭，法國調停結束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天戰爭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布希政府宣布金援喬治亞、東歐各國對俄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羅斯提出強烈抗議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5842" name="Picture 2" descr="http://m1.aboluowang.com/comment/data/uploadfile/200808/20080815232917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235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hn.chosun.com/site/data/img_dir/2009/03/09/200903090000272200903080117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12976"/>
            <a:ext cx="4236237" cy="3168352"/>
          </a:xfrm>
          <a:prstGeom prst="rect">
            <a:avLst/>
          </a:prstGeom>
          <a:noFill/>
        </p:spPr>
      </p:pic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壹、橫跨東西的俄羅斯</a:t>
              </a:r>
              <a:endParaRPr lang="en-US" altLang="zh-TW" sz="4800" b="1" cap="small" spc="50" dirty="0" smtClean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712968" cy="56886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二、美俄關係「重開機」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歐巴馬政府的新態度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時任美國務卿希拉蕊會見俄國外長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拉夫羅夫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美俄同意裁減核武協定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NATO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與俄羅斯對話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Big issue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：歐巴馬宣布放棄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美國欲在東歐地區建置的飛彈防禦系統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7892" name="Picture 4" descr="http://m.blog.hu/le/leviathan/image/D3708EU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101719"/>
            <a:ext cx="5076056" cy="3756281"/>
          </a:xfrm>
          <a:prstGeom prst="rect">
            <a:avLst/>
          </a:prstGeom>
          <a:noFill/>
        </p:spPr>
      </p:pic>
      <p:pic>
        <p:nvPicPr>
          <p:cNvPr id="37890" name="Picture 2" descr="http://www.robertamsterdam.com/econ020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680520" cy="3597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File:Further European Union Enlarge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7169446" cy="5229200"/>
          </a:xfrm>
          <a:prstGeom prst="rect">
            <a:avLst/>
          </a:prstGeom>
          <a:noFill/>
        </p:spPr>
      </p:pic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貳、歐盟的分歧與整合</a:t>
              </a:r>
            </a:p>
          </p:txBody>
        </p:sp>
      </p:grp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一、歐盟的邊界為何？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179512" y="2924944"/>
            <a:ext cx="2952328" cy="2016224"/>
          </a:xfrm>
          <a:prstGeom prst="wedgeRectCallout">
            <a:avLst>
              <a:gd name="adj1" fmla="val 56027"/>
              <a:gd name="adj2" fmla="val 6542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羅馬條約</a:t>
            </a:r>
            <a:r>
              <a:rPr lang="en-US" altLang="zh-TW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§237</a:t>
            </a:r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：「歐洲所有國家都得以申請加入共同體。」</a:t>
            </a:r>
            <a:endParaRPr lang="en-US" altLang="zh-TW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 l="77753" t="68531" r="3983" b="15719"/>
          <a:stretch>
            <a:fillRect/>
          </a:stretch>
        </p:blipFill>
        <p:spPr bwMode="auto">
          <a:xfrm>
            <a:off x="5728121" y="1124744"/>
            <a:ext cx="34158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貳、歐盟的分歧與整合</a:t>
              </a:r>
            </a:p>
          </p:txBody>
        </p:sp>
      </p:grp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1052736"/>
            <a:ext cx="8892480" cy="58052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、歐盟的擴大與整合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東歐各國加入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新興經濟體帶來的成長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俄羅斯視為歐盟對其之威脅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擁抱歐洲的土耳其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哥本哈根標準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(Copenhagen criteria ,1993)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具有穩定的機構來保障民主、法治、人權，保護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和尊重少數民族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一個運作良好的市場經濟，以及應對歐盟內部競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爭壓力和市場力量，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有能力承擔成員包括堅持政治、經濟與貨幣聯盟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的目標的義務。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15238</TotalTime>
  <Words>572</Words>
  <Application>Microsoft Office PowerPoint</Application>
  <PresentationFormat>如螢幕大小 (4:3)</PresentationFormat>
  <Paragraphs>66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舊世界的新挑戰           —歐盟與俄國</vt:lpstr>
      <vt:lpstr>‘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第四課 公共利益</dc:title>
  <dc:creator>pig</dc:creator>
  <cp:lastModifiedBy>pig</cp:lastModifiedBy>
  <cp:revision>618</cp:revision>
  <dcterms:created xsi:type="dcterms:W3CDTF">2010-11-01T01:14:12Z</dcterms:created>
  <dcterms:modified xsi:type="dcterms:W3CDTF">2013-09-24T03:24:11Z</dcterms:modified>
</cp:coreProperties>
</file>