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60" r:id="rId5"/>
    <p:sldId id="277" r:id="rId6"/>
    <p:sldId id="263" r:id="rId7"/>
    <p:sldId id="261" r:id="rId8"/>
    <p:sldId id="264" r:id="rId9"/>
    <p:sldId id="265" r:id="rId10"/>
    <p:sldId id="282" r:id="rId11"/>
    <p:sldId id="266" r:id="rId12"/>
    <p:sldId id="278" r:id="rId13"/>
    <p:sldId id="258" r:id="rId14"/>
    <p:sldId id="279" r:id="rId15"/>
    <p:sldId id="280" r:id="rId16"/>
    <p:sldId id="270" r:id="rId17"/>
    <p:sldId id="273" r:id="rId18"/>
    <p:sldId id="267" r:id="rId19"/>
    <p:sldId id="283" r:id="rId20"/>
    <p:sldId id="284" r:id="rId21"/>
    <p:sldId id="285" r:id="rId22"/>
    <p:sldId id="286" r:id="rId23"/>
    <p:sldId id="287" r:id="rId24"/>
    <p:sldId id="27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66" d="100"/>
          <a:sy n="66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2016/9/2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ze4rdPiZ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5oHysUOx9vo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N0-KX9G_ws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9981;&#21516;&#22283;&#23478;&#30340;&#20154;&#22312;&#21507;&#20160;&#40636;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hk.edu.hk/hkiaps/pprc/LS/globalization/1_c.htm" TargetMode="External"/><Relationship Id="rId2" Type="http://schemas.openxmlformats.org/officeDocument/2006/relationships/hyperlink" Target="http://www.cuhk.edu.hk/hkiaps/pprc/LS/globalization/7_conceptli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hk.edu.hk/hkiaps/pprc/LS/globalization/case1_sports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sOWSMllCW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家政全球化研究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7406640" cy="1752600"/>
          </a:xfrm>
        </p:spPr>
        <p:txBody>
          <a:bodyPr/>
          <a:lstStyle/>
          <a:p>
            <a:r>
              <a:rPr lang="zh-TW" altLang="en-US" sz="3200" dirty="0" smtClean="0"/>
              <a:t>鄭忍嬌</a:t>
            </a:r>
            <a:endParaRPr lang="en-US" altLang="zh-TW" sz="3200" dirty="0" smtClean="0"/>
          </a:p>
          <a:p>
            <a:r>
              <a:rPr lang="zh-TW" altLang="en-US" sz="2400" dirty="0" smtClean="0"/>
              <a:t>臺北市立成功高級中學家政專任教師</a:t>
            </a:r>
            <a:endParaRPr lang="en-US" altLang="zh-TW" sz="2400" dirty="0" smtClean="0"/>
          </a:p>
          <a:p>
            <a:r>
              <a:rPr lang="zh-TW" altLang="en-US" sz="2400" dirty="0" smtClean="0"/>
              <a:t>臺灣師大人類發展與家庭研究博士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57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lejKq8vHJgCWptiu-KUFh7UsDIynL7uyihgs5jgHUZIdg9_wW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83621"/>
            <a:ext cx="2528842" cy="38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生產方式改變帶動生活方式的改變</a:t>
            </a:r>
            <a:endParaRPr lang="zh-TW" altLang="en-US" sz="36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32560" y="2132856"/>
            <a:ext cx="6955864" cy="1752600"/>
          </a:xfrm>
        </p:spPr>
        <p:txBody>
          <a:bodyPr/>
          <a:lstStyle/>
          <a:p>
            <a:r>
              <a:rPr lang="zh-TW" altLang="en-US" dirty="0"/>
              <a:t>工業化</a:t>
            </a:r>
            <a:r>
              <a:rPr lang="zh-TW" altLang="en-US" dirty="0" smtClean="0"/>
              <a:t>生產增加財富，提升生活水準，促成全球交流，但是也製造了許多問題，引發西方國家的反思</a:t>
            </a:r>
            <a:r>
              <a:rPr lang="en-US" altLang="zh-TW" dirty="0" smtClean="0"/>
              <a:t>…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5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8785" y="763724"/>
            <a:ext cx="7498080" cy="136815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東西的故事</a:t>
            </a:r>
            <a:br>
              <a:rPr lang="zh-TW" altLang="en-US" dirty="0"/>
            </a:br>
            <a:r>
              <a:rPr lang="en-US" altLang="zh-TW" dirty="0"/>
              <a:t>/</a:t>
            </a:r>
            <a:r>
              <a:rPr lang="zh-TW" altLang="en-US" dirty="0"/>
              <a:t>作者：</a:t>
            </a:r>
            <a:r>
              <a:rPr lang="en-US" altLang="zh-TW" dirty="0"/>
              <a:t>Annie Leonard2010.06.24.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5436" y="1461827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None/>
            </a:pP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05" y="2720008"/>
            <a:ext cx="73101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8168" y="29154"/>
            <a:ext cx="3709896" cy="114300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東西的故事</a:t>
            </a:r>
            <a:br>
              <a:rPr lang="zh-TW" altLang="en-US" sz="2000" dirty="0"/>
            </a:br>
            <a:r>
              <a:rPr lang="en-US" altLang="zh-TW" sz="2000" dirty="0"/>
              <a:t>/</a:t>
            </a:r>
            <a:r>
              <a:rPr lang="zh-TW" altLang="en-US" sz="2000" dirty="0"/>
              <a:t>作者：</a:t>
            </a:r>
            <a:r>
              <a:rPr lang="en-US" altLang="zh-TW" sz="2000" dirty="0"/>
              <a:t>Annie Leonard2010.06.24.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8408" y="1052736"/>
            <a:ext cx="5283832" cy="4800600"/>
          </a:xfrm>
        </p:spPr>
        <p:txBody>
          <a:bodyPr/>
          <a:lstStyle/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None/>
            </a:pPr>
            <a:endParaRPr lang="en-US" altLang="zh-TW" dirty="0" smtClean="0"/>
          </a:p>
          <a:p>
            <a:pPr marL="82296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38168" y="1217966"/>
            <a:ext cx="51771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作者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簡介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altLang="zh-TW" sz="2400" dirty="0" smtClean="0">
                <a:solidFill>
                  <a:prstClr val="black"/>
                </a:solidFill>
              </a:rPr>
              <a:t>Annie </a:t>
            </a:r>
            <a:r>
              <a:rPr lang="en-US" altLang="zh-TW" sz="2400" dirty="0">
                <a:solidFill>
                  <a:prstClr val="black"/>
                </a:solidFill>
              </a:rPr>
              <a:t>Leonard</a:t>
            </a:r>
            <a:r>
              <a:rPr lang="zh-TW" altLang="en-US" sz="2400" dirty="0" smtClean="0">
                <a:solidFill>
                  <a:prstClr val="black"/>
                </a:solidFill>
              </a:rPr>
              <a:t>，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prstClr val="black"/>
                </a:solidFill>
              </a:rPr>
              <a:t>Annie Leonard</a:t>
            </a:r>
            <a:r>
              <a:rPr lang="zh-TW" altLang="en-US" sz="2400" dirty="0">
                <a:solidFill>
                  <a:prstClr val="black"/>
                </a:solidFill>
              </a:rPr>
              <a:t>畢業於哥倫比亞大學，具有康乃爾大學的城市及區域規劃碩士學位</a:t>
            </a:r>
            <a:r>
              <a:rPr lang="zh-TW" altLang="en-US" sz="2400" dirty="0" smtClean="0">
                <a:solidFill>
                  <a:prstClr val="black"/>
                </a:solidFill>
              </a:rPr>
              <a:t>。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prstClr val="black"/>
                </a:solidFill>
              </a:rPr>
              <a:t>對於</a:t>
            </a:r>
            <a:r>
              <a:rPr lang="zh-TW" altLang="en-US" sz="2400" dirty="0">
                <a:solidFill>
                  <a:prstClr val="black"/>
                </a:solidFill>
              </a:rPr>
              <a:t>環境健康與社會公義的議題有二十幾年的調查與組織</a:t>
            </a:r>
            <a:r>
              <a:rPr lang="zh-TW" altLang="en-US" sz="2400" dirty="0" smtClean="0">
                <a:solidFill>
                  <a:prstClr val="black"/>
                </a:solidFill>
              </a:rPr>
              <a:t>經驗，被</a:t>
            </a:r>
            <a:r>
              <a:rPr lang="en-US" altLang="zh-TW" sz="2400" dirty="0">
                <a:solidFill>
                  <a:prstClr val="black"/>
                </a:solidFill>
              </a:rPr>
              <a:t>《</a:t>
            </a:r>
            <a:r>
              <a:rPr lang="zh-TW" altLang="en-US" sz="2400" dirty="0">
                <a:solidFill>
                  <a:prstClr val="black"/>
                </a:solidFill>
              </a:rPr>
              <a:t>時代</a:t>
            </a:r>
            <a:r>
              <a:rPr lang="en-US" altLang="zh-TW" sz="2400" dirty="0">
                <a:solidFill>
                  <a:prstClr val="black"/>
                </a:solidFill>
              </a:rPr>
              <a:t>》</a:t>
            </a:r>
            <a:r>
              <a:rPr lang="zh-TW" altLang="en-US" sz="2400" dirty="0">
                <a:solidFill>
                  <a:prstClr val="black"/>
                </a:solidFill>
              </a:rPr>
              <a:t>雜誌選為環保英雄</a:t>
            </a:r>
            <a:r>
              <a:rPr lang="zh-TW" altLang="en-US" sz="2400" dirty="0" smtClean="0">
                <a:solidFill>
                  <a:prstClr val="black"/>
                </a:solidFill>
              </a:rPr>
              <a:t>。</a:t>
            </a:r>
            <a:endParaRPr lang="en-US" altLang="zh-TW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prstClr val="black"/>
                </a:solidFill>
              </a:rPr>
              <a:t>跑遍全球</a:t>
            </a:r>
            <a:r>
              <a:rPr lang="en-US" altLang="zh-TW" sz="2400" dirty="0" smtClean="0">
                <a:solidFill>
                  <a:prstClr val="black"/>
                </a:solidFill>
              </a:rPr>
              <a:t>40</a:t>
            </a:r>
            <a:r>
              <a:rPr lang="zh-TW" altLang="en-US" sz="2400" dirty="0" smtClean="0">
                <a:solidFill>
                  <a:prstClr val="black"/>
                </a:solidFill>
              </a:rPr>
              <a:t>個</a:t>
            </a:r>
            <a:r>
              <a:rPr lang="zh-TW" altLang="en-US" sz="2400" dirty="0">
                <a:solidFill>
                  <a:prstClr val="black"/>
                </a:solidFill>
              </a:rPr>
              <a:t>國家，拜訪數百家工廠和垃圾場，親眼見證了世界各地過度消費與低度消費所帶來的可怕</a:t>
            </a:r>
            <a:r>
              <a:rPr lang="zh-TW" altLang="en-US" sz="2400" dirty="0" smtClean="0">
                <a:solidFill>
                  <a:prstClr val="black"/>
                </a:solidFill>
              </a:rPr>
              <a:t>影響。</a:t>
            </a:r>
            <a:endParaRPr lang="en-US" altLang="zh-TW" sz="2400" dirty="0" smtClean="0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0" y="2132856"/>
            <a:ext cx="2411760" cy="40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548681"/>
            <a:ext cx="7776864" cy="3816424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投身於改造及轉變我們的工業與經濟體系，使之不再破壞生態永續與社會公平，轉而為這兩個目標服務。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曾</a:t>
            </a:r>
            <a:r>
              <a:rPr lang="zh-TW" altLang="en-US" sz="2400" dirty="0"/>
              <a:t>與全球焚化爐替代方案聯盟、無害醫療照護組織、基要行動中心，以及綠色和平組織合作。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是</a:t>
            </a:r>
            <a:r>
              <a:rPr lang="zh-TW" altLang="en-US" sz="2400" dirty="0"/>
              <a:t>國際全球化論壇及全球焚化爐替代方案聯盟的現任理事，曾任草根回收網絡、環境健康基金、全球綠色基金印度分會，以及綠色和平組織印度分會的理事。</a:t>
            </a:r>
          </a:p>
          <a:p>
            <a:endParaRPr lang="zh-TW" altLang="en-US" sz="2400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39" y="4365105"/>
            <a:ext cx="486192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人類</a:t>
            </a:r>
            <a:r>
              <a:rPr lang="zh-TW" altLang="en-US" dirty="0" smtClean="0"/>
              <a:t>，是</a:t>
            </a:r>
            <a:r>
              <a:rPr lang="zh-TW" altLang="en-US" dirty="0"/>
              <a:t>地球最大的</a:t>
            </a:r>
            <a:r>
              <a:rPr lang="zh-TW" altLang="en-US" dirty="0" smtClean="0"/>
              <a:t>危機？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35608" y="1556792"/>
            <a:ext cx="5422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www.youtube.com/watch?v=5oHysUOx9vo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13" y="2204864"/>
            <a:ext cx="7168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工業化、全球化下的研究議題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64904"/>
            <a:ext cx="3796785" cy="4176464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098345" y="1564883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貧富不均</a:t>
            </a:r>
            <a:endParaRPr lang="zh-TW" altLang="en-US" sz="2400" b="1" dirty="0"/>
          </a:p>
        </p:txBody>
      </p:sp>
      <p:sp>
        <p:nvSpPr>
          <p:cNvPr id="5" name="圓角矩形 4"/>
          <p:cNvSpPr/>
          <p:nvPr/>
        </p:nvSpPr>
        <p:spPr>
          <a:xfrm>
            <a:off x="6804248" y="1552616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飢餓</a:t>
            </a:r>
            <a:endParaRPr lang="zh-TW" altLang="en-US" sz="2400" b="1" dirty="0"/>
          </a:p>
        </p:txBody>
      </p:sp>
      <p:sp>
        <p:nvSpPr>
          <p:cNvPr id="6" name="圓角矩形 5"/>
          <p:cNvSpPr/>
          <p:nvPr/>
        </p:nvSpPr>
        <p:spPr>
          <a:xfrm>
            <a:off x="5102240" y="2263977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傷害攻擊</a:t>
            </a:r>
            <a:endParaRPr lang="zh-TW" altLang="en-US" sz="2400" b="1" dirty="0"/>
          </a:p>
        </p:txBody>
      </p:sp>
      <p:sp>
        <p:nvSpPr>
          <p:cNvPr id="7" name="圓角矩形 6"/>
          <p:cNvSpPr/>
          <p:nvPr/>
        </p:nvSpPr>
        <p:spPr>
          <a:xfrm>
            <a:off x="6804248" y="2263977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b="1" spc="-140" dirty="0" smtClean="0"/>
              <a:t>疾病與防疫</a:t>
            </a:r>
            <a:endParaRPr lang="zh-TW" altLang="en-US" sz="2100" b="1" spc="-140" dirty="0"/>
          </a:p>
        </p:txBody>
      </p:sp>
      <p:sp>
        <p:nvSpPr>
          <p:cNvPr id="8" name="圓角矩形 7"/>
          <p:cNvSpPr/>
          <p:nvPr/>
        </p:nvSpPr>
        <p:spPr>
          <a:xfrm>
            <a:off x="5098345" y="3020333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mtClean="0"/>
              <a:t>基本人權</a:t>
            </a:r>
            <a:endParaRPr lang="zh-TW" altLang="en-US" sz="2400" b="1" dirty="0"/>
          </a:p>
        </p:txBody>
      </p:sp>
      <p:sp>
        <p:nvSpPr>
          <p:cNvPr id="9" name="圓角矩形 8"/>
          <p:cNvSpPr/>
          <p:nvPr/>
        </p:nvSpPr>
        <p:spPr>
          <a:xfrm>
            <a:off x="6796457" y="3009941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人口老化</a:t>
            </a:r>
            <a:endParaRPr lang="zh-TW" altLang="en-US" sz="2400" b="1" dirty="0"/>
          </a:p>
        </p:txBody>
      </p:sp>
      <p:sp>
        <p:nvSpPr>
          <p:cNvPr id="10" name="圓角矩形 9"/>
          <p:cNvSpPr/>
          <p:nvPr/>
        </p:nvSpPr>
        <p:spPr>
          <a:xfrm>
            <a:off x="5111817" y="3721411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少子化</a:t>
            </a:r>
            <a:endParaRPr lang="zh-TW" altLang="en-US" sz="2400" b="1" dirty="0"/>
          </a:p>
        </p:txBody>
      </p:sp>
      <p:sp>
        <p:nvSpPr>
          <p:cNvPr id="11" name="圓角矩形 10"/>
          <p:cNvSpPr/>
          <p:nvPr/>
        </p:nvSpPr>
        <p:spPr>
          <a:xfrm>
            <a:off x="6804248" y="3720887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性別平等</a:t>
            </a:r>
            <a:endParaRPr lang="zh-TW" altLang="en-US" sz="2400" b="1" dirty="0"/>
          </a:p>
        </p:txBody>
      </p:sp>
      <p:sp>
        <p:nvSpPr>
          <p:cNvPr id="12" name="圓角矩形 11"/>
          <p:cNvSpPr/>
          <p:nvPr/>
        </p:nvSpPr>
        <p:spPr>
          <a:xfrm>
            <a:off x="5111817" y="4475783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資源匱乏</a:t>
            </a:r>
            <a:endParaRPr lang="zh-TW" altLang="en-US" sz="2400" b="1" dirty="0"/>
          </a:p>
        </p:txBody>
      </p:sp>
      <p:sp>
        <p:nvSpPr>
          <p:cNvPr id="13" name="圓角矩形 12"/>
          <p:cNvSpPr/>
          <p:nvPr/>
        </p:nvSpPr>
        <p:spPr>
          <a:xfrm>
            <a:off x="6775647" y="4475783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綠色</a:t>
            </a:r>
            <a:r>
              <a:rPr lang="zh-TW" altLang="en-US" sz="2400" b="1" dirty="0" smtClean="0"/>
              <a:t>生活</a:t>
            </a:r>
            <a:endParaRPr lang="zh-TW" altLang="en-US" sz="2400" b="1" dirty="0"/>
          </a:p>
        </p:txBody>
      </p:sp>
      <p:sp>
        <p:nvSpPr>
          <p:cNvPr id="16" name="圓角矩形 15"/>
          <p:cNvSpPr/>
          <p:nvPr/>
        </p:nvSpPr>
        <p:spPr>
          <a:xfrm>
            <a:off x="5105914" y="5224132"/>
            <a:ext cx="151807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/>
              <a:t>健康</a:t>
            </a:r>
            <a:r>
              <a:rPr lang="zh-TW" altLang="en-US" sz="2400" b="1" dirty="0" smtClean="0"/>
              <a:t>生活</a:t>
            </a:r>
            <a:endParaRPr lang="zh-TW" altLang="en-US" sz="2400" b="1" dirty="0"/>
          </a:p>
        </p:txBody>
      </p:sp>
      <p:sp>
        <p:nvSpPr>
          <p:cNvPr id="17" name="圓角矩形 16"/>
          <p:cNvSpPr/>
          <p:nvPr/>
        </p:nvSpPr>
        <p:spPr>
          <a:xfrm>
            <a:off x="6796457" y="5177797"/>
            <a:ext cx="151807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等等</a:t>
            </a:r>
            <a:r>
              <a:rPr lang="en-US" altLang="zh-TW" sz="2400" b="1" dirty="0" smtClean="0"/>
              <a:t>……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09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8447"/>
          <a:stretch/>
        </p:blipFill>
        <p:spPr>
          <a:xfrm>
            <a:off x="5696393" y="4509120"/>
            <a:ext cx="3409753" cy="21534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一盤炸雞兩個世界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2479" t="27059" r="50292" b="41817"/>
          <a:stretch/>
        </p:blipFill>
        <p:spPr>
          <a:xfrm>
            <a:off x="1331639" y="1417638"/>
            <a:ext cx="3464355" cy="2227386"/>
          </a:xfrm>
          <a:prstGeom prst="rect">
            <a:avLst/>
          </a:prstGeom>
        </p:spPr>
      </p:pic>
      <p:pic>
        <p:nvPicPr>
          <p:cNvPr id="8" name="圖片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819" y="3429000"/>
            <a:ext cx="1689348" cy="12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全球化視野的展現範例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怎麼呈現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全球化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現象？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國家與地區現象的比較</a:t>
            </a:r>
            <a:endParaRPr lang="en-US" altLang="zh-TW" dirty="0" smtClean="0"/>
          </a:p>
          <a:p>
            <a:pPr lvl="2"/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/>
              <a:t>不同國家的人在吃什麼？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/>
              <a:t>國家與</a:t>
            </a:r>
            <a:r>
              <a:rPr lang="zh-TW" altLang="en-US" dirty="0" smtClean="0"/>
              <a:t>地區文化的</a:t>
            </a:r>
            <a:r>
              <a:rPr lang="zh-TW" altLang="en-US" dirty="0"/>
              <a:t>比較</a:t>
            </a:r>
          </a:p>
          <a:p>
            <a:pPr lvl="2"/>
            <a:r>
              <a:rPr lang="en-US" altLang="zh-TW" dirty="0" smtClean="0"/>
              <a:t>2012</a:t>
            </a:r>
            <a:r>
              <a:rPr lang="zh-TW" altLang="en-US" dirty="0" smtClean="0"/>
              <a:t>倫敦奧運會</a:t>
            </a:r>
            <a:r>
              <a:rPr lang="en-US" altLang="zh-TW" dirty="0" smtClean="0"/>
              <a:t>206</a:t>
            </a:r>
            <a:r>
              <a:rPr lang="zh-TW" altLang="en-US" dirty="0" smtClean="0"/>
              <a:t>個参</a:t>
            </a:r>
            <a:r>
              <a:rPr lang="zh-TW" altLang="en-US" dirty="0" smtClean="0"/>
              <a:t>賽</a:t>
            </a:r>
            <a:r>
              <a:rPr lang="zh-TW" altLang="en-US" dirty="0" smtClean="0"/>
              <a:t>國的國旗</a:t>
            </a:r>
            <a:r>
              <a:rPr lang="zh-TW" altLang="en-US" dirty="0" smtClean="0"/>
              <a:t>便當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267744" y="54098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6968" lvl="2" indent="-228600">
              <a:spcBef>
                <a:spcPct val="20000"/>
              </a:spcBef>
              <a:buClr>
                <a:srgbClr val="7598D9"/>
              </a:buClr>
              <a:buFont typeface="Wingdings 2"/>
              <a:buChar char=""/>
            </a:pP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2012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年倫敦奧運會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206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個參賽國的國旗便當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pres?slideindex=1&amp;slidetitle="/>
              </a:rPr>
              <a:t>不同國家的人在吃什麼？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時代週刊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的組圖</a:t>
            </a:r>
            <a:r>
              <a:rPr lang="en-US" altLang="zh-TW" dirty="0" smtClean="0"/>
              <a:t>《</a:t>
            </a:r>
            <a:r>
              <a:rPr lang="zh-TW" altLang="en-US" dirty="0"/>
              <a:t>饑餓的星球</a:t>
            </a:r>
            <a:r>
              <a:rPr lang="en-US" altLang="zh-TW" dirty="0"/>
              <a:t>》</a:t>
            </a:r>
          </a:p>
          <a:p>
            <a:r>
              <a:rPr lang="zh-TW" altLang="en-US" dirty="0" smtClean="0"/>
              <a:t>作者：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攝影師</a:t>
            </a:r>
            <a:r>
              <a:rPr lang="en-US" altLang="zh-TW" dirty="0"/>
              <a:t>Peter </a:t>
            </a:r>
            <a:r>
              <a:rPr lang="en-US" altLang="zh-TW" dirty="0" err="1"/>
              <a:t>Menzel</a:t>
            </a:r>
            <a:r>
              <a:rPr lang="zh-TW" altLang="en-US" dirty="0"/>
              <a:t>與妻子</a:t>
            </a:r>
            <a:r>
              <a:rPr lang="en-US" altLang="zh-TW" dirty="0"/>
              <a:t>Faith </a:t>
            </a:r>
            <a:r>
              <a:rPr lang="en-US" altLang="zh-TW" dirty="0" err="1"/>
              <a:t>D'Aluision</a:t>
            </a:r>
            <a:r>
              <a:rPr lang="zh-TW" altLang="en-US" dirty="0"/>
              <a:t>造訪世界各地</a:t>
            </a:r>
            <a:r>
              <a:rPr lang="en-US" altLang="zh-TW" dirty="0"/>
              <a:t>24</a:t>
            </a:r>
            <a:r>
              <a:rPr lang="zh-TW" altLang="en-US" dirty="0"/>
              <a:t>個國家、</a:t>
            </a:r>
            <a:r>
              <a:rPr lang="en-US" altLang="zh-TW" dirty="0"/>
              <a:t>30</a:t>
            </a:r>
            <a:r>
              <a:rPr lang="zh-TW" altLang="en-US" dirty="0"/>
              <a:t>個家庭的廚房與餐桌，以影像記錄不同家庭一星期所消耗的食物，完成</a:t>
            </a:r>
            <a:r>
              <a:rPr lang="en-US" altLang="zh-TW" dirty="0"/>
              <a:t>"Hungry Planet: What the World Eats in a Week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8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2012</a:t>
            </a:r>
            <a:r>
              <a:rPr lang="zh-TW" altLang="en-US" sz="3200" dirty="0"/>
              <a:t>年倫敦奧運會</a:t>
            </a:r>
            <a:r>
              <a:rPr lang="en-US" altLang="zh-TW" sz="3200" dirty="0"/>
              <a:t>206</a:t>
            </a:r>
            <a:r>
              <a:rPr lang="zh-TW" altLang="en-US" sz="3200" dirty="0"/>
              <a:t>個參賽國的國旗</a:t>
            </a:r>
            <a:r>
              <a:rPr lang="zh-TW" altLang="en-US" sz="3200" dirty="0" smtClean="0"/>
              <a:t>便當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en-US" altLang="zh-TW" sz="3000" dirty="0" smtClean="0"/>
              <a:t>2012</a:t>
            </a:r>
            <a:r>
              <a:rPr lang="zh-TW" altLang="en-US" sz="3000" dirty="0" smtClean="0"/>
              <a:t>年倫敦奧運時，專門</a:t>
            </a:r>
            <a:r>
              <a:rPr lang="zh-TW" altLang="en-US" sz="3000" dirty="0"/>
              <a:t>介紹世界各國美食料理的網站</a:t>
            </a:r>
            <a:r>
              <a:rPr lang="en-US" altLang="zh-TW" sz="3000" dirty="0" smtClean="0"/>
              <a:t>e-food.jp</a:t>
            </a:r>
            <a:r>
              <a:rPr lang="zh-TW" altLang="en-US" sz="3000" dirty="0" smtClean="0"/>
              <a:t>發起製作</a:t>
            </a:r>
            <a:r>
              <a:rPr lang="en-US" altLang="zh-TW" sz="3000" dirty="0" smtClean="0"/>
              <a:t>206</a:t>
            </a:r>
            <a:r>
              <a:rPr lang="zh-TW" altLang="en-US" sz="3000" dirty="0"/>
              <a:t>個參賽國的國旗便當的活動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lvl="1"/>
            <a:r>
              <a:rPr lang="zh-TW" altLang="en-US" sz="2600" dirty="0" smtClean="0"/>
              <a:t>他們</a:t>
            </a:r>
            <a:r>
              <a:rPr lang="zh-TW" altLang="en-US" sz="2600" dirty="0"/>
              <a:t>在製作各國國旗便當時</a:t>
            </a:r>
            <a:r>
              <a:rPr lang="zh-TW" altLang="en-US" sz="2600" dirty="0" smtClean="0"/>
              <a:t>，盡量</a:t>
            </a:r>
            <a:r>
              <a:rPr lang="zh-TW" altLang="en-US" sz="2600" dirty="0"/>
              <a:t>以該國傳統美食料理為主要食</a:t>
            </a:r>
            <a:r>
              <a:rPr lang="zh-TW" altLang="en-US" sz="2600" dirty="0" smtClean="0"/>
              <a:t>材。</a:t>
            </a:r>
            <a:endParaRPr lang="en-US" altLang="zh-TW" sz="2600" dirty="0" smtClean="0"/>
          </a:p>
          <a:p>
            <a:pPr lvl="1"/>
            <a:r>
              <a:rPr lang="zh-TW" altLang="en-US" sz="2600" dirty="0" smtClean="0"/>
              <a:t>在</a:t>
            </a:r>
            <a:r>
              <a:rPr lang="zh-TW" altLang="en-US" sz="2600" dirty="0"/>
              <a:t>他們的網站上，不但有製作完成的便當的照片，還配有製作方法的介紹，以及該國國旗的象徵意義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lvl="1"/>
            <a:r>
              <a:rPr lang="zh-TW" altLang="en-US" sz="2600" dirty="0" smtClean="0"/>
              <a:t>讓</a:t>
            </a:r>
            <a:r>
              <a:rPr lang="zh-TW" altLang="en-US" sz="2600" dirty="0"/>
              <a:t>我們在享受美食的同時，更是加深了對於各國傳統美食和文化的了解。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9552" y="6021288"/>
            <a:ext cx="839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prstClr val="white">
                    <a:lumMod val="65000"/>
                  </a:prstClr>
                </a:solidFill>
              </a:rPr>
              <a:t>資料</a:t>
            </a:r>
            <a:r>
              <a:rPr lang="en-US" altLang="zh-TW" sz="1600" dirty="0" smtClean="0">
                <a:solidFill>
                  <a:prstClr val="white">
                    <a:lumMod val="65000"/>
                  </a:prstClr>
                </a:solidFill>
              </a:rPr>
              <a:t>20150303</a:t>
            </a:r>
            <a:r>
              <a:rPr lang="zh-TW" altLang="en-US" sz="1600" dirty="0" smtClean="0">
                <a:solidFill>
                  <a:prstClr val="white">
                    <a:lumMod val="65000"/>
                  </a:prstClr>
                </a:solidFill>
              </a:rPr>
              <a:t>取自</a:t>
            </a:r>
            <a:endParaRPr lang="en-US" altLang="zh-TW" sz="1600" dirty="0" smtClean="0">
              <a:solidFill>
                <a:prstClr val="white">
                  <a:lumMod val="65000"/>
                </a:prstClr>
              </a:solidFill>
            </a:endParaRPr>
          </a:p>
          <a:p>
            <a:r>
              <a:rPr lang="en-US" altLang="zh-TW" sz="1600" dirty="0" smtClean="0">
                <a:solidFill>
                  <a:prstClr val="white">
                    <a:lumMod val="65000"/>
                  </a:prstClr>
                </a:solidFill>
              </a:rPr>
              <a:t>http</a:t>
            </a:r>
            <a:r>
              <a:rPr lang="en-US" altLang="zh-TW" sz="1600" dirty="0">
                <a:solidFill>
                  <a:prstClr val="white">
                    <a:lumMod val="65000"/>
                  </a:prstClr>
                </a:solidFill>
              </a:rPr>
              <a:t>://img.tokyo-fashion.net/epaper/20120727(No.355)/Tokyo-Fashion-20120727(No.355)-gb.html</a:t>
            </a:r>
            <a:endParaRPr lang="zh-TW" alt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全球化</a:t>
            </a:r>
            <a:r>
              <a:rPr lang="zh-TW" altLang="en-US" dirty="0" smtClean="0">
                <a:latin typeface="新細明體"/>
                <a:ea typeface="新細明體"/>
              </a:rPr>
              <a:t>」的 </a:t>
            </a:r>
            <a:r>
              <a:rPr lang="en-US" altLang="zh-TW" dirty="0" smtClean="0">
                <a:latin typeface="新細明體"/>
                <a:ea typeface="新細明體"/>
              </a:rPr>
              <a:t>6</a:t>
            </a:r>
            <a:r>
              <a:rPr lang="zh-TW" altLang="en-US" dirty="0" smtClean="0">
                <a:latin typeface="新細明體"/>
                <a:ea typeface="新細明體"/>
              </a:rPr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447800"/>
            <a:ext cx="7458032" cy="48006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What</a:t>
            </a:r>
            <a:r>
              <a:rPr lang="zh-TW" altLang="en-US" sz="2800" dirty="0" smtClean="0"/>
              <a:t>：</a:t>
            </a:r>
            <a:r>
              <a:rPr lang="zh-TW" altLang="en-US" sz="2800" dirty="0" smtClean="0">
                <a:latin typeface="新細明體"/>
                <a:ea typeface="新細明體"/>
              </a:rPr>
              <a:t>「</a:t>
            </a:r>
            <a:r>
              <a:rPr lang="zh-TW" altLang="en-US" sz="2800" dirty="0" smtClean="0"/>
              <a:t>全球化</a:t>
            </a:r>
            <a:r>
              <a:rPr lang="zh-TW" altLang="en-US" sz="2800" dirty="0" smtClean="0">
                <a:latin typeface="新細明體"/>
                <a:ea typeface="新細明體"/>
              </a:rPr>
              <a:t>」</a:t>
            </a:r>
            <a:r>
              <a:rPr lang="zh-TW" altLang="en-US" sz="2800" dirty="0" smtClean="0"/>
              <a:t>是什麼？</a:t>
            </a:r>
            <a:endParaRPr lang="en-US" altLang="zh-TW" sz="2800" dirty="0" smtClean="0"/>
          </a:p>
          <a:p>
            <a:r>
              <a:rPr lang="en-US" altLang="zh-TW" sz="2800" dirty="0" smtClean="0"/>
              <a:t>When</a:t>
            </a:r>
            <a:r>
              <a:rPr lang="zh-TW" altLang="en-US" sz="2800" dirty="0" smtClean="0"/>
              <a:t>：「全球化」什麼時候有的？</a:t>
            </a:r>
            <a:endParaRPr lang="en-US" altLang="zh-TW" sz="2800" dirty="0" smtClean="0"/>
          </a:p>
          <a:p>
            <a:r>
              <a:rPr lang="en-US" altLang="zh-TW" sz="2800" dirty="0" smtClean="0"/>
              <a:t>How</a:t>
            </a:r>
            <a:r>
              <a:rPr lang="zh-TW" altLang="en-US" sz="2800" dirty="0" smtClean="0"/>
              <a:t>：全球化怎麼發生的？</a:t>
            </a:r>
            <a:endParaRPr lang="en-US" altLang="zh-TW" sz="2800" dirty="0" smtClean="0"/>
          </a:p>
          <a:p>
            <a:r>
              <a:rPr lang="en-US" altLang="zh-TW" sz="2800" dirty="0" smtClean="0"/>
              <a:t>Where</a:t>
            </a:r>
            <a:r>
              <a:rPr lang="zh-TW" altLang="en-US" sz="2800" dirty="0" smtClean="0"/>
              <a:t>：哪裡找得到「全球化」？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一天，從全球化開始，從全球化結束</a:t>
            </a:r>
            <a:endParaRPr lang="en-US" altLang="zh-TW" sz="2400" dirty="0" smtClean="0"/>
          </a:p>
          <a:p>
            <a:r>
              <a:rPr lang="en-US" altLang="zh-TW" sz="2800" dirty="0" smtClean="0"/>
              <a:t>Who</a:t>
            </a:r>
            <a:r>
              <a:rPr lang="zh-TW" altLang="en-US" sz="2800" dirty="0" smtClean="0"/>
              <a:t>：誰會受「全球化」影響？</a:t>
            </a:r>
          </a:p>
          <a:p>
            <a:r>
              <a:rPr lang="en-US" altLang="zh-TW" sz="2800" dirty="0" smtClean="0"/>
              <a:t>Which</a:t>
            </a:r>
            <a:r>
              <a:rPr lang="zh-TW" altLang="en-US" sz="2800" dirty="0" smtClean="0"/>
              <a:t>：哪些部分會因「全球化」而改變？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25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28679" y="18864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國旗便當</a:t>
            </a:r>
            <a:endParaRPr lang="zh-TW" altLang="en-US" dirty="0"/>
          </a:p>
        </p:txBody>
      </p:sp>
      <p:pic>
        <p:nvPicPr>
          <p:cNvPr id="2054" name="Picture 6" descr="http://img.tokyo-fashion.net/epaper/20120727/D-FLAG/D-FLAG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79" y="1124744"/>
            <a:ext cx="7498080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28679" y="18864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國旗便當</a:t>
            </a:r>
            <a:endParaRPr lang="zh-TW" altLang="en-US" dirty="0"/>
          </a:p>
        </p:txBody>
      </p:sp>
      <p:pic>
        <p:nvPicPr>
          <p:cNvPr id="3074" name="Picture 2" descr="http://img.tokyo-fashion.net/epaper/20120727/D-FLAG/D-FLAG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54833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28679" y="18864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國旗便當</a:t>
            </a:r>
            <a:endParaRPr lang="zh-TW" altLang="en-US" dirty="0"/>
          </a:p>
        </p:txBody>
      </p:sp>
      <p:pic>
        <p:nvPicPr>
          <p:cNvPr id="4098" name="Picture 2" descr="http://img.tokyo-fashion.net/epaper/20120727/D-FLAG/D-FLAG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34" y="1124744"/>
            <a:ext cx="5475570" cy="54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國旗便當</a:t>
            </a:r>
            <a:endParaRPr lang="zh-TW" altLang="en-US" dirty="0"/>
          </a:p>
        </p:txBody>
      </p:sp>
      <p:pic>
        <p:nvPicPr>
          <p:cNvPr id="4" name="Picture 4" descr="http://img.tokyo-fashion.net/epaper/20120727/D-FLAG/D-FLAG-02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48" y="1417320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188640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ea typeface="華康勘亭流" panose="03000909000000000000" pitchFamily="65" charset="-120"/>
                <a:cs typeface="Times New Roman" panose="02020603050405020304" pitchFamily="18" charset="0"/>
              </a:rPr>
              <a:t>家政全球化研究，如何決定研究方向與範圍？</a:t>
            </a:r>
            <a:endParaRPr lang="zh-TW" altLang="en-US" sz="28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907704" y="836712"/>
            <a:ext cx="5688632" cy="5688632"/>
            <a:chOff x="0" y="0"/>
            <a:chExt cx="5734050" cy="5924550"/>
          </a:xfrm>
        </p:grpSpPr>
        <p:sp>
          <p:nvSpPr>
            <p:cNvPr id="6" name="橢圓 5"/>
            <p:cNvSpPr/>
            <p:nvPr/>
          </p:nvSpPr>
          <p:spPr>
            <a:xfrm>
              <a:off x="1114425" y="0"/>
              <a:ext cx="3390900" cy="3419475"/>
            </a:xfrm>
            <a:prstGeom prst="ellipse">
              <a:avLst/>
            </a:prstGeom>
            <a:solidFill>
              <a:srgbClr val="FFC000">
                <a:alpha val="72000"/>
              </a:srgbClr>
            </a:solidFill>
            <a:ln w="31750" cap="flat" cmpd="sng" algn="ctr">
              <a:solidFill>
                <a:srgbClr val="FFCC66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635">
                <a:spcAft>
                  <a:spcPts val="0"/>
                </a:spcAft>
              </a:pPr>
              <a:r>
                <a:rPr lang="en-US" sz="12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文字方塊 2"/>
            <p:cNvSpPr txBox="1">
              <a:spLocks noChangeArrowheads="1"/>
            </p:cNvSpPr>
            <p:nvPr/>
          </p:nvSpPr>
          <p:spPr bwMode="auto">
            <a:xfrm>
              <a:off x="1562100" y="666750"/>
              <a:ext cx="2562225" cy="137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全球化視野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400" kern="100" dirty="0">
                  <a:solidFill>
                    <a:srgbClr val="FFFFFF"/>
                  </a:solidFill>
                  <a:effectLst/>
                  <a:latin typeface="微軟正黑體" panose="020B060403050404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世界各國、區域比較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全球化之他國對臺灣的影響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400" kern="1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全球化之臺灣對他國的影響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0" y="2438400"/>
              <a:ext cx="3424488" cy="3465094"/>
            </a:xfrm>
            <a:prstGeom prst="ellipse">
              <a:avLst/>
            </a:prstGeom>
            <a:solidFill>
              <a:srgbClr val="0070C0">
                <a:alpha val="77000"/>
              </a:srgbClr>
            </a:solidFill>
            <a:ln w="317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>
                  <a:ln w="12700" cap="rnd" cmpd="sng" algn="ctr">
                    <a:solidFill>
                      <a:srgbClr val="0070C0"/>
                    </a:solidFill>
                    <a:prstDash val="solid"/>
                    <a:bevel/>
                  </a:ln>
                  <a:noFill/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2"/>
            <p:cNvSpPr txBox="1">
              <a:spLocks noChangeArrowheads="1"/>
            </p:cNvSpPr>
            <p:nvPr/>
          </p:nvSpPr>
          <p:spPr bwMode="auto">
            <a:xfrm>
              <a:off x="819150" y="3295650"/>
              <a:ext cx="1247775" cy="162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家政研究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>
                  <a:solidFill>
                    <a:srgbClr val="FFFFFF"/>
                  </a:solidFill>
                  <a:effectLst/>
                  <a:latin typeface="微軟正黑體" panose="020B060403050404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飲食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衣著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家人關係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180340" indent="-180340"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生活管理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314575" y="2447925"/>
              <a:ext cx="3419475" cy="3476625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>
                  <a:ln w="12700" cap="rnd" cmpd="sng" algn="ctr">
                    <a:solidFill>
                      <a:srgbClr val="0070C0"/>
                    </a:solidFill>
                    <a:prstDash val="solid"/>
                    <a:bevel/>
                  </a:ln>
                  <a:noFill/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2"/>
            <p:cNvSpPr txBox="1">
              <a:spLocks noChangeArrowheads="1"/>
            </p:cNvSpPr>
            <p:nvPr/>
          </p:nvSpPr>
          <p:spPr bwMode="auto">
            <a:xfrm>
              <a:off x="3448050" y="3276600"/>
              <a:ext cx="1685925" cy="213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ts val="2000"/>
                </a:lnSpc>
                <a:spcAft>
                  <a:spcPts val="0"/>
                </a:spcAft>
              </a:pPr>
              <a:r>
                <a:rPr lang="zh-TW" sz="16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全球化生活議題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  <a:spcAft>
                  <a:spcPts val="0"/>
                </a:spcAft>
              </a:pPr>
              <a:r>
                <a:rPr lang="en-US" sz="1400" kern="100">
                  <a:solidFill>
                    <a:srgbClr val="FFFFFF"/>
                  </a:solidFill>
                  <a:effectLst/>
                  <a:latin typeface="微軟正黑體" panose="020B0604030504040204" pitchFamily="34" charset="-120"/>
                  <a:ea typeface="新細明體" panose="02020500000000000000" pitchFamily="18" charset="-120"/>
                  <a:cs typeface="Times New Roman" panose="02020603050405020304" pitchFamily="18" charset="0"/>
                </a:rPr>
                <a:t> 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lnSpc>
                  <a:spcPts val="2000"/>
                </a:lnSpc>
                <a:spcAft>
                  <a:spcPts val="0"/>
                </a:spcAft>
              </a:pPr>
              <a:r>
                <a:rPr lang="zh-TW" sz="1200" kern="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貧富不均、飢餓、疾病與防疫、基本人權、傷害攻擊、人口老化、少子化、性別平等、資源匱乏、綠色生活、健康生活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H="1">
              <a:off x="2914650" y="1143000"/>
              <a:ext cx="2667000" cy="2085975"/>
            </a:xfrm>
            <a:prstGeom prst="straightConnector1">
              <a:avLst/>
            </a:prstGeom>
            <a:noFill/>
            <a:ln w="317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433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香港中文大學社會系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</a:t>
            </a:r>
            <a:r>
              <a:rPr lang="zh-TW" altLang="en-US" dirty="0" smtClean="0"/>
              <a:t>化講座課程：全球化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全球化基本概念  </a:t>
            </a:r>
            <a:r>
              <a:rPr lang="en-US" altLang="zh-TW" sz="1800" dirty="0">
                <a:hlinkClick r:id="rId2"/>
              </a:rPr>
              <a:t>http://</a:t>
            </a:r>
            <a:r>
              <a:rPr lang="en-US" altLang="zh-TW" sz="1800" dirty="0" smtClean="0">
                <a:hlinkClick r:id="rId2"/>
              </a:rPr>
              <a:t>www.cuhk.edu.hk/hkiaps/pprc/LS/globalization/7_conceptlist.htm</a:t>
            </a:r>
            <a:endParaRPr lang="en-US" altLang="zh-TW" sz="1800" dirty="0" smtClean="0"/>
          </a:p>
          <a:p>
            <a:pPr lvl="1"/>
            <a:endParaRPr lang="en-US" altLang="zh-TW" sz="1800" dirty="0"/>
          </a:p>
          <a:p>
            <a:pPr lvl="1"/>
            <a:r>
              <a:rPr lang="zh-TW" altLang="en-US" dirty="0" smtClean="0"/>
              <a:t>全球化六大課題</a:t>
            </a:r>
            <a:r>
              <a:rPr lang="en-US" altLang="zh-TW" sz="1800" dirty="0" smtClean="0">
                <a:hlinkClick r:id="rId3"/>
              </a:rPr>
              <a:t>http</a:t>
            </a:r>
            <a:r>
              <a:rPr lang="en-US" altLang="zh-TW" sz="1800" dirty="0">
                <a:hlinkClick r:id="rId3"/>
              </a:rPr>
              <a:t>://</a:t>
            </a:r>
            <a:r>
              <a:rPr lang="en-US" altLang="zh-TW" sz="1800" dirty="0" smtClean="0">
                <a:hlinkClick r:id="rId3"/>
              </a:rPr>
              <a:t>www.cuhk.edu.hk/hkiaps/pprc/LS/globalization/1_c.htm</a:t>
            </a:r>
            <a:endParaRPr lang="en-US" altLang="zh-TW" sz="1800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全球化事例分析</a:t>
            </a:r>
            <a:r>
              <a:rPr lang="en-US" altLang="zh-TW" sz="1800" dirty="0">
                <a:hlinkClick r:id="rId4"/>
              </a:rPr>
              <a:t>http://</a:t>
            </a:r>
            <a:r>
              <a:rPr lang="en-US" altLang="zh-TW" sz="1800" dirty="0" smtClean="0">
                <a:hlinkClick r:id="rId4"/>
              </a:rPr>
              <a:t>www.cuhk.edu.hk/hkiaps/pprc/LS/globalization/case1_sports.htm</a:t>
            </a:r>
            <a:endParaRPr lang="en-US" altLang="zh-TW" sz="1800" dirty="0" smtClean="0"/>
          </a:p>
          <a:p>
            <a:pPr lvl="1"/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38306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7620" y="289719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緒論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人類存在地球的時間約</a:t>
            </a:r>
            <a:r>
              <a:rPr lang="en-US" altLang="zh-TW" sz="2400" dirty="0" smtClean="0"/>
              <a:t>50</a:t>
            </a:r>
            <a:r>
              <a:rPr lang="zh-TW" altLang="en-US" sz="2400" dirty="0" smtClean="0"/>
              <a:t>萬年</a:t>
            </a:r>
            <a:endParaRPr lang="en-US" altLang="zh-TW" sz="2400" dirty="0" smtClean="0"/>
          </a:p>
          <a:p>
            <a:r>
              <a:rPr lang="zh-TW" altLang="en-US" sz="2400" dirty="0" smtClean="0"/>
              <a:t>狩獵與採集的社會</a:t>
            </a:r>
            <a:endParaRPr lang="en-US" altLang="zh-TW" sz="2400" dirty="0" smtClean="0"/>
          </a:p>
          <a:p>
            <a:pPr lvl="1"/>
            <a:r>
              <a:rPr lang="zh-TW" altLang="en-US" dirty="0" smtClean="0"/>
              <a:t>五萬年前</a:t>
            </a:r>
            <a:endParaRPr lang="en-US" altLang="zh-TW" dirty="0" smtClean="0"/>
          </a:p>
          <a:p>
            <a:r>
              <a:rPr lang="zh-TW" altLang="en-US" sz="2400" dirty="0" smtClean="0"/>
              <a:t>游牧生活的社會</a:t>
            </a:r>
            <a:endParaRPr lang="en-US" altLang="zh-TW" sz="2400" dirty="0" smtClean="0"/>
          </a:p>
          <a:p>
            <a:pPr lvl="1"/>
            <a:r>
              <a:rPr lang="zh-TW" altLang="en-US" dirty="0" smtClean="0"/>
              <a:t>一萬兩千年前</a:t>
            </a:r>
            <a:endParaRPr lang="en-US" altLang="zh-TW" dirty="0" smtClean="0"/>
          </a:p>
          <a:p>
            <a:r>
              <a:rPr lang="zh-TW" altLang="en-US" sz="2400" dirty="0" smtClean="0"/>
              <a:t>農業發展的社會（有定居之必要）</a:t>
            </a:r>
            <a:endParaRPr lang="en-US" altLang="zh-TW" sz="2400" dirty="0" smtClean="0"/>
          </a:p>
          <a:p>
            <a:pPr lvl="1"/>
            <a:r>
              <a:rPr lang="zh-TW" altLang="en-US" dirty="0" smtClean="0"/>
              <a:t>一萬兩千年前</a:t>
            </a:r>
            <a:endParaRPr lang="en-US" altLang="zh-TW" dirty="0"/>
          </a:p>
          <a:p>
            <a:r>
              <a:rPr lang="zh-TW" altLang="en-US" sz="2400" dirty="0" smtClean="0"/>
              <a:t>傳統社會或文明</a:t>
            </a:r>
            <a:endParaRPr lang="en-US" altLang="zh-TW" sz="2400" dirty="0" smtClean="0"/>
          </a:p>
          <a:p>
            <a:pPr lvl="1"/>
            <a:r>
              <a:rPr lang="zh-TW" altLang="en-US" dirty="0" smtClean="0"/>
              <a:t>六千年前至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1760646" y="5879068"/>
            <a:ext cx="7383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兩分鐘看完地球歷史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www.youtube.com/watch?v=xsOWSMllCWg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3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2227"/>
            <a:ext cx="5184576" cy="65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緒論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若以</a:t>
            </a:r>
            <a:r>
              <a:rPr lang="en-US" altLang="zh-TW" sz="2400" dirty="0"/>
              <a:t>24</a:t>
            </a:r>
            <a:r>
              <a:rPr lang="zh-TW" altLang="en-US" sz="2400" dirty="0"/>
              <a:t>小時想像</a:t>
            </a:r>
            <a:endParaRPr lang="en-US" altLang="zh-TW" sz="2400" dirty="0"/>
          </a:p>
          <a:p>
            <a:pPr lvl="1"/>
            <a:r>
              <a:rPr lang="zh-TW" altLang="en-US" dirty="0"/>
              <a:t>農業生活發生於</a:t>
            </a:r>
            <a:r>
              <a:rPr lang="en-US" altLang="zh-TW" dirty="0"/>
              <a:t>23</a:t>
            </a:r>
            <a:r>
              <a:rPr lang="zh-TW" altLang="en-US" dirty="0"/>
              <a:t>時</a:t>
            </a:r>
            <a:r>
              <a:rPr lang="en-US" altLang="zh-TW" dirty="0"/>
              <a:t>56</a:t>
            </a:r>
            <a:r>
              <a:rPr lang="zh-TW" altLang="en-US" dirty="0"/>
              <a:t>分</a:t>
            </a:r>
            <a:endParaRPr lang="en-US" altLang="zh-TW" dirty="0"/>
          </a:p>
          <a:p>
            <a:pPr lvl="1"/>
            <a:r>
              <a:rPr lang="zh-TW" altLang="en-US" dirty="0"/>
              <a:t>文明出現於</a:t>
            </a:r>
            <a:r>
              <a:rPr lang="en-US" altLang="zh-TW" dirty="0"/>
              <a:t>23</a:t>
            </a:r>
            <a:r>
              <a:rPr lang="zh-TW" altLang="en-US" dirty="0"/>
              <a:t>時</a:t>
            </a:r>
            <a:r>
              <a:rPr lang="en-US" altLang="zh-TW" dirty="0"/>
              <a:t>57</a:t>
            </a:r>
            <a:r>
              <a:rPr lang="zh-TW" altLang="en-US" dirty="0"/>
              <a:t>分</a:t>
            </a:r>
            <a:endParaRPr lang="en-US" altLang="zh-TW" dirty="0"/>
          </a:p>
          <a:p>
            <a:pPr lvl="1"/>
            <a:r>
              <a:rPr lang="zh-TW" altLang="en-US" dirty="0"/>
              <a:t>現代社會發展始於</a:t>
            </a:r>
            <a:r>
              <a:rPr lang="en-US" altLang="zh-TW" dirty="0"/>
              <a:t>23</a:t>
            </a:r>
            <a:r>
              <a:rPr lang="zh-TW" altLang="en-US" dirty="0"/>
              <a:t>時</a:t>
            </a:r>
            <a:r>
              <a:rPr lang="en-US" altLang="zh-TW" dirty="0"/>
              <a:t>59</a:t>
            </a:r>
            <a:r>
              <a:rPr lang="zh-TW" altLang="en-US" dirty="0"/>
              <a:t>分</a:t>
            </a:r>
            <a:r>
              <a:rPr lang="en-US" altLang="zh-TW" dirty="0"/>
              <a:t>30</a:t>
            </a:r>
            <a:r>
              <a:rPr lang="zh-TW" altLang="en-US" dirty="0"/>
              <a:t>秒</a:t>
            </a:r>
            <a:endParaRPr lang="en-US" altLang="zh-TW" dirty="0"/>
          </a:p>
          <a:p>
            <a:endParaRPr lang="en-US" altLang="zh-TW" dirty="0" smtClean="0"/>
          </a:p>
          <a:p>
            <a:pPr marL="82296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然而，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人類</a:t>
            </a:r>
            <a:r>
              <a:rPr lang="zh-TW" altLang="en-US" sz="2800" dirty="0">
                <a:solidFill>
                  <a:srgbClr val="FF0000"/>
                </a:solidFill>
              </a:rPr>
              <a:t>在這最後一天的最後</a:t>
            </a:r>
            <a:r>
              <a:rPr lang="en-US" altLang="zh-TW" sz="2800" dirty="0">
                <a:solidFill>
                  <a:srgbClr val="FF0000"/>
                </a:solidFill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</a:rPr>
              <a:t>秒的</a:t>
            </a:r>
            <a:r>
              <a:rPr lang="zh-TW" altLang="en-US" sz="2800" dirty="0" smtClean="0">
                <a:solidFill>
                  <a:srgbClr val="FF0000"/>
                </a:solidFill>
              </a:rPr>
              <a:t>變化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卻</a:t>
            </a:r>
            <a:r>
              <a:rPr lang="zh-TW" altLang="en-US" sz="2800" dirty="0">
                <a:solidFill>
                  <a:srgbClr val="FF0000"/>
                </a:solidFill>
              </a:rPr>
              <a:t>可能與之前所有時間的變化一樣</a:t>
            </a:r>
            <a:r>
              <a:rPr lang="zh-TW" altLang="en-US" sz="2800" dirty="0" smtClean="0">
                <a:solidFill>
                  <a:srgbClr val="FF0000"/>
                </a:solidFill>
              </a:rPr>
              <a:t>多，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甚至更多</a:t>
            </a:r>
            <a:r>
              <a:rPr lang="en-US" altLang="zh-TW" sz="2800" dirty="0" smtClean="0">
                <a:solidFill>
                  <a:srgbClr val="FF0000"/>
                </a:solidFill>
              </a:rPr>
              <a:t>…</a:t>
            </a:r>
            <a:endParaRPr lang="en-US" altLang="zh-TW" sz="28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69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緒論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僅僅在兩、三百年間，在人類歷史長河中，人類社會生活就脫離了已經持續數千年的社會秩序類型。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我們所要面對的未來，比過去任何世代的處境都要更加不確定。</a:t>
            </a:r>
            <a:endParaRPr lang="en-US" altLang="zh-TW" sz="2800" dirty="0"/>
          </a:p>
          <a:p>
            <a:pPr marL="82296" indent="0" algn="r">
              <a:buNone/>
            </a:pPr>
            <a:endParaRPr lang="en-US" altLang="zh-TW" sz="2400" dirty="0" smtClean="0"/>
          </a:p>
          <a:p>
            <a:pPr marL="82296" indent="0" algn="r">
              <a:buNone/>
            </a:pPr>
            <a:r>
              <a:rPr lang="en-US" altLang="zh-TW" sz="2400" dirty="0" smtClean="0"/>
              <a:t>Giddens(1997</a:t>
            </a:r>
            <a:r>
              <a:rPr lang="en-US" altLang="zh-TW" sz="2400" dirty="0"/>
              <a:t>)</a:t>
            </a:r>
            <a:r>
              <a:rPr lang="zh-TW" altLang="en-US" sz="2400" dirty="0"/>
              <a:t>。社會學，第五版，</a:t>
            </a:r>
            <a:r>
              <a:rPr lang="en-US" altLang="zh-TW" sz="2400" dirty="0" smtClean="0"/>
              <a:t>p26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3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204" y="0"/>
            <a:ext cx="4309321" cy="27919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445517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緒論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556792"/>
            <a:ext cx="8034096" cy="469160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是什麼破壞了</a:t>
            </a:r>
            <a:r>
              <a:rPr lang="zh-TW" altLang="en-US" dirty="0" smtClean="0"/>
              <a:t>主宰</a:t>
            </a:r>
            <a:endParaRPr lang="en-US" altLang="zh-TW" dirty="0" smtClean="0"/>
          </a:p>
          <a:p>
            <a:pPr marL="80963" indent="282575">
              <a:buNone/>
            </a:pPr>
            <a:r>
              <a:rPr lang="zh-TW" altLang="en-US" dirty="0" smtClean="0"/>
              <a:t>整個</a:t>
            </a:r>
            <a:r>
              <a:rPr lang="zh-TW" altLang="en-US" dirty="0" smtClean="0"/>
              <a:t>歷史直到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</a:t>
            </a:r>
            <a:endParaRPr lang="en-US" altLang="zh-TW" dirty="0" smtClean="0"/>
          </a:p>
          <a:p>
            <a:pPr marL="80963" indent="282575">
              <a:buNone/>
            </a:pPr>
            <a:r>
              <a:rPr lang="zh-TW" altLang="en-US" dirty="0" smtClean="0"/>
              <a:t>紀</a:t>
            </a:r>
            <a:r>
              <a:rPr lang="zh-TW" altLang="en-US" dirty="0" smtClean="0"/>
              <a:t>的社會型態呢？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起源於</a:t>
            </a:r>
            <a:r>
              <a:rPr lang="zh-TW" altLang="en-US" sz="4000" dirty="0" smtClean="0">
                <a:solidFill>
                  <a:srgbClr val="FF0000"/>
                </a:solidFill>
              </a:rPr>
              <a:t>歐洲</a:t>
            </a:r>
            <a:r>
              <a:rPr lang="zh-TW" altLang="en-US" dirty="0" smtClean="0"/>
              <a:t>，發展</a:t>
            </a:r>
            <a:r>
              <a:rPr lang="zh-TW" altLang="en-US" sz="4000" dirty="0" smtClean="0">
                <a:solidFill>
                  <a:srgbClr val="FF0000"/>
                </a:solidFill>
              </a:rPr>
              <a:t>現代化社會</a:t>
            </a:r>
            <a:r>
              <a:rPr lang="zh-TW" altLang="en-US" dirty="0" smtClean="0"/>
              <a:t>，影響</a:t>
            </a:r>
            <a:r>
              <a:rPr lang="zh-TW" altLang="en-US" dirty="0" smtClean="0"/>
              <a:t>了</a:t>
            </a:r>
            <a:r>
              <a:rPr lang="zh-TW" altLang="en-US" sz="4000" dirty="0" smtClean="0">
                <a:solidFill>
                  <a:srgbClr val="FF0000"/>
                </a:solidFill>
              </a:rPr>
              <a:t>全世界</a:t>
            </a:r>
            <a:r>
              <a:rPr lang="zh-TW" altLang="en-US" dirty="0" smtClean="0"/>
              <a:t>，帶來</a:t>
            </a:r>
            <a:r>
              <a:rPr lang="zh-TW" altLang="en-US" sz="4000" dirty="0" smtClean="0">
                <a:solidFill>
                  <a:srgbClr val="FF0000"/>
                </a:solidFill>
              </a:rPr>
              <a:t>全球化</a:t>
            </a:r>
            <a:r>
              <a:rPr lang="zh-TW" altLang="en-US" dirty="0" smtClean="0"/>
              <a:t>議題。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52511" y="328498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4"/>
                </a:solidFill>
                <a:effectLst/>
              </a:rPr>
              <a:t>工業化</a:t>
            </a:r>
            <a:endParaRPr lang="zh-TW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80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工業（現代）社會的特徵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大部分的就業人口集中工廠、辦公室、商店裡工作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90</a:t>
            </a:r>
            <a:r>
              <a:rPr lang="zh-TW" altLang="en-US" sz="2400" dirty="0" smtClean="0"/>
              <a:t>％以上的人居住在城鎮與都市（人際關係從</a:t>
            </a:r>
            <a:r>
              <a:rPr lang="zh-TW" altLang="en-US" sz="2400" dirty="0" smtClean="0">
                <a:solidFill>
                  <a:srgbClr val="FF0000"/>
                </a:solidFill>
              </a:rPr>
              <a:t>熟識而緊密</a:t>
            </a:r>
            <a:r>
              <a:rPr lang="zh-TW" altLang="en-US" sz="2400" dirty="0" smtClean="0"/>
              <a:t>變為</a:t>
            </a:r>
            <a:r>
              <a:rPr lang="zh-TW" altLang="en-US" sz="2400" dirty="0" smtClean="0">
                <a:solidFill>
                  <a:srgbClr val="FF0000"/>
                </a:solidFill>
              </a:rPr>
              <a:t>匿名而疏離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r>
              <a:rPr lang="zh-TW" altLang="en-US" sz="2800" dirty="0" smtClean="0"/>
              <a:t>政治體制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”</a:t>
            </a:r>
            <a:r>
              <a:rPr lang="zh-TW" altLang="en-US" sz="2400" dirty="0" smtClean="0"/>
              <a:t>天高皇帝遠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，政治威權影響不到庶民的生活習慣轉為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國族</a:t>
            </a:r>
            <a:r>
              <a:rPr lang="en-US" altLang="zh-TW" sz="2400" dirty="0" smtClean="0"/>
              <a:t>”</a:t>
            </a:r>
            <a:r>
              <a:rPr lang="zh-TW" altLang="en-US" sz="2400" dirty="0" smtClean="0"/>
              <a:t>共同體，國家界域明顯。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殖民地建立，殖民主義興起</a:t>
            </a:r>
            <a:endParaRPr lang="en-US" altLang="zh-TW" sz="24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91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619</TotalTime>
  <Words>932</Words>
  <Application>Microsoft Office PowerPoint</Application>
  <PresentationFormat>如螢幕大小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華康勘亭流</vt:lpstr>
      <vt:lpstr>微軟正黑體</vt:lpstr>
      <vt:lpstr>新細明體</vt:lpstr>
      <vt:lpstr>Arial</vt:lpstr>
      <vt:lpstr>Calibri</vt:lpstr>
      <vt:lpstr>Gill Sans MT</vt:lpstr>
      <vt:lpstr>Times New Roman</vt:lpstr>
      <vt:lpstr>Verdana</vt:lpstr>
      <vt:lpstr>Wingdings 2</vt:lpstr>
      <vt:lpstr>夏至</vt:lpstr>
      <vt:lpstr>家政全球化研究</vt:lpstr>
      <vt:lpstr>「全球化」的 6 W</vt:lpstr>
      <vt:lpstr>香港中文大學社會系</vt:lpstr>
      <vt:lpstr>緒論1</vt:lpstr>
      <vt:lpstr>PowerPoint 簡報</vt:lpstr>
      <vt:lpstr>緒論2</vt:lpstr>
      <vt:lpstr>緒論3</vt:lpstr>
      <vt:lpstr>緒論4</vt:lpstr>
      <vt:lpstr>工業（現代）社會的特徵</vt:lpstr>
      <vt:lpstr>生產方式改變帶動生活方式的改變</vt:lpstr>
      <vt:lpstr>東西的故事 /作者：Annie Leonard2010.06.24.</vt:lpstr>
      <vt:lpstr>東西的故事 /作者：Annie Leonard2010.06.24.</vt:lpstr>
      <vt:lpstr>PowerPoint 簡報</vt:lpstr>
      <vt:lpstr>人類，是地球最大的危機？</vt:lpstr>
      <vt:lpstr>工業化、全球化下的研究議題</vt:lpstr>
      <vt:lpstr>一盤炸雞兩個世界 </vt:lpstr>
      <vt:lpstr>全球化視野的展現範例</vt:lpstr>
      <vt:lpstr>不同國家的人在吃什麼？</vt:lpstr>
      <vt:lpstr>2012年倫敦奧運會206個參賽國的國旗便當</vt:lpstr>
      <vt:lpstr>國旗便當</vt:lpstr>
      <vt:lpstr>國旗便當</vt:lpstr>
      <vt:lpstr>國旗便當</vt:lpstr>
      <vt:lpstr>國旗便當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modified xsi:type="dcterms:W3CDTF">2016-09-01T19:39:56Z</dcterms:modified>
</cp:coreProperties>
</file>