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57" r:id="rId14"/>
    <p:sldId id="258" r:id="rId15"/>
    <p:sldId id="260" r:id="rId16"/>
    <p:sldId id="278" r:id="rId17"/>
    <p:sldId id="279" r:id="rId18"/>
    <p:sldId id="286" r:id="rId19"/>
    <p:sldId id="280" r:id="rId20"/>
    <p:sldId id="281" r:id="rId21"/>
    <p:sldId id="261" r:id="rId22"/>
    <p:sldId id="272" r:id="rId23"/>
    <p:sldId id="273" r:id="rId24"/>
    <p:sldId id="274" r:id="rId25"/>
    <p:sldId id="275" r:id="rId26"/>
    <p:sldId id="276" r:id="rId27"/>
    <p:sldId id="277" r:id="rId28"/>
    <p:sldId id="287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s.edu.tw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3567;&#35542;&#25991;&#26684;&#24335;&#35498;&#26126;&#26280;&#35413;&#23529;&#35201;&#40670;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331236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家政全球化研究小論文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研究與寫作流程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28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9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3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3059832" y="1254809"/>
            <a:ext cx="3096344" cy="3168352"/>
          </a:xfrm>
          <a:prstGeom prst="ellipse">
            <a:avLst/>
          </a:prstGeom>
          <a:solidFill>
            <a:srgbClr val="FFC000">
              <a:alpha val="29000"/>
            </a:srgbClr>
          </a:solidFill>
          <a:ln w="5080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5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家政全球化研究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如何決定研究方向與範圍？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319972" y="3051830"/>
            <a:ext cx="3348372" cy="3257490"/>
          </a:xfrm>
          <a:prstGeom prst="ellipse">
            <a:avLst/>
          </a:prstGeom>
          <a:solidFill>
            <a:srgbClr val="FF0000">
              <a:alpha val="29000"/>
            </a:srgbClr>
          </a:solidFill>
          <a:ln w="508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1619672" y="3140968"/>
            <a:ext cx="3384376" cy="3168352"/>
          </a:xfrm>
          <a:prstGeom prst="ellipse">
            <a:avLst/>
          </a:prstGeom>
          <a:solidFill>
            <a:srgbClr val="0070C0">
              <a:alpha val="29000"/>
            </a:srgbClr>
          </a:solidFill>
          <a:ln w="508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62395" y="1746495"/>
            <a:ext cx="2520280" cy="1446550"/>
          </a:xfrm>
          <a:prstGeom prst="rect">
            <a:avLst/>
          </a:prstGeom>
          <a:solidFill>
            <a:srgbClr val="FFC000">
              <a:alpha val="9000"/>
            </a:srgb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全球化視野</a:t>
            </a:r>
            <a:endParaRPr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國際、區域比較</a:t>
            </a:r>
            <a:endParaRPr lang="en-US" altLang="zh-TW" sz="20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全球化對台灣影響</a:t>
            </a:r>
            <a:endParaRPr lang="en-US" altLang="zh-TW" sz="20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台灣對全球化影響</a:t>
            </a:r>
            <a:endParaRPr lang="zh-TW" altLang="en-US" sz="20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5736" y="3933056"/>
            <a:ext cx="20162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家政</a:t>
            </a:r>
            <a:endParaRPr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食、衣、住、行、育、樂</a:t>
            </a:r>
            <a:endParaRPr lang="zh-TW" altLang="en-US" sz="240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10589" y="3653123"/>
            <a:ext cx="24482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生活</a:t>
            </a:r>
            <a:r>
              <a:rPr lang="zh-TW" altLang="en-US" sz="2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議題</a:t>
            </a:r>
            <a:endParaRPr lang="en-US" altLang="zh-TW" sz="2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貧富不均、飢餓、</a:t>
            </a:r>
            <a:endParaRPr lang="en-US" altLang="zh-TW" sz="20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犯罪、疾病與防疫、</a:t>
            </a:r>
            <a:endParaRPr lang="en-US" altLang="zh-TW" sz="20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基本人權、人口老化、生育率降低、性別平等、綠色生活、健康生活</a:t>
            </a:r>
            <a:r>
              <a:rPr lang="en-US" altLang="zh-TW" sz="20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0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4572000" y="2852936"/>
            <a:ext cx="2088232" cy="1296144"/>
          </a:xfrm>
          <a:prstGeom prst="straightConnector1">
            <a:avLst/>
          </a:prstGeom>
          <a:ln w="38100" cmpd="dbl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660232" y="2492896"/>
            <a:ext cx="2339752" cy="5232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C000"/>
                </a:solidFill>
              </a:rPr>
              <a:t>研究議題範圍</a:t>
            </a:r>
            <a:endParaRPr lang="zh-TW" alt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從前人的作為激發研究靈感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人口老化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台灣</a:t>
            </a:r>
            <a:r>
              <a:rPr lang="zh-TW" altLang="en-US" dirty="0"/>
              <a:t>和日本人口老化的</a:t>
            </a:r>
            <a:r>
              <a:rPr lang="zh-TW" altLang="en-US" dirty="0" smtClean="0"/>
              <a:t>比較</a:t>
            </a:r>
            <a:endParaRPr lang="en-US" altLang="zh-TW" dirty="0" smtClean="0"/>
          </a:p>
          <a:p>
            <a:r>
              <a:rPr lang="zh-TW" altLang="en-US" dirty="0" smtClean="0"/>
              <a:t>婦女就業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台灣</a:t>
            </a:r>
            <a:r>
              <a:rPr lang="zh-TW" altLang="en-US" dirty="0"/>
              <a:t>與日本女性勞動參與率和</a:t>
            </a:r>
            <a:r>
              <a:rPr lang="zh-TW" altLang="en-US" dirty="0" smtClean="0"/>
              <a:t>生育率關係的比較</a:t>
            </a:r>
            <a:endParaRPr lang="en-US" altLang="zh-TW" dirty="0" smtClean="0"/>
          </a:p>
          <a:p>
            <a:r>
              <a:rPr lang="zh-TW" altLang="en-US" dirty="0" smtClean="0"/>
              <a:t>多元性別與人我關係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台灣</a:t>
            </a:r>
            <a:r>
              <a:rPr lang="zh-TW" altLang="en-US" dirty="0"/>
              <a:t>與荷蘭政府同性戀政策與人民對同性戀</a:t>
            </a:r>
            <a:r>
              <a:rPr lang="zh-TW" altLang="en-US" dirty="0" smtClean="0"/>
              <a:t>態度之比較</a:t>
            </a:r>
            <a:endParaRPr lang="en-US" altLang="zh-TW" dirty="0" smtClean="0"/>
          </a:p>
          <a:p>
            <a:pPr lvl="1"/>
            <a:r>
              <a:rPr lang="zh-TW" altLang="en-US" dirty="0"/>
              <a:t>美國與台灣青少年婚前性行為與後續處理的</a:t>
            </a:r>
            <a:r>
              <a:rPr lang="zh-TW" altLang="en-US" dirty="0" smtClean="0"/>
              <a:t>探討</a:t>
            </a:r>
            <a:endParaRPr lang="en-US" altLang="zh-TW" dirty="0" smtClean="0"/>
          </a:p>
          <a:p>
            <a:pPr lvl="0"/>
            <a:r>
              <a:rPr lang="zh-TW" altLang="en-US" dirty="0">
                <a:solidFill>
                  <a:prstClr val="black"/>
                </a:solidFill>
              </a:rPr>
              <a:t>婚姻與家人關係</a:t>
            </a:r>
            <a:endParaRPr lang="en-US" altLang="zh-TW" dirty="0">
              <a:solidFill>
                <a:prstClr val="black"/>
              </a:solidFill>
            </a:endParaRPr>
          </a:p>
          <a:p>
            <a:pPr lvl="1"/>
            <a:r>
              <a:rPr lang="zh-TW" altLang="en-US" dirty="0">
                <a:solidFill>
                  <a:prstClr val="black"/>
                </a:solidFill>
              </a:rPr>
              <a:t>新移民家庭子女在校學習情形之分析</a:t>
            </a:r>
            <a:r>
              <a:rPr lang="zh-TW" altLang="en-US" dirty="0" smtClean="0">
                <a:solidFill>
                  <a:prstClr val="black"/>
                </a:solidFill>
              </a:rPr>
              <a:t>比較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4076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從前人的作為激發研究靈感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食品安全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從日本與台灣食品來看食品添加物的差別</a:t>
            </a:r>
            <a:endParaRPr lang="en-US" altLang="zh-TW" dirty="0" smtClean="0"/>
          </a:p>
          <a:p>
            <a:pPr lvl="0"/>
            <a:r>
              <a:rPr lang="zh-TW" altLang="en-US" sz="2700" dirty="0">
                <a:solidFill>
                  <a:prstClr val="black"/>
                </a:solidFill>
              </a:rPr>
              <a:t>飲食文化與傳播</a:t>
            </a:r>
            <a:endParaRPr lang="en-US" altLang="zh-TW" sz="2700" dirty="0">
              <a:solidFill>
                <a:prstClr val="black"/>
              </a:solidFill>
            </a:endParaRPr>
          </a:p>
          <a:p>
            <a:pPr lvl="1"/>
            <a:r>
              <a:rPr lang="zh-TW" altLang="en-US" sz="2400" dirty="0">
                <a:solidFill>
                  <a:prstClr val="black"/>
                </a:solidFill>
              </a:rPr>
              <a:t>那些年我們吃的速食</a:t>
            </a:r>
            <a:r>
              <a:rPr lang="en-US" altLang="zh-TW" sz="2400" dirty="0">
                <a:solidFill>
                  <a:prstClr val="black"/>
                </a:solidFill>
              </a:rPr>
              <a:t>-</a:t>
            </a:r>
            <a:r>
              <a:rPr lang="zh-TW" altLang="en-US" sz="2400" dirty="0">
                <a:solidFill>
                  <a:prstClr val="black"/>
                </a:solidFill>
              </a:rPr>
              <a:t>西方速食文化到各國的改變</a:t>
            </a:r>
            <a:endParaRPr lang="en-US" altLang="zh-TW" sz="2400" dirty="0">
              <a:solidFill>
                <a:prstClr val="black"/>
              </a:solidFill>
            </a:endParaRPr>
          </a:p>
          <a:p>
            <a:pPr lvl="1"/>
            <a:r>
              <a:rPr lang="zh-TW" altLang="en-US" sz="2400" dirty="0">
                <a:solidFill>
                  <a:prstClr val="black"/>
                </a:solidFill>
              </a:rPr>
              <a:t>美食軍東征</a:t>
            </a:r>
            <a:r>
              <a:rPr lang="en-US" altLang="zh-TW" sz="2400" dirty="0">
                <a:solidFill>
                  <a:prstClr val="black"/>
                </a:solidFill>
              </a:rPr>
              <a:t>-</a:t>
            </a:r>
            <a:r>
              <a:rPr lang="zh-TW" altLang="en-US" sz="2400" dirty="0">
                <a:solidFill>
                  <a:prstClr val="black"/>
                </a:solidFill>
              </a:rPr>
              <a:t>美國飲食文化藉由大眾傳播媒體對臺灣的影響</a:t>
            </a:r>
          </a:p>
          <a:p>
            <a:r>
              <a:rPr lang="zh-TW" altLang="en-US" dirty="0" smtClean="0"/>
              <a:t>綠色生活與消費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綠色</a:t>
            </a:r>
            <a:r>
              <a:rPr lang="zh-TW" altLang="en-US" dirty="0"/>
              <a:t>產品包裝及未來的展望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7469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66429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全球性資料搜尋 </a:t>
            </a:r>
            <a:r>
              <a:rPr lang="en-US" altLang="zh-TW" dirty="0" smtClean="0"/>
              <a:t>1</a:t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Google</a:t>
            </a:r>
            <a:r>
              <a:rPr lang="zh-TW" altLang="en-US" dirty="0"/>
              <a:t> </a:t>
            </a:r>
            <a:r>
              <a:rPr lang="zh-TW" altLang="en-US" dirty="0" smtClean="0"/>
              <a:t>的</a:t>
            </a:r>
            <a:r>
              <a:rPr lang="en-US" altLang="zh-TW" dirty="0" smtClean="0">
                <a:latin typeface="新細明體"/>
                <a:ea typeface="新細明體"/>
              </a:rPr>
              <a:t>《</a:t>
            </a:r>
            <a:r>
              <a:rPr lang="zh-TW" altLang="en-US" dirty="0" smtClean="0">
                <a:latin typeface="新細明體"/>
                <a:ea typeface="新細明體"/>
              </a:rPr>
              <a:t>學術搜尋</a:t>
            </a:r>
            <a:r>
              <a:rPr lang="en-US" altLang="zh-TW" dirty="0" smtClean="0">
                <a:latin typeface="新細明體"/>
                <a:ea typeface="新細明體"/>
              </a:rPr>
              <a:t>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8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全方位藏資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Google </a:t>
            </a:r>
            <a:r>
              <a:rPr lang="zh-TW" altLang="en-US" dirty="0" smtClean="0"/>
              <a:t>學術搜尋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-3388" b="4148"/>
          <a:stretch>
            <a:fillRect/>
          </a:stretch>
        </p:blipFill>
        <p:spPr bwMode="auto">
          <a:xfrm>
            <a:off x="755576" y="2276872"/>
            <a:ext cx="77048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2123728" y="2492896"/>
            <a:ext cx="1080120" cy="165618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995936" y="4869160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1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62"/>
            <a:ext cx="9130851" cy="68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2339752" y="3037887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0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 2"/>
          <p:cNvSpPr/>
          <p:nvPr/>
        </p:nvSpPr>
        <p:spPr>
          <a:xfrm>
            <a:off x="1115616" y="2204864"/>
            <a:ext cx="194421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5508104" y="2852936"/>
            <a:ext cx="1944216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1115616" y="2924944"/>
            <a:ext cx="864096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一、流程概覽 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選定研究方向或範圍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初步資料搜尋與瀏覽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決定研究主題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蒐集、篩選適用資料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/>
              <a:t>決定研究方法</a:t>
            </a:r>
            <a:endParaRPr lang="en-US" altLang="zh-TW" dirty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可用資料之摘要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/>
            </a:pPr>
            <a:r>
              <a:rPr lang="zh-TW" altLang="en-US" dirty="0" smtClean="0"/>
              <a:t>將摘要統整為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文獻探討</a:t>
            </a:r>
            <a:r>
              <a:rPr lang="zh-TW" altLang="en-US" dirty="0" smtClean="0">
                <a:latin typeface="新細明體"/>
              </a:rPr>
              <a:t>」</a:t>
            </a:r>
            <a:r>
              <a:rPr lang="zh-TW" altLang="en-US" dirty="0"/>
              <a:t>（</a:t>
            </a:r>
            <a:r>
              <a:rPr lang="zh-TW" altLang="en-US" dirty="0" smtClean="0"/>
              <a:t>第二章）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015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5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今日作業規定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最後確認小</a:t>
            </a:r>
            <a:r>
              <a:rPr lang="zh-TW" altLang="en-US" dirty="0" smtClean="0"/>
              <a:t>論文研究方向與範圍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練習搜尋與上述相關資料</a:t>
            </a:r>
            <a:r>
              <a:rPr lang="zh-TW" altLang="en-US" dirty="0" smtClean="0"/>
              <a:t>共三份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資料型式：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書籍資料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學術性期刊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研究論文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報紙文章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en-US" altLang="zh-TW" dirty="0" smtClean="0"/>
              <a:t>APA</a:t>
            </a:r>
            <a:r>
              <a:rPr lang="zh-TW" altLang="en-US" dirty="0" smtClean="0"/>
              <a:t>格式記錄資料出處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3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5100" dirty="0" smtClean="0"/>
              <a:t>書籍資料</a:t>
            </a:r>
            <a:endParaRPr lang="en-US" altLang="zh-TW" sz="5100" dirty="0" smtClean="0"/>
          </a:p>
          <a:p>
            <a:pPr lvl="1"/>
            <a:r>
              <a:rPr lang="zh-TW" altLang="en-US" sz="3600" dirty="0"/>
              <a:t>中文</a:t>
            </a:r>
            <a:r>
              <a:rPr lang="zh-TW" altLang="en-US" sz="3600" dirty="0" smtClean="0"/>
              <a:t>格式（英文格式參照講義）：</a:t>
            </a:r>
            <a:endParaRPr lang="zh-TW" altLang="en-US" sz="3600" dirty="0"/>
          </a:p>
          <a:p>
            <a:pPr lvl="1"/>
            <a:r>
              <a:rPr lang="zh-TW" altLang="en-US" sz="3600" dirty="0"/>
              <a:t>作者 </a:t>
            </a:r>
            <a:r>
              <a:rPr lang="en-US" altLang="zh-TW" sz="3600" dirty="0"/>
              <a:t>(</a:t>
            </a:r>
            <a:r>
              <a:rPr lang="zh-TW" altLang="en-US" sz="3600" dirty="0"/>
              <a:t>出版年</a:t>
            </a:r>
            <a:r>
              <a:rPr lang="en-US" altLang="zh-TW" sz="3600" dirty="0"/>
              <a:t>)</a:t>
            </a:r>
            <a:r>
              <a:rPr lang="zh-TW" altLang="en-US" sz="3600" dirty="0"/>
              <a:t>。書名。出版地：出版者。</a:t>
            </a:r>
          </a:p>
          <a:p>
            <a:pPr marL="989013" lvl="1" indent="-269875">
              <a:buNone/>
            </a:pPr>
            <a:r>
              <a:rPr lang="zh-TW" altLang="en-US" sz="3600" dirty="0"/>
              <a:t>●範例：</a:t>
            </a:r>
          </a:p>
          <a:p>
            <a:pPr marL="989013" lvl="1" indent="-269875">
              <a:buNone/>
            </a:pPr>
            <a:r>
              <a:rPr lang="en-US" altLang="zh-TW" sz="3600" dirty="0"/>
              <a:t>(1)</a:t>
            </a:r>
            <a:r>
              <a:rPr lang="zh-TW" altLang="en-US" sz="3600" dirty="0"/>
              <a:t>一位作者的著作</a:t>
            </a:r>
            <a:r>
              <a:rPr lang="en-US" altLang="zh-TW" sz="3600" dirty="0"/>
              <a:t>﹕</a:t>
            </a:r>
            <a:r>
              <a:rPr lang="zh-TW" altLang="en-US" sz="3600" dirty="0"/>
              <a:t>張春興</a:t>
            </a:r>
            <a:r>
              <a:rPr lang="en-US" altLang="zh-TW" sz="3600" dirty="0"/>
              <a:t>(2001) </a:t>
            </a:r>
            <a:r>
              <a:rPr lang="zh-TW" altLang="en-US" sz="3600" dirty="0"/>
              <a:t>。教育心理學</a:t>
            </a:r>
            <a:r>
              <a:rPr lang="en-US" altLang="zh-TW" sz="3600" dirty="0"/>
              <a:t>(</a:t>
            </a:r>
            <a:r>
              <a:rPr lang="zh-TW" altLang="en-US" sz="3600" dirty="0"/>
              <a:t>修訂版</a:t>
            </a:r>
            <a:r>
              <a:rPr lang="en-US" altLang="zh-TW" sz="3600" dirty="0"/>
              <a:t>)</a:t>
            </a:r>
            <a:r>
              <a:rPr lang="zh-TW" altLang="en-US" sz="3600" dirty="0"/>
              <a:t>。臺北市：東華。</a:t>
            </a:r>
          </a:p>
          <a:p>
            <a:pPr marL="989013" lvl="1" indent="-269875">
              <a:buNone/>
            </a:pPr>
            <a:r>
              <a:rPr lang="en-US" altLang="zh-TW" sz="3600" dirty="0"/>
              <a:t>(2)</a:t>
            </a:r>
            <a:r>
              <a:rPr lang="zh-TW" altLang="en-US" sz="3600" dirty="0"/>
              <a:t>二位作者的著作</a:t>
            </a:r>
            <a:r>
              <a:rPr lang="en-US" altLang="zh-TW" sz="3600" dirty="0"/>
              <a:t>﹕</a:t>
            </a:r>
            <a:r>
              <a:rPr lang="zh-TW" altLang="en-US" sz="3600" dirty="0"/>
              <a:t>曾文星、徐靜（</a:t>
            </a:r>
            <a:r>
              <a:rPr lang="en-US" altLang="zh-TW" sz="3600" dirty="0"/>
              <a:t>1982</a:t>
            </a:r>
            <a:r>
              <a:rPr lang="zh-TW" altLang="en-US" sz="3600" dirty="0"/>
              <a:t>）。精神醫學。臺北市</a:t>
            </a:r>
            <a:r>
              <a:rPr lang="en-US" altLang="zh-TW" sz="3600" dirty="0"/>
              <a:t>﹕</a:t>
            </a:r>
            <a:r>
              <a:rPr lang="zh-TW" altLang="en-US" sz="3600" dirty="0"/>
              <a:t>水牛。</a:t>
            </a:r>
          </a:p>
          <a:p>
            <a:pPr marL="989013" lvl="1" indent="-269875">
              <a:buNone/>
            </a:pPr>
            <a:r>
              <a:rPr lang="en-US" altLang="zh-TW" sz="3600" dirty="0"/>
              <a:t>(3)</a:t>
            </a:r>
            <a:r>
              <a:rPr lang="zh-TW" altLang="en-US" sz="3600" dirty="0"/>
              <a:t>編輯的書本</a:t>
            </a:r>
            <a:r>
              <a:rPr lang="en-US" altLang="zh-TW" sz="3600" dirty="0"/>
              <a:t>﹕</a:t>
            </a:r>
          </a:p>
          <a:p>
            <a:pPr marL="989013" lvl="1" indent="-269875">
              <a:buNone/>
            </a:pPr>
            <a:r>
              <a:rPr lang="zh-TW" altLang="en-US" sz="3600" dirty="0" smtClean="0"/>
              <a:t>     孫煜明</a:t>
            </a:r>
            <a:r>
              <a:rPr lang="zh-TW" altLang="en-US" sz="3600" dirty="0"/>
              <a:t>（主編）</a:t>
            </a:r>
            <a:r>
              <a:rPr lang="en-US" altLang="zh-TW" sz="3600" dirty="0"/>
              <a:t>(1993)</a:t>
            </a:r>
            <a:r>
              <a:rPr lang="zh-TW" altLang="en-US" sz="3600" dirty="0"/>
              <a:t>。動機心理學。南京市</a:t>
            </a:r>
            <a:r>
              <a:rPr lang="en-US" altLang="zh-TW" sz="3600" dirty="0"/>
              <a:t>﹕</a:t>
            </a:r>
            <a:r>
              <a:rPr lang="zh-TW" altLang="en-US" sz="3600" dirty="0"/>
              <a:t>南京大學出版社。</a:t>
            </a:r>
          </a:p>
          <a:p>
            <a:pPr marL="989013" lvl="1" indent="-269875">
              <a:buNone/>
            </a:pPr>
            <a:r>
              <a:rPr lang="en-US" altLang="zh-TW" sz="3600" dirty="0"/>
              <a:t>(4)</a:t>
            </a:r>
            <a:r>
              <a:rPr lang="zh-TW" altLang="en-US" sz="3600" dirty="0"/>
              <a:t>翻譯的著作</a:t>
            </a:r>
            <a:r>
              <a:rPr lang="en-US" altLang="zh-TW" sz="3600" dirty="0"/>
              <a:t>﹕</a:t>
            </a:r>
          </a:p>
          <a:p>
            <a:pPr marL="989013" lvl="1" indent="-269875">
              <a:buNone/>
            </a:pPr>
            <a:r>
              <a:rPr lang="zh-TW" altLang="en-US" sz="3600" dirty="0" smtClean="0"/>
              <a:t>     林</a:t>
            </a:r>
            <a:r>
              <a:rPr lang="zh-TW" altLang="en-US" sz="3600" dirty="0"/>
              <a:t>翠湄（譯）（ </a:t>
            </a:r>
            <a:r>
              <a:rPr lang="en-US" altLang="zh-TW" sz="3600" dirty="0"/>
              <a:t>1995</a:t>
            </a:r>
            <a:r>
              <a:rPr lang="zh-TW" altLang="en-US" sz="3600" dirty="0"/>
              <a:t>）。社會與人格發展。臺北市</a:t>
            </a:r>
            <a:r>
              <a:rPr lang="en-US" altLang="zh-TW" sz="3600" dirty="0"/>
              <a:t>﹕</a:t>
            </a:r>
            <a:r>
              <a:rPr lang="zh-TW" altLang="en-US" sz="3600" dirty="0"/>
              <a:t>心理出版社。</a:t>
            </a:r>
          </a:p>
          <a:p>
            <a:pPr marL="989013" lvl="1" indent="-269875">
              <a:buNone/>
            </a:pPr>
            <a:r>
              <a:rPr lang="en-US" altLang="zh-TW" sz="3600" dirty="0"/>
              <a:t>(5)</a:t>
            </a:r>
            <a:r>
              <a:rPr lang="zh-TW" altLang="en-US" sz="3600" dirty="0"/>
              <a:t>作者是機構或團體</a:t>
            </a:r>
            <a:r>
              <a:rPr lang="en-US" altLang="zh-TW" sz="3600" dirty="0"/>
              <a:t>﹕</a:t>
            </a:r>
          </a:p>
          <a:p>
            <a:pPr marL="989013" lvl="1" indent="-269875">
              <a:buNone/>
            </a:pPr>
            <a:r>
              <a:rPr lang="zh-TW" altLang="en-US" sz="3600" dirty="0" smtClean="0"/>
              <a:t>     教育部</a:t>
            </a:r>
            <a:r>
              <a:rPr lang="zh-TW" altLang="en-US" sz="3600" dirty="0"/>
              <a:t>訓育委員會 </a:t>
            </a:r>
            <a:r>
              <a:rPr lang="en-US" altLang="zh-TW" sz="3600" dirty="0"/>
              <a:t>(1991)</a:t>
            </a:r>
            <a:r>
              <a:rPr lang="zh-TW" altLang="en-US" sz="3600" dirty="0"/>
              <a:t>。台灣地區國中、高中階段少年犯罪資料分析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989013" lvl="1" indent="-269875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      臺北市</a:t>
            </a:r>
            <a:r>
              <a:rPr lang="zh-TW" altLang="en-US" sz="3600" dirty="0"/>
              <a:t>：教育部</a:t>
            </a:r>
            <a:r>
              <a:rPr lang="zh-TW" altLang="en-US" sz="3600" dirty="0" smtClean="0"/>
              <a:t>訓育</a:t>
            </a:r>
            <a:r>
              <a:rPr lang="zh-TW" altLang="en-US" sz="3600" dirty="0"/>
              <a:t>委員會。</a:t>
            </a:r>
          </a:p>
          <a:p>
            <a:pPr marL="989013" lvl="1" indent="-269875">
              <a:buNone/>
            </a:pPr>
            <a:r>
              <a:rPr lang="en-US" altLang="zh-TW" sz="3600" dirty="0"/>
              <a:t>(6)</a:t>
            </a:r>
            <a:r>
              <a:rPr lang="zh-TW" altLang="en-US" sz="3600" dirty="0"/>
              <a:t>沒有作者或編者的書</a:t>
            </a:r>
            <a:r>
              <a:rPr lang="en-US" altLang="zh-TW" sz="3600" dirty="0" smtClean="0"/>
              <a:t>﹕</a:t>
            </a:r>
            <a:r>
              <a:rPr lang="zh-TW" altLang="en-US" sz="3600" dirty="0" smtClean="0"/>
              <a:t>昌</a:t>
            </a:r>
            <a:r>
              <a:rPr lang="zh-TW" altLang="en-US" sz="3600" dirty="0"/>
              <a:t>黎先生集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26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研究性</a:t>
            </a:r>
            <a:r>
              <a:rPr lang="zh-TW" altLang="en-US" dirty="0" smtClean="0"/>
              <a:t>期刊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●中文格式（英文格式參照講義）</a:t>
            </a:r>
            <a:r>
              <a:rPr lang="en-US" altLang="zh-TW" dirty="0" smtClean="0"/>
              <a:t>﹕</a:t>
            </a: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 smtClean="0"/>
              <a:t>出版 年</a:t>
            </a:r>
            <a:r>
              <a:rPr lang="en-US" altLang="zh-TW" dirty="0"/>
              <a:t>)</a:t>
            </a:r>
            <a:r>
              <a:rPr lang="zh-TW" altLang="en-US" dirty="0"/>
              <a:t>。論文篇名。期刊名，卷</a:t>
            </a:r>
            <a:r>
              <a:rPr lang="en-US" altLang="zh-TW" dirty="0"/>
              <a:t>(</a:t>
            </a:r>
            <a:r>
              <a:rPr lang="zh-TW" altLang="en-US" dirty="0"/>
              <a:t>期</a:t>
            </a:r>
            <a:r>
              <a:rPr lang="en-US" altLang="zh-TW" dirty="0"/>
              <a:t>)</a:t>
            </a:r>
            <a:r>
              <a:rPr lang="zh-TW" altLang="en-US" dirty="0"/>
              <a:t>，起訖</a:t>
            </a:r>
            <a:r>
              <a:rPr lang="zh-TW" altLang="en-US" dirty="0" smtClean="0"/>
              <a:t>頁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碼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457200" lvl="1" indent="0">
              <a:buNone/>
            </a:pPr>
            <a:r>
              <a:rPr lang="en-US" altLang="zh-TW" dirty="0"/>
              <a:t>(1)</a:t>
            </a:r>
            <a:r>
              <a:rPr lang="zh-TW" altLang="en-US" dirty="0"/>
              <a:t>林生傳（</a:t>
            </a:r>
            <a:r>
              <a:rPr lang="en-US" altLang="zh-TW" dirty="0"/>
              <a:t>1994</a:t>
            </a:r>
            <a:r>
              <a:rPr lang="zh-TW" altLang="en-US" dirty="0"/>
              <a:t>）。實習教師的困擾問題與輔導</a:t>
            </a:r>
            <a:r>
              <a:rPr lang="zh-TW" altLang="en-US" dirty="0" smtClean="0"/>
              <a:t>之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研究</a:t>
            </a:r>
            <a:r>
              <a:rPr lang="zh-TW" altLang="en-US" dirty="0"/>
              <a:t>。教育學刊，</a:t>
            </a:r>
            <a:r>
              <a:rPr lang="en-US" altLang="zh-TW" dirty="0"/>
              <a:t>10</a:t>
            </a:r>
            <a:r>
              <a:rPr lang="zh-TW" altLang="en-US" dirty="0"/>
              <a:t>， </a:t>
            </a:r>
            <a:r>
              <a:rPr lang="en-US" altLang="zh-TW" dirty="0"/>
              <a:t>33-103</a:t>
            </a:r>
            <a:r>
              <a:rPr lang="zh-TW" altLang="en-US" dirty="0"/>
              <a:t>。</a:t>
            </a:r>
          </a:p>
          <a:p>
            <a:pPr marL="457200" lvl="1" indent="0">
              <a:buNone/>
            </a:pPr>
            <a:r>
              <a:rPr lang="en-US" altLang="zh-TW" dirty="0"/>
              <a:t>(2)</a:t>
            </a:r>
            <a:r>
              <a:rPr lang="zh-TW" altLang="en-US" dirty="0"/>
              <a:t>吳裕益、張酒雄、張玉茹（</a:t>
            </a:r>
            <a:r>
              <a:rPr lang="en-US" altLang="zh-TW" dirty="0"/>
              <a:t>1998</a:t>
            </a:r>
            <a:r>
              <a:rPr lang="zh-TW" altLang="en-US" dirty="0"/>
              <a:t>）。國中學生</a:t>
            </a:r>
            <a:r>
              <a:rPr lang="zh-TW" altLang="en-US" dirty="0" smtClean="0"/>
              <a:t>英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語</a:t>
            </a:r>
            <a:r>
              <a:rPr lang="zh-TW" altLang="en-US" dirty="0"/>
              <a:t>學習成就測驗的編製、分析、與常模</a:t>
            </a:r>
            <a:r>
              <a:rPr lang="zh-TW" altLang="en-US" dirty="0" smtClean="0"/>
              <a:t>建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dirty="0" smtClean="0"/>
              <a:t>              立</a:t>
            </a:r>
            <a:r>
              <a:rPr lang="zh-TW" altLang="en-US" dirty="0"/>
              <a:t>。測驗年刊，</a:t>
            </a:r>
            <a:r>
              <a:rPr lang="en-US" altLang="zh-TW" dirty="0"/>
              <a:t>45(2)</a:t>
            </a:r>
            <a:r>
              <a:rPr lang="zh-TW" altLang="en-US" dirty="0"/>
              <a:t>，</a:t>
            </a:r>
            <a:r>
              <a:rPr lang="en-US" altLang="zh-TW" dirty="0"/>
              <a:t>109-134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904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/>
              <a:t>博（碩）士論文</a:t>
            </a:r>
          </a:p>
          <a:p>
            <a:pPr marL="719138" indent="-3587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作者 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。篇名。學校研究所所名：</a:t>
            </a:r>
            <a:r>
              <a:rPr lang="zh-TW" altLang="en-US" dirty="0" smtClean="0"/>
              <a:t>碩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</a:t>
            </a:r>
            <a:r>
              <a:rPr lang="en-US" altLang="zh-TW" dirty="0" smtClean="0"/>
              <a:t>(</a:t>
            </a:r>
            <a:r>
              <a:rPr lang="zh-TW" altLang="en-US" dirty="0"/>
              <a:t>博</a:t>
            </a:r>
            <a:r>
              <a:rPr lang="en-US" altLang="zh-TW" dirty="0"/>
              <a:t>)</a:t>
            </a:r>
            <a:r>
              <a:rPr lang="zh-TW" altLang="en-US" dirty="0"/>
              <a:t>士論文。</a:t>
            </a:r>
          </a:p>
          <a:p>
            <a:pPr marL="719138" indent="-3587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719138" indent="-358775">
              <a:buNone/>
            </a:pPr>
            <a:r>
              <a:rPr lang="zh-TW" altLang="en-US" dirty="0" smtClean="0"/>
              <a:t>    鄒慧英</a:t>
            </a:r>
            <a:r>
              <a:rPr lang="en-US" altLang="zh-TW" dirty="0"/>
              <a:t>(1989)</a:t>
            </a:r>
            <a:r>
              <a:rPr lang="zh-TW" altLang="en-US" dirty="0"/>
              <a:t>。高中男女分校與其學校</a:t>
            </a:r>
            <a:r>
              <a:rPr lang="zh-TW" altLang="en-US" dirty="0" smtClean="0"/>
              <a:t>性別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角色</a:t>
            </a:r>
            <a:r>
              <a:rPr lang="zh-TW" altLang="en-US" dirty="0"/>
              <a:t>、成就動機之關係。國立高雄</a:t>
            </a:r>
            <a:r>
              <a:rPr lang="zh-TW" altLang="en-US" dirty="0" smtClean="0"/>
              <a:t>師範</a:t>
            </a:r>
            <a:endParaRPr lang="en-US" altLang="zh-TW" dirty="0" smtClean="0"/>
          </a:p>
          <a:p>
            <a:pPr marL="719138" indent="-358775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大學</a:t>
            </a:r>
            <a:r>
              <a:rPr lang="zh-TW" altLang="en-US" dirty="0"/>
              <a:t>教育</a:t>
            </a:r>
            <a:r>
              <a:rPr lang="zh-TW" altLang="en-US" dirty="0" smtClean="0"/>
              <a:t>研究所</a:t>
            </a:r>
            <a:r>
              <a:rPr lang="zh-TW" altLang="en-US" dirty="0"/>
              <a:t>。</a:t>
            </a:r>
          </a:p>
          <a:p>
            <a:pPr marL="719138" indent="-358775">
              <a:buNone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954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報紙</a:t>
            </a:r>
            <a:r>
              <a:rPr lang="zh-TW" altLang="en-US" dirty="0"/>
              <a:t>文章</a:t>
            </a:r>
          </a:p>
          <a:p>
            <a:pPr marL="0" indent="269875">
              <a:buNone/>
            </a:pPr>
            <a:r>
              <a:rPr lang="zh-TW" altLang="en-US" dirty="0"/>
              <a:t>●中文格式</a:t>
            </a:r>
            <a:r>
              <a:rPr lang="en-US" altLang="zh-TW" dirty="0"/>
              <a:t>﹕</a:t>
            </a:r>
          </a:p>
          <a:p>
            <a:pPr marL="1528763" indent="-809625">
              <a:buNone/>
            </a:pPr>
            <a:r>
              <a:rPr lang="zh-TW" altLang="en-US" dirty="0"/>
              <a:t>作者（出版年）。篇名。報紙名，出版日期，版次。</a:t>
            </a:r>
          </a:p>
          <a:p>
            <a:pPr marL="0" indent="269875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528763" indent="-898525">
              <a:buNone/>
            </a:pPr>
            <a:r>
              <a:rPr lang="zh-TW" altLang="en-US" dirty="0"/>
              <a:t>朱雲漢（</a:t>
            </a:r>
            <a:r>
              <a:rPr lang="en-US" altLang="zh-TW" dirty="0"/>
              <a:t>2000</a:t>
            </a:r>
            <a:r>
              <a:rPr lang="zh-TW" altLang="en-US" dirty="0"/>
              <a:t>）。知識經濟的憧憬與陷阱。中國時報，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日，</a:t>
            </a:r>
            <a:r>
              <a:rPr lang="en-US" altLang="zh-TW" dirty="0"/>
              <a:t>2</a:t>
            </a:r>
            <a:r>
              <a:rPr lang="zh-TW" altLang="en-US" dirty="0"/>
              <a:t>版。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439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網路資料</a:t>
            </a:r>
          </a:p>
          <a:p>
            <a:pPr marL="0" indent="360363">
              <a:buNone/>
            </a:pPr>
            <a:r>
              <a:rPr lang="zh-TW" altLang="en-US" dirty="0"/>
              <a:t>●電子期刊格式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。文章名稱。期刊名稱，卷，頁碼。擷取日期，取自網址</a:t>
            </a:r>
          </a:p>
          <a:p>
            <a:pPr marL="0" indent="360363">
              <a:buNone/>
            </a:pPr>
            <a:r>
              <a:rPr lang="zh-TW" altLang="en-US" dirty="0"/>
              <a:t>●中文範例</a:t>
            </a:r>
            <a:r>
              <a:rPr lang="en-US" altLang="zh-TW" dirty="0"/>
              <a:t>﹕</a:t>
            </a:r>
          </a:p>
          <a:p>
            <a:pPr marL="1528763" indent="-719138">
              <a:buNone/>
            </a:pPr>
            <a:r>
              <a:rPr lang="zh-TW" altLang="en-US" dirty="0"/>
              <a:t>林基興</a:t>
            </a:r>
            <a:r>
              <a:rPr lang="en-US" altLang="zh-TW" dirty="0"/>
              <a:t>(2003)</a:t>
            </a:r>
            <a:r>
              <a:rPr lang="zh-TW" altLang="en-US" dirty="0"/>
              <a:t>。老化面面觀專輯。科學月刊，</a:t>
            </a:r>
            <a:r>
              <a:rPr lang="en-US" altLang="zh-TW" dirty="0"/>
              <a:t>402</a:t>
            </a:r>
            <a:r>
              <a:rPr lang="zh-TW" altLang="en-US" dirty="0"/>
              <a:t>，</a:t>
            </a:r>
            <a:r>
              <a:rPr lang="en-US" altLang="zh-TW" dirty="0"/>
              <a:t>472-473</a:t>
            </a:r>
            <a:r>
              <a:rPr lang="zh-TW" altLang="en-US" dirty="0"/>
              <a:t>。</a:t>
            </a:r>
            <a:r>
              <a:rPr lang="en-US" altLang="zh-TW" dirty="0"/>
              <a:t>2003</a:t>
            </a:r>
            <a:r>
              <a:rPr lang="zh-TW" altLang="en-US" dirty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</a:t>
            </a:r>
            <a:r>
              <a:rPr lang="zh-TW" altLang="en-US" dirty="0" smtClean="0"/>
              <a:t>自</a:t>
            </a:r>
            <a:r>
              <a:rPr lang="en-US" altLang="zh-TW" dirty="0" smtClean="0"/>
              <a:t>http</a:t>
            </a:r>
            <a:r>
              <a:rPr lang="en-US" altLang="zh-TW" dirty="0"/>
              <a:t>://www.scimonth.com.tw/catalog.php?arid=436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572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電子</a:t>
            </a:r>
            <a:r>
              <a:rPr lang="zh-TW" altLang="en-US" dirty="0"/>
              <a:t>資料庫格式</a:t>
            </a:r>
            <a:r>
              <a:rPr lang="en-US" altLang="zh-TW" dirty="0"/>
              <a:t>﹕</a:t>
            </a:r>
          </a:p>
          <a:p>
            <a:pPr marL="1079500" indent="-736600">
              <a:buNone/>
            </a:pPr>
            <a:r>
              <a:rPr lang="zh-TW" altLang="en-US" dirty="0"/>
              <a:t>作者</a:t>
            </a:r>
            <a:r>
              <a:rPr lang="en-US" altLang="zh-TW" dirty="0"/>
              <a:t>(</a:t>
            </a:r>
            <a:r>
              <a:rPr lang="zh-TW" altLang="en-US" dirty="0"/>
              <a:t>出版年</a:t>
            </a:r>
            <a:r>
              <a:rPr lang="en-US" altLang="zh-TW" dirty="0"/>
              <a:t>)</a:t>
            </a:r>
            <a:r>
              <a:rPr lang="zh-TW" altLang="en-US" dirty="0"/>
              <a:t>。文章名稱。期刊名稱，卷，頁碼，擷取日期，取自電子資料庫名稱。</a:t>
            </a:r>
          </a:p>
          <a:p>
            <a:pPr marL="1079500" indent="-736600">
              <a:buNone/>
            </a:pPr>
            <a:r>
              <a:rPr lang="zh-TW" altLang="en-US" dirty="0"/>
              <a:t>●範例</a:t>
            </a:r>
            <a:r>
              <a:rPr lang="en-US" altLang="zh-TW" dirty="0"/>
              <a:t>﹕</a:t>
            </a:r>
          </a:p>
          <a:p>
            <a:pPr marL="1438275" indent="-719138">
              <a:buNone/>
            </a:pPr>
            <a:r>
              <a:rPr lang="zh-TW" altLang="en-US" dirty="0"/>
              <a:t>胡名霞</a:t>
            </a:r>
            <a:r>
              <a:rPr lang="en-US" altLang="zh-TW" dirty="0"/>
              <a:t>(1998)</a:t>
            </a:r>
            <a:r>
              <a:rPr lang="zh-TW" altLang="en-US" dirty="0"/>
              <a:t>。動作學習在物理治療之應用。中華民國物理治療協會雜誌，</a:t>
            </a:r>
            <a:r>
              <a:rPr lang="en-US" altLang="zh-TW" dirty="0"/>
              <a:t>23</a:t>
            </a:r>
            <a:r>
              <a:rPr lang="zh-TW" altLang="en-US" dirty="0"/>
              <a:t>，</a:t>
            </a:r>
            <a:r>
              <a:rPr lang="en-US" altLang="zh-TW" dirty="0"/>
              <a:t>297-309</a:t>
            </a:r>
            <a:r>
              <a:rPr lang="zh-TW" altLang="en-US" dirty="0"/>
              <a:t>。</a:t>
            </a:r>
            <a:r>
              <a:rPr lang="en-US" altLang="zh-TW" dirty="0" smtClean="0"/>
              <a:t>2003</a:t>
            </a:r>
            <a:r>
              <a:rPr lang="zh-TW" altLang="en-US" dirty="0" smtClean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24</a:t>
            </a:r>
            <a:r>
              <a:rPr lang="zh-TW" altLang="en-US" dirty="0"/>
              <a:t>日，取自中華民國期刊論文索引系統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1438275" indent="-719138">
              <a:buNone/>
            </a:pPr>
            <a:endParaRPr lang="zh-TW" altLang="en-US" dirty="0"/>
          </a:p>
          <a:p>
            <a:r>
              <a:rPr lang="zh-TW" altLang="en-US" dirty="0" smtClean="0"/>
              <a:t>官方</a:t>
            </a:r>
            <a:r>
              <a:rPr lang="zh-TW" altLang="en-US" dirty="0"/>
              <a:t>網站</a:t>
            </a:r>
            <a:r>
              <a:rPr lang="en-US" altLang="zh-TW" dirty="0"/>
              <a:t>﹕</a:t>
            </a:r>
          </a:p>
          <a:p>
            <a:pPr marL="0" indent="360363">
              <a:buNone/>
            </a:pPr>
            <a:r>
              <a:rPr lang="zh-TW" altLang="en-US" dirty="0"/>
              <a:t>網站名稱。擷取日期，取自網址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APA</a:t>
            </a:r>
            <a:r>
              <a:rPr lang="zh-TW" altLang="en-US" dirty="0" smtClean="0"/>
              <a:t>格式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 smtClean="0"/>
              <a:t>中學生網站</a:t>
            </a:r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www.shs.edu.tw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/</a:t>
            </a:r>
            <a:r>
              <a:rPr lang="zh-TW" altLang="en-US" sz="2000" dirty="0"/>
              <a:t>全國高級中等學校小論文寫作比賽引註資料格式</a:t>
            </a:r>
            <a:r>
              <a:rPr lang="zh-TW" altLang="en-US" sz="2000" dirty="0" smtClean="0"/>
              <a:t>範例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3583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592288"/>
          </a:xfrm>
        </p:spPr>
        <p:txBody>
          <a:bodyPr/>
          <a:lstStyle/>
          <a:p>
            <a:r>
              <a:rPr lang="zh-TW" altLang="en-US" dirty="0" smtClean="0"/>
              <a:t>提問與實作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5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925144"/>
          </a:xfrm>
        </p:spPr>
        <p:txBody>
          <a:bodyPr>
            <a:normAutofit/>
          </a:bodyPr>
          <a:lstStyle/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「緒論」（第一章）</a:t>
            </a:r>
            <a:endParaRPr lang="en-US" altLang="zh-TW" dirty="0" smtClean="0"/>
          </a:p>
          <a:p>
            <a:pPr marL="514350" indent="-334963">
              <a:buFont typeface="+mj-lt"/>
              <a:buAutoNum type="arabicPeriod" startAt="8"/>
            </a:pPr>
            <a:r>
              <a:rPr lang="zh-TW" altLang="en-US" dirty="0" smtClean="0"/>
              <a:t>敘寫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/>
              <a:t>研究方法</a:t>
            </a:r>
            <a:r>
              <a:rPr lang="zh-TW" altLang="en-US" dirty="0" smtClean="0">
                <a:latin typeface="新細明體"/>
              </a:rPr>
              <a:t>」（第三章）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以敘寫的研究方法進行研究實務工作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整理與</a:t>
            </a:r>
            <a:r>
              <a:rPr lang="zh-TW" altLang="en-US" dirty="0">
                <a:latin typeface="新細明體"/>
              </a:rPr>
              <a:t>敘</a:t>
            </a:r>
            <a:r>
              <a:rPr lang="zh-TW" altLang="en-US" dirty="0" smtClean="0">
                <a:latin typeface="新細明體"/>
              </a:rPr>
              <a:t>寫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新細明體"/>
              </a:rPr>
              <a:t>研究結果」（</a:t>
            </a:r>
            <a:r>
              <a:rPr lang="zh-TW" altLang="en-US" dirty="0">
                <a:latin typeface="新細明體"/>
              </a:rPr>
              <a:t>第四</a:t>
            </a:r>
            <a:r>
              <a:rPr lang="zh-TW" altLang="en-US" dirty="0" smtClean="0">
                <a:latin typeface="新細明體"/>
              </a:rPr>
              <a:t>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整理與敘寫</a:t>
            </a:r>
            <a:r>
              <a:rPr lang="zh-TW" altLang="en-US" dirty="0" smtClean="0">
                <a:latin typeface="新細明體"/>
              </a:rPr>
              <a:t>「結論與建議」</a:t>
            </a:r>
            <a:r>
              <a:rPr lang="zh-TW" altLang="en-US" dirty="0">
                <a:latin typeface="新細明體"/>
              </a:rPr>
              <a:t>（</a:t>
            </a:r>
            <a:r>
              <a:rPr lang="zh-TW" altLang="en-US" dirty="0" smtClean="0">
                <a:latin typeface="新細明體"/>
              </a:rPr>
              <a:t>第五章）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整理附註與參考資料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 smtClean="0">
                <a:latin typeface="新細明體"/>
              </a:rPr>
              <a:t>製作封面</a:t>
            </a: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dirty="0">
                <a:latin typeface="新細明體"/>
              </a:rPr>
              <a:t>小</a:t>
            </a:r>
            <a:r>
              <a:rPr lang="zh-TW" altLang="en-US" dirty="0" smtClean="0">
                <a:latin typeface="新細明體"/>
              </a:rPr>
              <a:t>論文排版、印刷</a:t>
            </a:r>
            <a:endParaRPr lang="en-US" altLang="zh-TW" dirty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altLang="zh-TW" dirty="0" smtClean="0">
              <a:latin typeface="新細明體"/>
            </a:endParaRPr>
          </a:p>
          <a:p>
            <a:pPr marL="514350" indent="-514350">
              <a:buFont typeface="+mj-lt"/>
              <a:buAutoNum type="arabicPeriod" startAt="8"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一、流程概覽 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595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zh-TW" altLang="en-US" dirty="0" smtClean="0"/>
              <a:t>中學生小論文格式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768752" cy="2376264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2014.03.11</a:t>
            </a:r>
            <a:r>
              <a:rPr lang="zh-TW" altLang="en-US" dirty="0" smtClean="0"/>
              <a:t>引自中學生網站</a:t>
            </a:r>
            <a:endParaRPr lang="en-US" altLang="zh-TW" dirty="0" smtClean="0"/>
          </a:p>
          <a:p>
            <a:r>
              <a:rPr lang="en-US" altLang="zh-TW" dirty="0" smtClean="0"/>
              <a:t>/</a:t>
            </a:r>
            <a:r>
              <a:rPr lang="zh-TW" altLang="en-US" dirty="0"/>
              <a:t>小論文寫作比賽格式說明暨評審要點</a:t>
            </a:r>
            <a:r>
              <a:rPr lang="en-US" altLang="zh-TW" dirty="0" smtClean="0"/>
              <a:t>http</a:t>
            </a:r>
            <a:r>
              <a:rPr lang="en-US" altLang="zh-TW" dirty="0"/>
              <a:t>://www.shs.edu.tw/display_pages.php?pageid=2010080601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2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 smtClean="0"/>
              <a:t>期末研究小論文格式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43608" y="1196752"/>
            <a:ext cx="7272808" cy="5472608"/>
            <a:chOff x="2123728" y="1592796"/>
            <a:chExt cx="7629872" cy="57224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1592796"/>
              <a:ext cx="7629872" cy="572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橢圓 6">
              <a:hlinkClick r:id="rId3" action="ppaction://hlinkfile"/>
            </p:cNvPr>
            <p:cNvSpPr/>
            <p:nvPr/>
          </p:nvSpPr>
          <p:spPr>
            <a:xfrm>
              <a:off x="3923928" y="4797152"/>
              <a:ext cx="2376264" cy="36004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3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5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" y="1470"/>
            <a:ext cx="9142040" cy="685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6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75" y="28347"/>
            <a:ext cx="9177536" cy="688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949</Words>
  <Application>Microsoft Office PowerPoint</Application>
  <PresentationFormat>如螢幕大小 (4:3)</PresentationFormat>
  <Paragraphs>123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Office 佈景主題</vt:lpstr>
      <vt:lpstr>家政全球化研究小論文  研究與寫作流程</vt:lpstr>
      <vt:lpstr>一、流程概覽 1</vt:lpstr>
      <vt:lpstr>一、流程概覽 2</vt:lpstr>
      <vt:lpstr>中學生小論文格式</vt:lpstr>
      <vt:lpstr>期末研究小論文格式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家政全球化研究 如何決定研究方向與範圍？</vt:lpstr>
      <vt:lpstr>從前人的作為激發研究靈感</vt:lpstr>
      <vt:lpstr>從前人的作為激發研究靈感</vt:lpstr>
      <vt:lpstr>全球性資料搜尋 1  Google 的《學術搜尋》</vt:lpstr>
      <vt:lpstr>全方位藏資</vt:lpstr>
      <vt:lpstr>PowerPoint 簡報</vt:lpstr>
      <vt:lpstr>PowerPoint 簡報</vt:lpstr>
      <vt:lpstr>PowerPoint 簡報</vt:lpstr>
      <vt:lpstr>PowerPoint 簡報</vt:lpstr>
      <vt:lpstr>今日作業規定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APA格式 /中學生網站http://www.shs.edu.tw /全國高級中等學校小論文寫作比賽引註資料格式範例</vt:lpstr>
      <vt:lpstr>提問與實作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25</cp:revision>
  <dcterms:modified xsi:type="dcterms:W3CDTF">2014-10-01T20:21:03Z</dcterms:modified>
</cp:coreProperties>
</file>