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0" r:id="rId5"/>
    <p:sldId id="278" r:id="rId6"/>
    <p:sldId id="279" r:id="rId7"/>
    <p:sldId id="286" r:id="rId8"/>
    <p:sldId id="280" r:id="rId9"/>
    <p:sldId id="281" r:id="rId10"/>
    <p:sldId id="261" r:id="rId11"/>
    <p:sldId id="272" r:id="rId12"/>
    <p:sldId id="288" r:id="rId13"/>
    <p:sldId id="273" r:id="rId14"/>
    <p:sldId id="274" r:id="rId15"/>
    <p:sldId id="275" r:id="rId16"/>
    <p:sldId id="276" r:id="rId17"/>
    <p:sldId id="277" r:id="rId18"/>
    <p:sldId id="287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1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173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859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717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9118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580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246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16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45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380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66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55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2016/3/17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29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2016/3/17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66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2016/3/17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114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71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917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2016/3/17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711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s.edu.tw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1196752"/>
            <a:ext cx="6192688" cy="3888432"/>
          </a:xfrm>
        </p:spPr>
        <p:txBody>
          <a:bodyPr>
            <a:normAutofit/>
          </a:bodyPr>
          <a:lstStyle/>
          <a:p>
            <a:r>
              <a:rPr lang="zh-TW" altLang="en-US" sz="5000" dirty="0" smtClean="0"/>
              <a:t>家政全球化研究</a:t>
            </a:r>
            <a:r>
              <a:rPr lang="en-US" altLang="zh-TW" sz="5000" dirty="0" smtClean="0"/>
              <a:t/>
            </a:r>
            <a:br>
              <a:rPr lang="en-US" altLang="zh-TW" sz="5000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sz="4400" dirty="0"/>
              <a:t>小</a:t>
            </a:r>
            <a:r>
              <a:rPr lang="zh-TW" altLang="en-US" sz="4400" dirty="0" smtClean="0"/>
              <a:t>論文寫作流程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en-US" altLang="zh-TW" sz="4400" dirty="0" smtClean="0"/>
              <a:t>google</a:t>
            </a:r>
            <a:r>
              <a:rPr lang="zh-TW" altLang="en-US" sz="4400" dirty="0" smtClean="0"/>
              <a:t>學術搜尋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18228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今日作業規定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420888"/>
            <a:ext cx="7931224" cy="3888432"/>
          </a:xfrm>
        </p:spPr>
        <p:txBody>
          <a:bodyPr>
            <a:normAutofit lnSpcReduction="10000"/>
          </a:bodyPr>
          <a:lstStyle/>
          <a:p>
            <a:r>
              <a:rPr lang="zh-TW" altLang="en-US" smtClean="0"/>
              <a:t>確定</a:t>
            </a:r>
            <a:r>
              <a:rPr lang="zh-TW" altLang="en-US" dirty="0" smtClean="0"/>
              <a:t>小論文研究題目</a:t>
            </a:r>
            <a:endParaRPr lang="en-US" altLang="zh-TW" dirty="0" smtClean="0"/>
          </a:p>
          <a:p>
            <a:r>
              <a:rPr lang="zh-TW" altLang="en-US" dirty="0" smtClean="0"/>
              <a:t>練習搜尋與自己的研究題目相關的資料 </a:t>
            </a:r>
            <a:r>
              <a:rPr lang="en-US" altLang="zh-TW" dirty="0" smtClean="0"/>
              <a:t>5 </a:t>
            </a:r>
            <a:r>
              <a:rPr lang="zh-TW" altLang="en-US" dirty="0" smtClean="0"/>
              <a:t>份</a:t>
            </a:r>
            <a:r>
              <a:rPr lang="en-US" altLang="zh-TW" dirty="0" smtClean="0"/>
              <a:t>(e-mail</a:t>
            </a:r>
            <a:r>
              <a:rPr lang="zh-TW" altLang="en-US" dirty="0" smtClean="0"/>
              <a:t>交作業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資料型式：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書籍資料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學術性期刊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研究論文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報紙文章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以</a:t>
            </a:r>
            <a:r>
              <a:rPr lang="en-US" altLang="zh-TW" dirty="0" smtClean="0"/>
              <a:t>APA</a:t>
            </a:r>
            <a:r>
              <a:rPr lang="zh-TW" altLang="en-US" dirty="0" smtClean="0"/>
              <a:t>格式記錄資料出處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34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1916832"/>
            <a:ext cx="6798735" cy="1303867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APA</a:t>
            </a:r>
            <a:r>
              <a:rPr lang="zh-TW" altLang="en-US" dirty="0" smtClean="0"/>
              <a:t>格式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000" dirty="0" smtClean="0"/>
              <a:t>/</a:t>
            </a:r>
            <a:r>
              <a:rPr lang="zh-TW" altLang="en-US" sz="2000" dirty="0" smtClean="0"/>
              <a:t>中學生網站</a:t>
            </a:r>
            <a:r>
              <a:rPr lang="en-US" altLang="zh-TW" sz="2000" dirty="0">
                <a:hlinkClick r:id="rId2"/>
              </a:rPr>
              <a:t>http://</a:t>
            </a:r>
            <a:r>
              <a:rPr lang="en-US" altLang="zh-TW" sz="2000" dirty="0" smtClean="0">
                <a:hlinkClick r:id="rId2"/>
              </a:rPr>
              <a:t>www.shs.edu.tw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 smtClean="0"/>
              <a:t>/</a:t>
            </a:r>
            <a:r>
              <a:rPr lang="zh-TW" altLang="en-US" sz="2000" dirty="0"/>
              <a:t>全國高級中等學校小論文寫作比賽引註資料格式</a:t>
            </a:r>
            <a:r>
              <a:rPr lang="zh-TW" altLang="en-US" sz="2000" dirty="0" smtClean="0"/>
              <a:t>範例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22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539552" y="692696"/>
            <a:ext cx="8229600" cy="5616624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100" smtClean="0"/>
              <a:t>書籍資料</a:t>
            </a:r>
            <a:endParaRPr lang="en-US" altLang="zh-TW" sz="5100" smtClean="0"/>
          </a:p>
          <a:p>
            <a:pPr lvl="1"/>
            <a:r>
              <a:rPr lang="zh-TW" altLang="en-US" sz="3600" smtClean="0"/>
              <a:t>中文格式（英文格式參照講義）：</a:t>
            </a:r>
          </a:p>
          <a:p>
            <a:pPr lvl="1"/>
            <a:r>
              <a:rPr lang="zh-TW" altLang="en-US" sz="3600" smtClean="0"/>
              <a:t>作者 </a:t>
            </a:r>
            <a:r>
              <a:rPr lang="en-US" altLang="zh-TW" sz="3600" smtClean="0"/>
              <a:t>(</a:t>
            </a:r>
            <a:r>
              <a:rPr lang="zh-TW" altLang="en-US" sz="3600" smtClean="0"/>
              <a:t>出版年</a:t>
            </a:r>
            <a:r>
              <a:rPr lang="en-US" altLang="zh-TW" sz="3600" smtClean="0"/>
              <a:t>)</a:t>
            </a:r>
            <a:r>
              <a:rPr lang="zh-TW" altLang="en-US" sz="3600" smtClean="0"/>
              <a:t>。書名。出版地：出版者。</a:t>
            </a:r>
          </a:p>
          <a:p>
            <a:pPr marL="989013" lvl="1" indent="-269875">
              <a:buFont typeface="Arial"/>
              <a:buNone/>
            </a:pPr>
            <a:r>
              <a:rPr lang="zh-TW" altLang="en-US" sz="3600" smtClean="0"/>
              <a:t>●範例：</a:t>
            </a:r>
          </a:p>
          <a:p>
            <a:pPr marL="989013" lvl="1" indent="-269875">
              <a:buFont typeface="Arial"/>
              <a:buNone/>
            </a:pPr>
            <a:r>
              <a:rPr lang="en-US" altLang="zh-TW" sz="3600" smtClean="0"/>
              <a:t>(1)</a:t>
            </a:r>
            <a:r>
              <a:rPr lang="zh-TW" altLang="en-US" sz="3600" smtClean="0"/>
              <a:t>一位作者的著作</a:t>
            </a:r>
            <a:r>
              <a:rPr lang="en-US" altLang="zh-TW" sz="3600" smtClean="0"/>
              <a:t>﹕</a:t>
            </a:r>
            <a:r>
              <a:rPr lang="zh-TW" altLang="en-US" sz="3600" smtClean="0"/>
              <a:t>張春興</a:t>
            </a:r>
            <a:r>
              <a:rPr lang="en-US" altLang="zh-TW" sz="3600" smtClean="0"/>
              <a:t>(2001) </a:t>
            </a:r>
            <a:r>
              <a:rPr lang="zh-TW" altLang="en-US" sz="3600" smtClean="0"/>
              <a:t>。教育心理學</a:t>
            </a:r>
            <a:r>
              <a:rPr lang="en-US" altLang="zh-TW" sz="3600" smtClean="0"/>
              <a:t>(</a:t>
            </a:r>
            <a:r>
              <a:rPr lang="zh-TW" altLang="en-US" sz="3600" smtClean="0"/>
              <a:t>修訂版</a:t>
            </a:r>
            <a:r>
              <a:rPr lang="en-US" altLang="zh-TW" sz="3600" smtClean="0"/>
              <a:t>)</a:t>
            </a:r>
            <a:r>
              <a:rPr lang="zh-TW" altLang="en-US" sz="3600" smtClean="0"/>
              <a:t>。臺北市：東華。</a:t>
            </a:r>
          </a:p>
          <a:p>
            <a:pPr marL="989013" lvl="1" indent="-269875">
              <a:buFont typeface="Arial"/>
              <a:buNone/>
            </a:pPr>
            <a:r>
              <a:rPr lang="en-US" altLang="zh-TW" sz="3600" smtClean="0"/>
              <a:t>(2)</a:t>
            </a:r>
            <a:r>
              <a:rPr lang="zh-TW" altLang="en-US" sz="3600" smtClean="0"/>
              <a:t>二位作者的著作</a:t>
            </a:r>
            <a:r>
              <a:rPr lang="en-US" altLang="zh-TW" sz="3600" smtClean="0"/>
              <a:t>﹕</a:t>
            </a:r>
            <a:r>
              <a:rPr lang="zh-TW" altLang="en-US" sz="3600" smtClean="0"/>
              <a:t>曾文星、徐靜（</a:t>
            </a:r>
            <a:r>
              <a:rPr lang="en-US" altLang="zh-TW" sz="3600" smtClean="0"/>
              <a:t>1982</a:t>
            </a:r>
            <a:r>
              <a:rPr lang="zh-TW" altLang="en-US" sz="3600" smtClean="0"/>
              <a:t>）。精神醫學。臺北市</a:t>
            </a:r>
            <a:r>
              <a:rPr lang="en-US" altLang="zh-TW" sz="3600" smtClean="0"/>
              <a:t>﹕</a:t>
            </a:r>
            <a:r>
              <a:rPr lang="zh-TW" altLang="en-US" sz="3600" smtClean="0"/>
              <a:t>水牛。</a:t>
            </a:r>
          </a:p>
          <a:p>
            <a:pPr marL="989013" lvl="1" indent="-269875">
              <a:buFont typeface="Arial"/>
              <a:buNone/>
            </a:pPr>
            <a:r>
              <a:rPr lang="en-US" altLang="zh-TW" sz="3600" smtClean="0"/>
              <a:t>(3)</a:t>
            </a:r>
            <a:r>
              <a:rPr lang="zh-TW" altLang="en-US" sz="3600" smtClean="0"/>
              <a:t>編輯的書本</a:t>
            </a:r>
            <a:r>
              <a:rPr lang="en-US" altLang="zh-TW" sz="3600" smtClean="0"/>
              <a:t>﹕</a:t>
            </a:r>
          </a:p>
          <a:p>
            <a:pPr marL="989013" lvl="1" indent="-269875">
              <a:buFont typeface="Arial"/>
              <a:buNone/>
            </a:pPr>
            <a:r>
              <a:rPr lang="zh-TW" altLang="en-US" sz="3600" smtClean="0"/>
              <a:t>     孫煜明（主編）</a:t>
            </a:r>
            <a:r>
              <a:rPr lang="en-US" altLang="zh-TW" sz="3600" smtClean="0"/>
              <a:t>(1993)</a:t>
            </a:r>
            <a:r>
              <a:rPr lang="zh-TW" altLang="en-US" sz="3600" smtClean="0"/>
              <a:t>。動機心理學。南京市</a:t>
            </a:r>
            <a:r>
              <a:rPr lang="en-US" altLang="zh-TW" sz="3600" smtClean="0"/>
              <a:t>﹕</a:t>
            </a:r>
            <a:r>
              <a:rPr lang="zh-TW" altLang="en-US" sz="3600" smtClean="0"/>
              <a:t>南京大學出版社。</a:t>
            </a:r>
          </a:p>
          <a:p>
            <a:pPr marL="989013" lvl="1" indent="-269875">
              <a:buFont typeface="Arial"/>
              <a:buNone/>
            </a:pPr>
            <a:r>
              <a:rPr lang="en-US" altLang="zh-TW" sz="3600" smtClean="0"/>
              <a:t>(4)</a:t>
            </a:r>
            <a:r>
              <a:rPr lang="zh-TW" altLang="en-US" sz="3600" smtClean="0"/>
              <a:t>翻譯的著作</a:t>
            </a:r>
            <a:r>
              <a:rPr lang="en-US" altLang="zh-TW" sz="3600" smtClean="0"/>
              <a:t>﹕</a:t>
            </a:r>
          </a:p>
          <a:p>
            <a:pPr marL="989013" lvl="1" indent="-269875">
              <a:buFont typeface="Arial"/>
              <a:buNone/>
            </a:pPr>
            <a:r>
              <a:rPr lang="zh-TW" altLang="en-US" sz="3600" smtClean="0"/>
              <a:t>     林翠湄（譯）（ </a:t>
            </a:r>
            <a:r>
              <a:rPr lang="en-US" altLang="zh-TW" sz="3600" smtClean="0"/>
              <a:t>1995</a:t>
            </a:r>
            <a:r>
              <a:rPr lang="zh-TW" altLang="en-US" sz="3600" smtClean="0"/>
              <a:t>）。社會與人格發展。臺北市</a:t>
            </a:r>
            <a:r>
              <a:rPr lang="en-US" altLang="zh-TW" sz="3600" smtClean="0"/>
              <a:t>﹕</a:t>
            </a:r>
            <a:r>
              <a:rPr lang="zh-TW" altLang="en-US" sz="3600" smtClean="0"/>
              <a:t>心理出版社。</a:t>
            </a:r>
          </a:p>
          <a:p>
            <a:pPr marL="989013" lvl="1" indent="-269875">
              <a:buFont typeface="Arial"/>
              <a:buNone/>
            </a:pPr>
            <a:r>
              <a:rPr lang="en-US" altLang="zh-TW" sz="3600" smtClean="0"/>
              <a:t>(5)</a:t>
            </a:r>
            <a:r>
              <a:rPr lang="zh-TW" altLang="en-US" sz="3600" smtClean="0"/>
              <a:t>作者是機構或團體</a:t>
            </a:r>
            <a:r>
              <a:rPr lang="en-US" altLang="zh-TW" sz="3600" smtClean="0"/>
              <a:t>﹕</a:t>
            </a:r>
          </a:p>
          <a:p>
            <a:pPr marL="989013" lvl="1" indent="-269875">
              <a:buFont typeface="Arial"/>
              <a:buNone/>
            </a:pPr>
            <a:r>
              <a:rPr lang="zh-TW" altLang="en-US" sz="3600" smtClean="0"/>
              <a:t>     教育部訓育委員會 </a:t>
            </a:r>
            <a:r>
              <a:rPr lang="en-US" altLang="zh-TW" sz="3600" smtClean="0"/>
              <a:t>(1991)</a:t>
            </a:r>
            <a:r>
              <a:rPr lang="zh-TW" altLang="en-US" sz="3600" smtClean="0"/>
              <a:t>。台灣地區國中、高中階段少年犯罪資料分析。</a:t>
            </a:r>
            <a:endParaRPr lang="en-US" altLang="zh-TW" sz="3600" smtClean="0"/>
          </a:p>
          <a:p>
            <a:pPr marL="989013" lvl="1" indent="-269875">
              <a:buFont typeface="Arial"/>
              <a:buNone/>
            </a:pPr>
            <a:r>
              <a:rPr lang="zh-TW" altLang="en-US" sz="3600" smtClean="0"/>
              <a:t>              臺北市：教育部訓育委員會。</a:t>
            </a:r>
          </a:p>
          <a:p>
            <a:pPr marL="989013" lvl="1" indent="-269875">
              <a:buFont typeface="Arial"/>
              <a:buNone/>
            </a:pPr>
            <a:r>
              <a:rPr lang="en-US" altLang="zh-TW" sz="3600" smtClean="0"/>
              <a:t>(6)</a:t>
            </a:r>
            <a:r>
              <a:rPr lang="zh-TW" altLang="en-US" sz="3600" smtClean="0"/>
              <a:t>沒有作者或編者的書</a:t>
            </a:r>
            <a:r>
              <a:rPr lang="en-US" altLang="zh-TW" sz="3600" smtClean="0"/>
              <a:t>﹕</a:t>
            </a:r>
            <a:r>
              <a:rPr lang="zh-TW" altLang="en-US" sz="3600" smtClean="0"/>
              <a:t>昌黎先生集</a:t>
            </a:r>
            <a:r>
              <a:rPr lang="zh-TW" altLang="en-US" smtClean="0"/>
              <a:t>。</a:t>
            </a:r>
            <a:endParaRPr lang="en-US" altLang="zh-TW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7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899592" y="692696"/>
            <a:ext cx="7690048" cy="5462042"/>
          </a:xfrm>
        </p:spPr>
        <p:txBody>
          <a:bodyPr>
            <a:normAutofit/>
          </a:bodyPr>
          <a:lstStyle/>
          <a:p>
            <a:r>
              <a:rPr lang="zh-TW" altLang="en-US" dirty="0"/>
              <a:t>研究性</a:t>
            </a:r>
            <a:r>
              <a:rPr lang="zh-TW" altLang="en-US" dirty="0" smtClean="0"/>
              <a:t>期刊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/>
              <a:t>●中文格式（英文格式參照講義）</a:t>
            </a:r>
            <a:r>
              <a:rPr lang="en-US" altLang="zh-TW" dirty="0" smtClean="0"/>
              <a:t>﹕</a:t>
            </a:r>
            <a:endParaRPr lang="en-US" altLang="zh-TW" dirty="0"/>
          </a:p>
          <a:p>
            <a:pPr marL="457200" lvl="1" indent="0">
              <a:buNone/>
            </a:pPr>
            <a:r>
              <a:rPr lang="zh-TW" altLang="en-US" dirty="0"/>
              <a:t>作者</a:t>
            </a:r>
            <a:r>
              <a:rPr lang="en-US" altLang="zh-TW" dirty="0"/>
              <a:t>(</a:t>
            </a:r>
            <a:r>
              <a:rPr lang="zh-TW" altLang="en-US" dirty="0" smtClean="0"/>
              <a:t>出版 年</a:t>
            </a:r>
            <a:r>
              <a:rPr lang="en-US" altLang="zh-TW" dirty="0"/>
              <a:t>)</a:t>
            </a:r>
            <a:r>
              <a:rPr lang="zh-TW" altLang="en-US" dirty="0"/>
              <a:t>。論文篇名。期刊名，卷</a:t>
            </a:r>
            <a:r>
              <a:rPr lang="en-US" altLang="zh-TW" dirty="0"/>
              <a:t>(</a:t>
            </a:r>
            <a:r>
              <a:rPr lang="zh-TW" altLang="en-US" dirty="0"/>
              <a:t>期</a:t>
            </a:r>
            <a:r>
              <a:rPr lang="en-US" altLang="zh-TW" dirty="0"/>
              <a:t>)</a:t>
            </a:r>
            <a:r>
              <a:rPr lang="zh-TW" altLang="en-US" dirty="0"/>
              <a:t>，起訖</a:t>
            </a:r>
            <a:r>
              <a:rPr lang="zh-TW" altLang="en-US" dirty="0" smtClean="0"/>
              <a:t>頁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碼</a:t>
            </a:r>
            <a:r>
              <a:rPr lang="zh-TW" altLang="en-US" dirty="0"/>
              <a:t>。</a:t>
            </a:r>
          </a:p>
          <a:p>
            <a:pPr marL="457200" lvl="1" indent="0">
              <a:buNone/>
            </a:pPr>
            <a:r>
              <a:rPr lang="zh-TW" altLang="en-US" dirty="0"/>
              <a:t>●範例</a:t>
            </a:r>
            <a:r>
              <a:rPr lang="en-US" altLang="zh-TW" dirty="0"/>
              <a:t>﹕</a:t>
            </a:r>
          </a:p>
          <a:p>
            <a:pPr marL="457200" lvl="1" indent="0">
              <a:buNone/>
            </a:pPr>
            <a:r>
              <a:rPr lang="en-US" altLang="zh-TW" dirty="0"/>
              <a:t>(1)</a:t>
            </a:r>
            <a:r>
              <a:rPr lang="zh-TW" altLang="en-US" dirty="0"/>
              <a:t>林生傳（</a:t>
            </a:r>
            <a:r>
              <a:rPr lang="en-US" altLang="zh-TW" dirty="0"/>
              <a:t>1994</a:t>
            </a:r>
            <a:r>
              <a:rPr lang="zh-TW" altLang="en-US" dirty="0"/>
              <a:t>）。實習教師的困擾問題與輔導</a:t>
            </a:r>
            <a:r>
              <a:rPr lang="zh-TW" altLang="en-US" dirty="0" smtClean="0"/>
              <a:t>之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研究</a:t>
            </a:r>
            <a:r>
              <a:rPr lang="zh-TW" altLang="en-US" dirty="0"/>
              <a:t>。教育學刊，</a:t>
            </a:r>
            <a:r>
              <a:rPr lang="en-US" altLang="zh-TW" dirty="0"/>
              <a:t>10</a:t>
            </a:r>
            <a:r>
              <a:rPr lang="zh-TW" altLang="en-US" dirty="0"/>
              <a:t>， </a:t>
            </a:r>
            <a:r>
              <a:rPr lang="en-US" altLang="zh-TW" dirty="0"/>
              <a:t>33-103</a:t>
            </a:r>
            <a:r>
              <a:rPr lang="zh-TW" altLang="en-US" dirty="0"/>
              <a:t>。</a:t>
            </a:r>
          </a:p>
          <a:p>
            <a:pPr marL="457200" lvl="1" indent="0">
              <a:buNone/>
            </a:pPr>
            <a:r>
              <a:rPr lang="en-US" altLang="zh-TW" dirty="0"/>
              <a:t>(2)</a:t>
            </a:r>
            <a:r>
              <a:rPr lang="zh-TW" altLang="en-US" dirty="0"/>
              <a:t>吳裕益、張酒雄、張玉茹（</a:t>
            </a:r>
            <a:r>
              <a:rPr lang="en-US" altLang="zh-TW" dirty="0"/>
              <a:t>1998</a:t>
            </a:r>
            <a:r>
              <a:rPr lang="zh-TW" altLang="en-US" dirty="0"/>
              <a:t>）。國中學生</a:t>
            </a:r>
            <a:r>
              <a:rPr lang="zh-TW" altLang="en-US" dirty="0" smtClean="0"/>
              <a:t>英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語</a:t>
            </a:r>
            <a:r>
              <a:rPr lang="zh-TW" altLang="en-US" dirty="0"/>
              <a:t>學習成就測驗的編製、分析、與常模</a:t>
            </a:r>
            <a:r>
              <a:rPr lang="zh-TW" altLang="en-US" dirty="0" smtClean="0"/>
              <a:t>建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 smtClean="0"/>
              <a:t>              立</a:t>
            </a:r>
            <a:r>
              <a:rPr lang="zh-TW" altLang="en-US" dirty="0"/>
              <a:t>。測驗年刊，</a:t>
            </a:r>
            <a:r>
              <a:rPr lang="en-US" altLang="zh-TW" dirty="0"/>
              <a:t>45(2)</a:t>
            </a:r>
            <a:r>
              <a:rPr lang="zh-TW" altLang="en-US" dirty="0"/>
              <a:t>，</a:t>
            </a:r>
            <a:r>
              <a:rPr lang="en-US" altLang="zh-TW" dirty="0"/>
              <a:t>109-134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79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611560" y="764704"/>
            <a:ext cx="8532440" cy="5170959"/>
          </a:xfrm>
        </p:spPr>
        <p:txBody>
          <a:bodyPr>
            <a:normAutofit/>
          </a:bodyPr>
          <a:lstStyle/>
          <a:p>
            <a:r>
              <a:rPr lang="zh-TW" altLang="en-US" dirty="0"/>
              <a:t>博（碩）士論文</a:t>
            </a:r>
          </a:p>
          <a:p>
            <a:pPr marL="719138" indent="-358775">
              <a:buNone/>
            </a:pPr>
            <a:r>
              <a:rPr lang="zh-TW" altLang="en-US" dirty="0"/>
              <a:t>●中文格式</a:t>
            </a:r>
            <a:r>
              <a:rPr lang="en-US" altLang="zh-TW" dirty="0"/>
              <a:t>﹕</a:t>
            </a:r>
          </a:p>
          <a:p>
            <a:pPr marL="719138" indent="-358775">
              <a:buNone/>
            </a:pPr>
            <a:r>
              <a:rPr lang="zh-TW" altLang="en-US" dirty="0" smtClean="0"/>
              <a:t>    作者 </a:t>
            </a:r>
            <a:r>
              <a:rPr lang="en-US" altLang="zh-TW" dirty="0"/>
              <a:t>(</a:t>
            </a:r>
            <a:r>
              <a:rPr lang="zh-TW" altLang="en-US" dirty="0"/>
              <a:t>出版年</a:t>
            </a:r>
            <a:r>
              <a:rPr lang="en-US" altLang="zh-TW" dirty="0"/>
              <a:t>)</a:t>
            </a:r>
            <a:r>
              <a:rPr lang="zh-TW" altLang="en-US" dirty="0"/>
              <a:t>。篇名。學校研究所所名：</a:t>
            </a:r>
            <a:r>
              <a:rPr lang="zh-TW" altLang="en-US" dirty="0" smtClean="0"/>
              <a:t>碩</a:t>
            </a:r>
            <a:endParaRPr lang="en-US" altLang="zh-TW" dirty="0" smtClean="0"/>
          </a:p>
          <a:p>
            <a:pPr marL="719138" indent="-358775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</a:t>
            </a:r>
            <a:r>
              <a:rPr lang="en-US" altLang="zh-TW" dirty="0" smtClean="0"/>
              <a:t>(</a:t>
            </a:r>
            <a:r>
              <a:rPr lang="zh-TW" altLang="en-US" dirty="0"/>
              <a:t>博</a:t>
            </a:r>
            <a:r>
              <a:rPr lang="en-US" altLang="zh-TW" dirty="0"/>
              <a:t>)</a:t>
            </a:r>
            <a:r>
              <a:rPr lang="zh-TW" altLang="en-US" dirty="0"/>
              <a:t>士論文。</a:t>
            </a:r>
          </a:p>
          <a:p>
            <a:pPr marL="719138" indent="-358775">
              <a:buNone/>
            </a:pPr>
            <a:r>
              <a:rPr lang="zh-TW" altLang="en-US" dirty="0"/>
              <a:t>●範例</a:t>
            </a:r>
            <a:r>
              <a:rPr lang="en-US" altLang="zh-TW" dirty="0"/>
              <a:t>﹕</a:t>
            </a:r>
          </a:p>
          <a:p>
            <a:pPr marL="719138" indent="-358775">
              <a:buNone/>
            </a:pPr>
            <a:r>
              <a:rPr lang="zh-TW" altLang="en-US" dirty="0" smtClean="0"/>
              <a:t>    鄒慧英</a:t>
            </a:r>
            <a:r>
              <a:rPr lang="en-US" altLang="zh-TW" dirty="0"/>
              <a:t>(1989)</a:t>
            </a:r>
            <a:r>
              <a:rPr lang="zh-TW" altLang="en-US" dirty="0"/>
              <a:t>。高中男女分校與其學校</a:t>
            </a:r>
            <a:r>
              <a:rPr lang="zh-TW" altLang="en-US" dirty="0" smtClean="0"/>
              <a:t>性別</a:t>
            </a:r>
            <a:endParaRPr lang="en-US" altLang="zh-TW" dirty="0" smtClean="0"/>
          </a:p>
          <a:p>
            <a:pPr marL="719138" indent="-358775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角色</a:t>
            </a:r>
            <a:r>
              <a:rPr lang="zh-TW" altLang="en-US" dirty="0"/>
              <a:t>、成就動機之關係。國立高雄</a:t>
            </a:r>
            <a:r>
              <a:rPr lang="zh-TW" altLang="en-US" dirty="0" smtClean="0"/>
              <a:t>師範</a:t>
            </a:r>
            <a:endParaRPr lang="en-US" altLang="zh-TW" dirty="0" smtClean="0"/>
          </a:p>
          <a:p>
            <a:pPr marL="719138" indent="-358775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大學</a:t>
            </a:r>
            <a:r>
              <a:rPr lang="zh-TW" altLang="en-US" dirty="0"/>
              <a:t>教育</a:t>
            </a:r>
            <a:r>
              <a:rPr lang="zh-TW" altLang="en-US" dirty="0" smtClean="0"/>
              <a:t>研究所</a:t>
            </a:r>
            <a:r>
              <a:rPr lang="zh-TW" altLang="en-US" dirty="0"/>
              <a:t>。</a:t>
            </a:r>
          </a:p>
          <a:p>
            <a:pPr marL="719138" indent="-358775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95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67544" y="548680"/>
            <a:ext cx="8064896" cy="5386983"/>
          </a:xfrm>
        </p:spPr>
        <p:txBody>
          <a:bodyPr/>
          <a:lstStyle/>
          <a:p>
            <a:r>
              <a:rPr lang="zh-TW" altLang="en-US" dirty="0" smtClean="0"/>
              <a:t>報紙</a:t>
            </a:r>
            <a:r>
              <a:rPr lang="zh-TW" altLang="en-US" dirty="0"/>
              <a:t>文章</a:t>
            </a:r>
          </a:p>
          <a:p>
            <a:pPr marL="0" indent="269875">
              <a:buNone/>
            </a:pPr>
            <a:r>
              <a:rPr lang="zh-TW" altLang="en-US" dirty="0"/>
              <a:t>●中文格式</a:t>
            </a:r>
            <a:r>
              <a:rPr lang="en-US" altLang="zh-TW" dirty="0"/>
              <a:t>﹕</a:t>
            </a:r>
          </a:p>
          <a:p>
            <a:pPr marL="1528763" indent="-809625">
              <a:buNone/>
            </a:pPr>
            <a:r>
              <a:rPr lang="zh-TW" altLang="en-US" dirty="0"/>
              <a:t>作者（出版年）。篇名。報紙名，出版日期，版次。</a:t>
            </a:r>
          </a:p>
          <a:p>
            <a:pPr marL="0" indent="269875">
              <a:buNone/>
            </a:pPr>
            <a:r>
              <a:rPr lang="zh-TW" altLang="en-US" dirty="0"/>
              <a:t>●範例</a:t>
            </a:r>
            <a:r>
              <a:rPr lang="en-US" altLang="zh-TW" dirty="0"/>
              <a:t>﹕</a:t>
            </a:r>
          </a:p>
          <a:p>
            <a:pPr marL="1528763" indent="-898525">
              <a:buNone/>
            </a:pPr>
            <a:r>
              <a:rPr lang="zh-TW" altLang="en-US" dirty="0"/>
              <a:t>朱雲漢（</a:t>
            </a:r>
            <a:r>
              <a:rPr lang="en-US" altLang="zh-TW" dirty="0"/>
              <a:t>2000</a:t>
            </a:r>
            <a:r>
              <a:rPr lang="zh-TW" altLang="en-US" dirty="0"/>
              <a:t>）。知識經濟的憧憬與陷阱。中國時報，</a:t>
            </a:r>
            <a:r>
              <a:rPr lang="en-US" altLang="zh-TW" dirty="0"/>
              <a:t>9</a:t>
            </a:r>
            <a:r>
              <a:rPr lang="zh-TW" altLang="en-US" dirty="0"/>
              <a:t>月</a:t>
            </a:r>
            <a:r>
              <a:rPr lang="en-US" altLang="zh-TW" dirty="0"/>
              <a:t>18</a:t>
            </a:r>
            <a:r>
              <a:rPr lang="zh-TW" altLang="en-US" dirty="0"/>
              <a:t>日，</a:t>
            </a:r>
            <a:r>
              <a:rPr lang="en-US" altLang="zh-TW" dirty="0"/>
              <a:t>2</a:t>
            </a:r>
            <a:r>
              <a:rPr lang="zh-TW" altLang="en-US" dirty="0"/>
              <a:t>版。</a:t>
            </a:r>
          </a:p>
        </p:txBody>
      </p:sp>
    </p:spTree>
    <p:extLst>
      <p:ext uri="{BB962C8B-B14F-4D97-AF65-F5344CB8AC3E}">
        <p14:creationId xmlns:p14="http://schemas.microsoft.com/office/powerpoint/2010/main" val="20843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611560" y="692696"/>
            <a:ext cx="7776864" cy="5242967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電子</a:t>
            </a:r>
            <a:r>
              <a:rPr lang="zh-TW" altLang="en-US" dirty="0"/>
              <a:t>網路資料</a:t>
            </a:r>
          </a:p>
          <a:p>
            <a:pPr marL="0" indent="360363">
              <a:buNone/>
            </a:pPr>
            <a:r>
              <a:rPr lang="zh-TW" altLang="en-US" dirty="0"/>
              <a:t>●電子期刊格式</a:t>
            </a:r>
            <a:r>
              <a:rPr lang="en-US" altLang="zh-TW" dirty="0"/>
              <a:t>﹕</a:t>
            </a:r>
          </a:p>
          <a:p>
            <a:pPr marL="1528763" indent="-719138">
              <a:buNone/>
            </a:pPr>
            <a:r>
              <a:rPr lang="zh-TW" altLang="en-US" dirty="0"/>
              <a:t>作者</a:t>
            </a:r>
            <a:r>
              <a:rPr lang="en-US" altLang="zh-TW" dirty="0"/>
              <a:t>(</a:t>
            </a:r>
            <a:r>
              <a:rPr lang="zh-TW" altLang="en-US" dirty="0"/>
              <a:t>出版年</a:t>
            </a:r>
            <a:r>
              <a:rPr lang="en-US" altLang="zh-TW" dirty="0"/>
              <a:t>)</a:t>
            </a:r>
            <a:r>
              <a:rPr lang="zh-TW" altLang="en-US" dirty="0"/>
              <a:t>。文章名稱。期刊名稱，卷，頁碼。擷取日期，取自網址</a:t>
            </a:r>
          </a:p>
          <a:p>
            <a:pPr marL="0" indent="360363">
              <a:buNone/>
            </a:pPr>
            <a:r>
              <a:rPr lang="zh-TW" altLang="en-US" dirty="0"/>
              <a:t>●中文範例</a:t>
            </a:r>
            <a:r>
              <a:rPr lang="en-US" altLang="zh-TW" dirty="0"/>
              <a:t>﹕</a:t>
            </a:r>
          </a:p>
          <a:p>
            <a:pPr marL="1528763" indent="-719138">
              <a:buNone/>
            </a:pPr>
            <a:r>
              <a:rPr lang="zh-TW" altLang="en-US" dirty="0"/>
              <a:t>林基興</a:t>
            </a:r>
            <a:r>
              <a:rPr lang="en-US" altLang="zh-TW" dirty="0"/>
              <a:t>(2003)</a:t>
            </a:r>
            <a:r>
              <a:rPr lang="zh-TW" altLang="en-US" dirty="0"/>
              <a:t>。老化面面觀專輯。科學月刊，</a:t>
            </a:r>
            <a:r>
              <a:rPr lang="en-US" altLang="zh-TW" dirty="0"/>
              <a:t>402</a:t>
            </a:r>
            <a:r>
              <a:rPr lang="zh-TW" altLang="en-US" dirty="0"/>
              <a:t>，</a:t>
            </a:r>
            <a:r>
              <a:rPr lang="en-US" altLang="zh-TW" dirty="0"/>
              <a:t>472-473</a:t>
            </a:r>
            <a:r>
              <a:rPr lang="zh-TW" altLang="en-US" dirty="0"/>
              <a:t>。</a:t>
            </a:r>
            <a:r>
              <a:rPr lang="en-US" altLang="zh-TW" dirty="0"/>
              <a:t>2003</a:t>
            </a:r>
            <a:r>
              <a:rPr lang="zh-TW" altLang="en-US" dirty="0"/>
              <a:t>年</a:t>
            </a:r>
            <a:r>
              <a:rPr lang="en-US" altLang="zh-TW" dirty="0"/>
              <a:t>6</a:t>
            </a:r>
            <a:r>
              <a:rPr lang="zh-TW" altLang="en-US" dirty="0"/>
              <a:t>月</a:t>
            </a:r>
            <a:r>
              <a:rPr lang="en-US" altLang="zh-TW" dirty="0"/>
              <a:t>24</a:t>
            </a:r>
            <a:r>
              <a:rPr lang="zh-TW" altLang="en-US" dirty="0"/>
              <a:t>日，取</a:t>
            </a:r>
            <a:r>
              <a:rPr lang="zh-TW" altLang="en-US" dirty="0" smtClean="0"/>
              <a:t>自</a:t>
            </a:r>
            <a:r>
              <a:rPr lang="en-US" altLang="zh-TW" dirty="0" smtClean="0"/>
              <a:t>http</a:t>
            </a:r>
            <a:r>
              <a:rPr lang="en-US" altLang="zh-TW" dirty="0"/>
              <a:t>://www.scimonth.com.tw/catalog.php?arid=436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57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611560" y="836712"/>
            <a:ext cx="7848872" cy="5098951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電子</a:t>
            </a:r>
            <a:r>
              <a:rPr lang="zh-TW" altLang="en-US" dirty="0"/>
              <a:t>資料庫格式</a:t>
            </a:r>
            <a:r>
              <a:rPr lang="en-US" altLang="zh-TW" dirty="0"/>
              <a:t>﹕</a:t>
            </a:r>
          </a:p>
          <a:p>
            <a:pPr marL="1079500" indent="-736600">
              <a:buNone/>
            </a:pPr>
            <a:r>
              <a:rPr lang="zh-TW" altLang="en-US" dirty="0"/>
              <a:t>作者</a:t>
            </a:r>
            <a:r>
              <a:rPr lang="en-US" altLang="zh-TW" dirty="0"/>
              <a:t>(</a:t>
            </a:r>
            <a:r>
              <a:rPr lang="zh-TW" altLang="en-US" dirty="0"/>
              <a:t>出版年</a:t>
            </a:r>
            <a:r>
              <a:rPr lang="en-US" altLang="zh-TW" dirty="0"/>
              <a:t>)</a:t>
            </a:r>
            <a:r>
              <a:rPr lang="zh-TW" altLang="en-US" dirty="0"/>
              <a:t>。文章名稱。期刊名稱，卷，頁碼，擷取日期，取自電子資料庫名稱。</a:t>
            </a:r>
          </a:p>
          <a:p>
            <a:pPr marL="1079500" indent="-736600">
              <a:buNone/>
            </a:pPr>
            <a:r>
              <a:rPr lang="zh-TW" altLang="en-US" dirty="0"/>
              <a:t>●範例</a:t>
            </a:r>
            <a:r>
              <a:rPr lang="en-US" altLang="zh-TW" dirty="0"/>
              <a:t>﹕</a:t>
            </a:r>
          </a:p>
          <a:p>
            <a:pPr marL="1438275" indent="-719138">
              <a:buNone/>
            </a:pPr>
            <a:r>
              <a:rPr lang="zh-TW" altLang="en-US" dirty="0"/>
              <a:t>胡名霞</a:t>
            </a:r>
            <a:r>
              <a:rPr lang="en-US" altLang="zh-TW" dirty="0"/>
              <a:t>(1998)</a:t>
            </a:r>
            <a:r>
              <a:rPr lang="zh-TW" altLang="en-US" dirty="0"/>
              <a:t>。動作學習在物理治療之應用。中華民國物理治療協會雜誌，</a:t>
            </a:r>
            <a:r>
              <a:rPr lang="en-US" altLang="zh-TW" dirty="0"/>
              <a:t>23</a:t>
            </a:r>
            <a:r>
              <a:rPr lang="zh-TW" altLang="en-US" dirty="0"/>
              <a:t>，</a:t>
            </a:r>
            <a:r>
              <a:rPr lang="en-US" altLang="zh-TW" dirty="0"/>
              <a:t>297-309</a:t>
            </a:r>
            <a:r>
              <a:rPr lang="zh-TW" altLang="en-US" dirty="0"/>
              <a:t>。</a:t>
            </a:r>
            <a:r>
              <a:rPr lang="en-US" altLang="zh-TW" dirty="0" smtClean="0"/>
              <a:t>2003</a:t>
            </a:r>
            <a:r>
              <a:rPr lang="zh-TW" altLang="en-US" dirty="0" smtClean="0"/>
              <a:t>年</a:t>
            </a:r>
            <a:r>
              <a:rPr lang="en-US" altLang="zh-TW" dirty="0"/>
              <a:t>6</a:t>
            </a:r>
            <a:r>
              <a:rPr lang="zh-TW" altLang="en-US" dirty="0"/>
              <a:t>月</a:t>
            </a:r>
            <a:r>
              <a:rPr lang="en-US" altLang="zh-TW" dirty="0"/>
              <a:t>24</a:t>
            </a:r>
            <a:r>
              <a:rPr lang="zh-TW" altLang="en-US" dirty="0"/>
              <a:t>日，取自中華民國期刊論文索引系統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1438275" indent="-719138">
              <a:buNone/>
            </a:pPr>
            <a:endParaRPr lang="zh-TW" altLang="en-US" dirty="0"/>
          </a:p>
          <a:p>
            <a:r>
              <a:rPr lang="zh-TW" altLang="en-US" dirty="0" smtClean="0"/>
              <a:t>官方</a:t>
            </a:r>
            <a:r>
              <a:rPr lang="zh-TW" altLang="en-US" dirty="0"/>
              <a:t>網站</a:t>
            </a:r>
            <a:r>
              <a:rPr lang="en-US" altLang="zh-TW" dirty="0"/>
              <a:t>﹕</a:t>
            </a:r>
          </a:p>
          <a:p>
            <a:pPr marL="0" indent="360363">
              <a:buNone/>
            </a:pPr>
            <a:r>
              <a:rPr lang="zh-TW" altLang="en-US" dirty="0"/>
              <a:t>網站名稱。擷取日期，取自網址</a:t>
            </a:r>
          </a:p>
        </p:txBody>
      </p:sp>
    </p:spTree>
    <p:extLst>
      <p:ext uri="{BB962C8B-B14F-4D97-AF65-F5344CB8AC3E}">
        <p14:creationId xmlns:p14="http://schemas.microsoft.com/office/powerpoint/2010/main" val="36035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800200"/>
          </a:xfrm>
        </p:spPr>
        <p:txBody>
          <a:bodyPr/>
          <a:lstStyle/>
          <a:p>
            <a:r>
              <a:rPr lang="zh-TW" altLang="en-US" dirty="0" smtClean="0"/>
              <a:t>提問與實作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157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798734" cy="2304256"/>
          </a:xfrm>
        </p:spPr>
        <p:txBody>
          <a:bodyPr/>
          <a:lstStyle/>
          <a:p>
            <a:r>
              <a:rPr lang="zh-TW" altLang="en-US" dirty="0" smtClean="0"/>
              <a:t>一、小論文寫作流程概覽 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2420888"/>
            <a:ext cx="7859216" cy="4273616"/>
          </a:xfrm>
        </p:spPr>
        <p:txBody>
          <a:bodyPr/>
          <a:lstStyle/>
          <a:p>
            <a:pPr marL="514350" indent="-334963">
              <a:buFont typeface="+mj-lt"/>
              <a:buAutoNum type="arabicPeriod"/>
            </a:pPr>
            <a:r>
              <a:rPr lang="zh-TW" altLang="en-US" dirty="0" smtClean="0"/>
              <a:t>選定研究方向或範圍</a:t>
            </a:r>
            <a:endParaRPr lang="en-US" altLang="zh-TW" dirty="0" smtClean="0"/>
          </a:p>
          <a:p>
            <a:pPr marL="514350" indent="-334963">
              <a:buFont typeface="+mj-lt"/>
              <a:buAutoNum type="arabicPeriod"/>
            </a:pPr>
            <a:r>
              <a:rPr lang="zh-TW" altLang="en-US" dirty="0" smtClean="0"/>
              <a:t>初步資料搜尋與瀏覽</a:t>
            </a:r>
            <a:endParaRPr lang="en-US" altLang="zh-TW" dirty="0" smtClean="0"/>
          </a:p>
          <a:p>
            <a:pPr marL="514350" indent="-334963">
              <a:buFont typeface="+mj-lt"/>
              <a:buAutoNum type="arabicPeriod"/>
            </a:pPr>
            <a:r>
              <a:rPr lang="zh-TW" altLang="en-US" dirty="0" smtClean="0"/>
              <a:t>決定研究主題</a:t>
            </a:r>
            <a:endParaRPr lang="en-US" altLang="zh-TW" dirty="0" smtClean="0"/>
          </a:p>
          <a:p>
            <a:pPr marL="514350" indent="-334963">
              <a:buFont typeface="+mj-lt"/>
              <a:buAutoNum type="arabicPeriod"/>
            </a:pPr>
            <a:r>
              <a:rPr lang="zh-TW" altLang="en-US" dirty="0" smtClean="0"/>
              <a:t>蒐集、篩選適用資料</a:t>
            </a:r>
            <a:endParaRPr lang="en-US" altLang="zh-TW" dirty="0" smtClean="0"/>
          </a:p>
          <a:p>
            <a:pPr marL="514350" indent="-334963">
              <a:buFont typeface="+mj-lt"/>
              <a:buAutoNum type="arabicPeriod"/>
            </a:pPr>
            <a:r>
              <a:rPr lang="zh-TW" altLang="en-US" dirty="0"/>
              <a:t>決定研究方法</a:t>
            </a:r>
            <a:endParaRPr lang="en-US" altLang="zh-TW" dirty="0"/>
          </a:p>
          <a:p>
            <a:pPr marL="514350" indent="-334963">
              <a:buFont typeface="+mj-lt"/>
              <a:buAutoNum type="arabicPeriod"/>
            </a:pPr>
            <a:r>
              <a:rPr lang="zh-TW" altLang="en-US" dirty="0" smtClean="0"/>
              <a:t>可用資料之摘要</a:t>
            </a:r>
            <a:endParaRPr lang="en-US" altLang="zh-TW" dirty="0" smtClean="0"/>
          </a:p>
          <a:p>
            <a:pPr marL="514350" indent="-334963">
              <a:buFont typeface="+mj-lt"/>
              <a:buAutoNum type="arabicPeriod"/>
            </a:pPr>
            <a:r>
              <a:rPr lang="zh-TW" altLang="en-US" dirty="0" smtClean="0"/>
              <a:t>將摘要統整為</a:t>
            </a:r>
            <a:r>
              <a:rPr lang="zh-TW" altLang="en-US" dirty="0" smtClean="0">
                <a:latin typeface="新細明體"/>
                <a:ea typeface="新細明體"/>
              </a:rPr>
              <a:t>「</a:t>
            </a:r>
            <a:r>
              <a:rPr lang="zh-TW" altLang="en-US" dirty="0" smtClean="0"/>
              <a:t>文獻探討</a:t>
            </a:r>
            <a:r>
              <a:rPr lang="zh-TW" altLang="en-US" dirty="0" smtClean="0">
                <a:latin typeface="新細明體"/>
              </a:rPr>
              <a:t>」</a:t>
            </a:r>
            <a:r>
              <a:rPr lang="zh-TW" altLang="en-US" dirty="0"/>
              <a:t>（</a:t>
            </a:r>
            <a:r>
              <a:rPr lang="zh-TW" altLang="en-US" dirty="0" smtClean="0"/>
              <a:t>第二章）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01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176866" y="620688"/>
            <a:ext cx="6798734" cy="2592287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一、小論文寫作流程概覽 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2420888"/>
            <a:ext cx="7787208" cy="3888432"/>
          </a:xfrm>
        </p:spPr>
        <p:txBody>
          <a:bodyPr>
            <a:normAutofit lnSpcReduction="10000"/>
          </a:bodyPr>
          <a:lstStyle/>
          <a:p>
            <a:pPr marL="514350" indent="-334963">
              <a:buFont typeface="+mj-lt"/>
              <a:buAutoNum type="arabicPeriod" startAt="8"/>
            </a:pPr>
            <a:r>
              <a:rPr lang="zh-TW" altLang="en-US" dirty="0" smtClean="0"/>
              <a:t>敘寫</a:t>
            </a:r>
            <a:r>
              <a:rPr lang="zh-TW" altLang="en-US" dirty="0" smtClean="0">
                <a:latin typeface="新細明體"/>
                <a:ea typeface="新細明體"/>
              </a:rPr>
              <a:t>「緒論」（第一章）</a:t>
            </a:r>
            <a:endParaRPr lang="en-US" altLang="zh-TW" dirty="0" smtClean="0"/>
          </a:p>
          <a:p>
            <a:pPr marL="514350" indent="-334963">
              <a:buFont typeface="+mj-lt"/>
              <a:buAutoNum type="arabicPeriod" startAt="8"/>
            </a:pPr>
            <a:r>
              <a:rPr lang="zh-TW" altLang="en-US" dirty="0" smtClean="0"/>
              <a:t>敘寫</a:t>
            </a:r>
            <a:r>
              <a:rPr lang="zh-TW" altLang="en-US" dirty="0" smtClean="0">
                <a:latin typeface="新細明體"/>
                <a:ea typeface="新細明體"/>
              </a:rPr>
              <a:t>「</a:t>
            </a:r>
            <a:r>
              <a:rPr lang="zh-TW" altLang="en-US" dirty="0" smtClean="0"/>
              <a:t>研究方法</a:t>
            </a:r>
            <a:r>
              <a:rPr lang="zh-TW" altLang="en-US" dirty="0" smtClean="0">
                <a:latin typeface="新細明體"/>
              </a:rPr>
              <a:t>」（第三章）</a:t>
            </a: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dirty="0" smtClean="0">
                <a:latin typeface="新細明體"/>
              </a:rPr>
              <a:t>以敘寫的研究方法進行研究實務工作</a:t>
            </a: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dirty="0" smtClean="0">
                <a:latin typeface="新細明體"/>
              </a:rPr>
              <a:t>整理與</a:t>
            </a:r>
            <a:r>
              <a:rPr lang="zh-TW" altLang="en-US" dirty="0">
                <a:latin typeface="新細明體"/>
              </a:rPr>
              <a:t>敘</a:t>
            </a:r>
            <a:r>
              <a:rPr lang="zh-TW" altLang="en-US" dirty="0" smtClean="0">
                <a:latin typeface="新細明體"/>
              </a:rPr>
              <a:t>寫</a:t>
            </a:r>
            <a:r>
              <a:rPr lang="zh-TW" altLang="en-US" dirty="0" smtClean="0">
                <a:latin typeface="新細明體"/>
                <a:ea typeface="新細明體"/>
              </a:rPr>
              <a:t>「</a:t>
            </a:r>
            <a:r>
              <a:rPr lang="zh-TW" altLang="en-US" dirty="0" smtClean="0">
                <a:latin typeface="新細明體"/>
              </a:rPr>
              <a:t>研究結果」（</a:t>
            </a:r>
            <a:r>
              <a:rPr lang="zh-TW" altLang="en-US" dirty="0">
                <a:latin typeface="新細明體"/>
              </a:rPr>
              <a:t>第四</a:t>
            </a:r>
            <a:r>
              <a:rPr lang="zh-TW" altLang="en-US" dirty="0" smtClean="0">
                <a:latin typeface="新細明體"/>
              </a:rPr>
              <a:t>章）</a:t>
            </a: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dirty="0">
                <a:latin typeface="新細明體"/>
              </a:rPr>
              <a:t>整理與敘寫</a:t>
            </a:r>
            <a:r>
              <a:rPr lang="zh-TW" altLang="en-US" dirty="0" smtClean="0">
                <a:latin typeface="新細明體"/>
              </a:rPr>
              <a:t>「結論與建議」</a:t>
            </a:r>
            <a:r>
              <a:rPr lang="zh-TW" altLang="en-US" dirty="0">
                <a:latin typeface="新細明體"/>
              </a:rPr>
              <a:t>（</a:t>
            </a:r>
            <a:r>
              <a:rPr lang="zh-TW" altLang="en-US" dirty="0" smtClean="0">
                <a:latin typeface="新細明體"/>
              </a:rPr>
              <a:t>第五章）</a:t>
            </a: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dirty="0" smtClean="0">
                <a:latin typeface="新細明體"/>
              </a:rPr>
              <a:t>整理附註與參考資料</a:t>
            </a: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dirty="0" smtClean="0">
                <a:latin typeface="新細明體"/>
              </a:rPr>
              <a:t>製作封面</a:t>
            </a: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dirty="0">
                <a:latin typeface="新細明體"/>
              </a:rPr>
              <a:t>小</a:t>
            </a:r>
            <a:r>
              <a:rPr lang="zh-TW" altLang="en-US" dirty="0" smtClean="0">
                <a:latin typeface="新細明體"/>
              </a:rPr>
              <a:t>論文排版、印刷</a:t>
            </a:r>
            <a:endParaRPr lang="en-US" altLang="zh-TW" dirty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595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266429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全球性資料搜尋 </a:t>
            </a:r>
            <a:r>
              <a:rPr lang="en-US" altLang="zh-TW" dirty="0" smtClean="0"/>
              <a:t>1</a:t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4600" dirty="0"/>
              <a:t>Google</a:t>
            </a:r>
            <a:r>
              <a:rPr lang="zh-TW" altLang="en-US" sz="4600" dirty="0"/>
              <a:t> </a:t>
            </a:r>
            <a:r>
              <a:rPr lang="zh-TW" altLang="en-US" sz="4600" dirty="0" smtClean="0"/>
              <a:t>的</a:t>
            </a:r>
            <a:r>
              <a:rPr lang="en-US" altLang="zh-TW" sz="4600" dirty="0" smtClean="0">
                <a:latin typeface="新細明體"/>
                <a:ea typeface="新細明體"/>
              </a:rPr>
              <a:t>《</a:t>
            </a:r>
            <a:r>
              <a:rPr lang="zh-TW" altLang="en-US" sz="4600" dirty="0" smtClean="0">
                <a:latin typeface="新細明體"/>
                <a:ea typeface="新細明體"/>
              </a:rPr>
              <a:t>學術搜尋</a:t>
            </a:r>
            <a:r>
              <a:rPr lang="en-US" altLang="zh-TW" sz="4600" dirty="0" smtClean="0">
                <a:latin typeface="新細明體"/>
                <a:ea typeface="新細明體"/>
              </a:rPr>
              <a:t>》</a:t>
            </a:r>
            <a:endParaRPr lang="zh-TW" altLang="en-US" sz="4600" dirty="0"/>
          </a:p>
        </p:txBody>
      </p:sp>
    </p:spTree>
    <p:extLst>
      <p:ext uri="{BB962C8B-B14F-4D97-AF65-F5344CB8AC3E}">
        <p14:creationId xmlns:p14="http://schemas.microsoft.com/office/powerpoint/2010/main" val="18487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全方位藏資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Google </a:t>
            </a:r>
            <a:r>
              <a:rPr lang="zh-TW" altLang="en-US" dirty="0" smtClean="0"/>
              <a:t>學術搜尋</a:t>
            </a:r>
            <a:endParaRPr lang="zh-TW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r="-3388" b="4148"/>
          <a:stretch>
            <a:fillRect/>
          </a:stretch>
        </p:blipFill>
        <p:spPr bwMode="auto">
          <a:xfrm>
            <a:off x="899592" y="1916832"/>
            <a:ext cx="770485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橢圓 5"/>
          <p:cNvSpPr/>
          <p:nvPr/>
        </p:nvSpPr>
        <p:spPr>
          <a:xfrm>
            <a:off x="2123728" y="2492896"/>
            <a:ext cx="1080120" cy="165618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97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49" y="404664"/>
            <a:ext cx="914400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3995936" y="4869160"/>
            <a:ext cx="1944216" cy="7920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519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62"/>
            <a:ext cx="9130851" cy="68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 3"/>
          <p:cNvSpPr/>
          <p:nvPr/>
        </p:nvSpPr>
        <p:spPr>
          <a:xfrm>
            <a:off x="2339752" y="3037887"/>
            <a:ext cx="1944216" cy="7920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70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1115616" y="2204864"/>
            <a:ext cx="1944216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5508104" y="2852936"/>
            <a:ext cx="1944216" cy="7920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1115616" y="2924944"/>
            <a:ext cx="864096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9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45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184</TotalTime>
  <Words>720</Words>
  <Application>Microsoft Office PowerPoint</Application>
  <PresentationFormat>如螢幕大小 (4:3)</PresentationFormat>
  <Paragraphs>83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3" baseType="lpstr">
      <vt:lpstr>微軟正黑體</vt:lpstr>
      <vt:lpstr>新細明體</vt:lpstr>
      <vt:lpstr>Arial</vt:lpstr>
      <vt:lpstr>Garamond</vt:lpstr>
      <vt:lpstr>有機</vt:lpstr>
      <vt:lpstr>家政全球化研究  小論文寫作流程 google學術搜尋</vt:lpstr>
      <vt:lpstr>一、小論文寫作流程概覽 1</vt:lpstr>
      <vt:lpstr>一、小論文寫作流程概覽 2</vt:lpstr>
      <vt:lpstr>全球性資料搜尋 1  Google 的《學術搜尋》</vt:lpstr>
      <vt:lpstr>全方位藏資</vt:lpstr>
      <vt:lpstr>PowerPoint 簡報</vt:lpstr>
      <vt:lpstr>PowerPoint 簡報</vt:lpstr>
      <vt:lpstr>PowerPoint 簡報</vt:lpstr>
      <vt:lpstr>PowerPoint 簡報</vt:lpstr>
      <vt:lpstr>今日作業規定</vt:lpstr>
      <vt:lpstr>APA格式  /中學生網站http://www.shs.edu.tw /全國高級中等學校小論文寫作比賽引註資料格式範例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提問與實作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27</cp:revision>
  <dcterms:modified xsi:type="dcterms:W3CDTF">2016-03-17T03:27:03Z</dcterms:modified>
</cp:coreProperties>
</file>