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56" r="7165" b="2554"/>
          <a:stretch/>
        </p:blipFill>
        <p:spPr>
          <a:xfrm>
            <a:off x="791072" y="52209"/>
            <a:ext cx="8352928" cy="677506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79934">
            <a:off x="267131" y="5311839"/>
            <a:ext cx="1380137" cy="1252474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27565">
            <a:off x="1781493" y="5761195"/>
            <a:ext cx="884642" cy="802812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79934">
            <a:off x="2849443" y="6143995"/>
            <a:ext cx="498195" cy="45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67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744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56" r="7165" b="2554"/>
          <a:stretch/>
        </p:blipFill>
        <p:spPr>
          <a:xfrm>
            <a:off x="3711399" y="2420888"/>
            <a:ext cx="5432601" cy="440638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687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208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771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984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5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5612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452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925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78C1-BD97-484C-8DE9-085100E76275}" type="datetimeFigureOut">
              <a:rPr lang="zh-TW" altLang="en-US" smtClean="0"/>
              <a:t>2014/4/15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B70DD-B24B-4AA3-AD56-021923D03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0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5398368" cy="1470025"/>
          </a:xfrm>
        </p:spPr>
        <p:txBody>
          <a:bodyPr/>
          <a:lstStyle/>
          <a:p>
            <a:r>
              <a:rPr lang="zh-TW" altLang="en-US" dirty="0" smtClean="0"/>
              <a:t>小論文撰寫實務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4208512" cy="1752600"/>
          </a:xfrm>
        </p:spPr>
        <p:txBody>
          <a:bodyPr/>
          <a:lstStyle/>
          <a:p>
            <a:r>
              <a:rPr lang="zh-TW" altLang="en-US" dirty="0" smtClean="0"/>
              <a:t>鄭忍嬌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09532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引註資料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635080" cy="4525963"/>
          </a:xfrm>
        </p:spPr>
        <p:txBody>
          <a:bodyPr/>
          <a:lstStyle/>
          <a:p>
            <a:pPr marL="630238" indent="-630238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</a:t>
            </a:r>
            <a:r>
              <a:rPr lang="zh-TW" altLang="en-US" dirty="0" smtClean="0"/>
              <a:t>小論文比賽目的在引導同學利用圖書館各項資源，建議同學應多蒐集各種類型的資料加以研讀（</a:t>
            </a:r>
            <a:r>
              <a:rPr lang="zh-TW" altLang="en-US" dirty="0" smtClean="0">
                <a:solidFill>
                  <a:srgbClr val="FF0000"/>
                </a:solidFill>
              </a:rPr>
              <a:t>小論文比賽參考資料至少要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r>
              <a:rPr lang="zh-TW" altLang="en-US" dirty="0" smtClean="0">
                <a:solidFill>
                  <a:srgbClr val="FF0000"/>
                </a:solidFill>
              </a:rPr>
              <a:t>篇，並不得全部來自網站</a:t>
            </a:r>
            <a:r>
              <a:rPr lang="zh-TW" altLang="en-US" dirty="0" smtClean="0"/>
              <a:t>）。</a:t>
            </a:r>
          </a:p>
          <a:p>
            <a:pPr marL="630238" indent="-630238">
              <a:buNone/>
            </a:pPr>
            <a:endParaRPr lang="en-US" altLang="zh-TW" dirty="0" smtClean="0"/>
          </a:p>
          <a:p>
            <a:pPr marL="630238" indent="-630238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四</a:t>
            </a:r>
            <a:r>
              <a:rPr lang="en-US" altLang="zh-TW" dirty="0" smtClean="0"/>
              <a:t>)</a:t>
            </a:r>
            <a:r>
              <a:rPr lang="zh-TW" altLang="en-US" dirty="0" smtClean="0"/>
              <a:t>引註資料書寫範例請參閱中學生網站</a:t>
            </a:r>
            <a:r>
              <a:rPr lang="en-US" altLang="zh-TW" dirty="0" smtClean="0"/>
              <a:t>『</a:t>
            </a:r>
            <a:r>
              <a:rPr lang="zh-TW" altLang="en-US" dirty="0" smtClean="0"/>
              <a:t>引註資料寫作格式範例</a:t>
            </a:r>
            <a:r>
              <a:rPr lang="en-US" altLang="zh-TW" dirty="0" smtClean="0"/>
              <a:t>』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84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小論文之基本架構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封面頁</a:t>
            </a:r>
            <a:endParaRPr lang="en-US" altLang="zh-TW" dirty="0" smtClean="0"/>
          </a:p>
          <a:p>
            <a:r>
              <a:rPr lang="zh-TW" altLang="en-US" dirty="0" smtClean="0"/>
              <a:t>四大段落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「壹、前言」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「貳、正文」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「參、結論」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「肆、引註資料」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9317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封面頁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 </a:t>
            </a:r>
            <a:r>
              <a:rPr lang="zh-TW" altLang="en-US" dirty="0" smtClean="0"/>
              <a:t>單獨一頁。</a:t>
            </a:r>
          </a:p>
          <a:p>
            <a:pPr marL="719138" indent="-719138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 </a:t>
            </a:r>
            <a:r>
              <a:rPr lang="zh-TW" altLang="en-US" dirty="0" smtClean="0"/>
              <a:t>含投稿類別、小論文篇名、作者及指導老師。</a:t>
            </a:r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 </a:t>
            </a:r>
            <a:r>
              <a:rPr lang="zh-TW" altLang="en-US" dirty="0" smtClean="0"/>
              <a:t>不能有插圖。</a:t>
            </a:r>
          </a:p>
          <a:p>
            <a:pPr marL="719138" indent="-719138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四</a:t>
            </a:r>
            <a:r>
              <a:rPr lang="en-US" altLang="zh-TW" dirty="0" smtClean="0"/>
              <a:t>) </a:t>
            </a:r>
            <a:r>
              <a:rPr lang="zh-TW" altLang="en-US" dirty="0" smtClean="0"/>
              <a:t>作者依「姓名。學校。部別</a:t>
            </a:r>
            <a:r>
              <a:rPr lang="en-US" altLang="zh-TW" dirty="0" smtClean="0"/>
              <a:t>/</a:t>
            </a:r>
            <a:r>
              <a:rPr lang="zh-TW" altLang="en-US" dirty="0" smtClean="0"/>
              <a:t>年級」之順序編排。</a:t>
            </a:r>
          </a:p>
          <a:p>
            <a:endParaRPr lang="zh-TW" alt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64088" y="1261010"/>
            <a:ext cx="30963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《封面頁範例》</a:t>
            </a:r>
            <a:endParaRPr kumimoji="1" lang="zh-TW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560484"/>
              </p:ext>
            </p:extLst>
          </p:nvPr>
        </p:nvGraphicFramePr>
        <p:xfrm>
          <a:off x="5076056" y="1916832"/>
          <a:ext cx="3727035" cy="4176464"/>
        </p:xfrm>
        <a:graphic>
          <a:graphicData uri="http://schemas.openxmlformats.org/drawingml/2006/table">
            <a:tbl>
              <a:tblPr firstRow="1" firstCol="1" bandRow="1"/>
              <a:tblGrid>
                <a:gridCol w="3727035"/>
              </a:tblGrid>
              <a:tr h="4176464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 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投稿類別：○○類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 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篇名：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○○○○○○○○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 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作者：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劉○○。○○高中。高二</a:t>
                      </a: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班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王○○。○○高中。高二</a:t>
                      </a: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班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李○○。○○高中。高二</a:t>
                      </a: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班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 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指導老師</a:t>
                      </a:r>
                      <a:r>
                        <a:rPr lang="zh-TW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：</a:t>
                      </a:r>
                      <a:endParaRPr lang="en-US" altLang="zh-TW" sz="2000" kern="100" dirty="0" smtClean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○○○</a:t>
                      </a:r>
                      <a:r>
                        <a:rPr lang="zh-TW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老師</a:t>
                      </a: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 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354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7200" y="1600200"/>
            <a:ext cx="6419056" cy="4525963"/>
          </a:xfrm>
        </p:spPr>
        <p:txBody>
          <a:bodyPr/>
          <a:lstStyle/>
          <a:p>
            <a:r>
              <a:rPr lang="zh-TW" altLang="en-US" dirty="0" smtClean="0"/>
              <a:t>此處可以</a:t>
            </a:r>
            <a:r>
              <a:rPr lang="zh-TW" altLang="en-US" dirty="0" smtClean="0"/>
              <a:t>擇要而寫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研究動機：為何選擇這個題目？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研究方法：</a:t>
            </a:r>
            <a:r>
              <a:rPr lang="zh-TW" altLang="en-US" dirty="0" smtClean="0"/>
              <a:t>透過什麼方法、運用什麼概念進行資料搜集？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論文大綱：</a:t>
            </a:r>
            <a:r>
              <a:rPr lang="zh-TW" altLang="en-US" dirty="0" smtClean="0"/>
              <a:t>整篇文章的討論架構與範圍。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研究目的：想要達成的目的。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368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正文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635080" cy="47811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敘寫原則：標題安排合乎邏輯，內容完整而</a:t>
            </a:r>
            <a:r>
              <a:rPr lang="zh-TW" altLang="en-US" dirty="0" smtClean="0">
                <a:solidFill>
                  <a:srgbClr val="FF0000"/>
                </a:solidFill>
              </a:rPr>
              <a:t>層次分明，論述</a:t>
            </a:r>
            <a:r>
              <a:rPr lang="zh-TW" altLang="en-US" dirty="0" smtClean="0">
                <a:solidFill>
                  <a:srgbClr val="FF0000"/>
                </a:solidFill>
              </a:rPr>
              <a:t>言之有物、言之有理。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en-US" dirty="0" smtClean="0"/>
              <a:t>「正文」為小論文之主體所在。</a:t>
            </a:r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en-US" dirty="0" smtClean="0"/>
              <a:t>在形式上必須分層次、分段來條列說明</a:t>
            </a:r>
          </a:p>
          <a:p>
            <a:pPr marL="0" indent="0">
              <a:buNone/>
            </a:pPr>
            <a:r>
              <a:rPr lang="zh-TW" altLang="en-US" dirty="0" smtClean="0"/>
              <a:t>「正文」之論述層次可參考下例：</a:t>
            </a:r>
          </a:p>
          <a:p>
            <a:pPr marL="0" indent="0">
              <a:buNone/>
            </a:pPr>
            <a:r>
              <a:rPr lang="zh-TW" altLang="en-US" dirty="0" smtClean="0"/>
              <a:t>      一、○○○○</a:t>
            </a:r>
          </a:p>
          <a:p>
            <a:pPr marL="0" indent="0">
              <a:buNone/>
            </a:pPr>
            <a:r>
              <a:rPr lang="zh-TW" altLang="en-US" dirty="0" smtClean="0"/>
              <a:t>         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)○○○○</a:t>
            </a:r>
          </a:p>
          <a:p>
            <a:pPr marL="0" indent="0">
              <a:buNone/>
            </a:pPr>
            <a:r>
              <a:rPr lang="zh-TW" altLang="en-US" dirty="0" smtClean="0"/>
              <a:t>                  </a:t>
            </a:r>
            <a:r>
              <a:rPr lang="en-US" altLang="zh-TW" dirty="0" smtClean="0"/>
              <a:t>1</a:t>
            </a:r>
            <a:r>
              <a:rPr lang="zh-TW" altLang="en-US" dirty="0" smtClean="0"/>
              <a:t>、○○○○</a:t>
            </a:r>
          </a:p>
          <a:p>
            <a:pPr marL="0" indent="0">
              <a:buNone/>
            </a:pPr>
            <a:r>
              <a:rPr lang="zh-TW" altLang="en-US" dirty="0" smtClean="0"/>
              <a:t>                       </a:t>
            </a:r>
            <a:r>
              <a:rPr lang="en-US" altLang="zh-TW" dirty="0" smtClean="0"/>
              <a:t>(1)○○○○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5656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正文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563072" cy="5069160"/>
          </a:xfrm>
        </p:spPr>
        <p:txBody>
          <a:bodyPr>
            <a:normAutofit fontScale="92500" lnSpcReduction="20000"/>
          </a:bodyPr>
          <a:lstStyle/>
          <a:p>
            <a:pPr marL="449263" indent="-449263">
              <a:buNone/>
            </a:pPr>
            <a:r>
              <a:rPr lang="en-US" altLang="zh-TW" dirty="0" smtClean="0"/>
              <a:t>※</a:t>
            </a:r>
            <a:r>
              <a:rPr lang="zh-TW" altLang="en-US" dirty="0" smtClean="0"/>
              <a:t>小論文因規模較小，建議分成四個層次即可，若不敷使用，可參考博碩士論文格式。</a:t>
            </a:r>
            <a:endParaRPr lang="en-US" altLang="zh-TW" dirty="0" smtClean="0"/>
          </a:p>
          <a:p>
            <a:pPr marL="449263" indent="-449263">
              <a:buNone/>
            </a:pPr>
            <a:endParaRPr lang="zh-TW" altLang="en-US" dirty="0" smtClean="0"/>
          </a:p>
          <a:p>
            <a:pPr marL="630238" indent="-630238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</a:t>
            </a:r>
            <a:r>
              <a:rPr lang="zh-TW" altLang="en-US" dirty="0" smtClean="0"/>
              <a:t>在內容上應特別強調相關資料的引用、彙整、分析、辯證，亦即需「引經據典」地進行文獻探討。</a:t>
            </a:r>
          </a:p>
          <a:p>
            <a:pPr marL="630238" indent="-630238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四</a:t>
            </a:r>
            <a:r>
              <a:rPr lang="en-US" altLang="zh-TW" dirty="0" smtClean="0"/>
              <a:t>)</a:t>
            </a:r>
            <a:r>
              <a:rPr lang="zh-TW" altLang="en-US" dirty="0" smtClean="0"/>
              <a:t>文中引用別人資料時需加註資料來源，若直接引用原文，請以</a:t>
            </a:r>
            <a:r>
              <a:rPr lang="zh-TW" altLang="en-US" dirty="0" smtClean="0">
                <a:solidFill>
                  <a:srgbClr val="FF0000"/>
                </a:solidFill>
              </a:rPr>
              <a:t>粗體並加「」</a:t>
            </a:r>
            <a:r>
              <a:rPr lang="zh-TW" altLang="en-US" dirty="0" smtClean="0"/>
              <a:t>標明，引用</a:t>
            </a:r>
            <a:r>
              <a:rPr lang="zh-TW" altLang="en-US" dirty="0" smtClean="0">
                <a:solidFill>
                  <a:srgbClr val="FF0000"/>
                </a:solidFill>
              </a:rPr>
              <a:t>結束需標明（作者、年代）</a:t>
            </a:r>
            <a:r>
              <a:rPr lang="zh-TW" altLang="en-US" dirty="0" smtClean="0"/>
              <a:t>，並於「肆、引註資料」段說明資料來源。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7279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正文 </a:t>
            </a:r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779096" cy="4525963"/>
          </a:xfrm>
        </p:spPr>
        <p:txBody>
          <a:bodyPr>
            <a:normAutofit fontScale="92500" lnSpcReduction="20000"/>
          </a:bodyPr>
          <a:lstStyle/>
          <a:p>
            <a:pPr marL="449263" indent="-449263">
              <a:buNone/>
            </a:pPr>
            <a:r>
              <a:rPr lang="en-US" altLang="zh-TW" dirty="0" smtClean="0"/>
              <a:t>※ </a:t>
            </a:r>
            <a:r>
              <a:rPr lang="zh-TW" altLang="en-US" dirty="0" smtClean="0"/>
              <a:t>注意：引用參考資料（單一書籍、期刊、報紙</a:t>
            </a:r>
            <a:r>
              <a:rPr lang="en-US" altLang="zh-TW" dirty="0" smtClean="0"/>
              <a:t>...</a:t>
            </a:r>
            <a:r>
              <a:rPr lang="zh-TW" altLang="en-US" dirty="0" smtClean="0"/>
              <a:t>）之原文不得超過</a:t>
            </a:r>
            <a:r>
              <a:rPr lang="en-US" altLang="zh-TW" dirty="0" smtClean="0">
                <a:solidFill>
                  <a:srgbClr val="FF0000"/>
                </a:solidFill>
              </a:rPr>
              <a:t>50</a:t>
            </a:r>
            <a:r>
              <a:rPr lang="zh-TW" altLang="en-US" dirty="0" smtClean="0">
                <a:solidFill>
                  <a:srgbClr val="FF0000"/>
                </a:solidFill>
              </a:rPr>
              <a:t>字</a:t>
            </a:r>
            <a:r>
              <a:rPr lang="zh-TW" altLang="en-US" dirty="0" smtClean="0"/>
              <a:t>，詩文、劇本、法律條文等不在此限。</a:t>
            </a:r>
            <a:endParaRPr lang="en-US" altLang="zh-TW" dirty="0" smtClean="0"/>
          </a:p>
          <a:p>
            <a:pPr marL="449263" indent="-449263">
              <a:buNone/>
            </a:pPr>
            <a:endParaRPr lang="zh-TW" altLang="en-US" dirty="0" smtClean="0"/>
          </a:p>
          <a:p>
            <a:pPr marL="630238" indent="-630238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五</a:t>
            </a:r>
            <a:r>
              <a:rPr lang="en-US" altLang="zh-TW" dirty="0" smtClean="0"/>
              <a:t>)</a:t>
            </a:r>
            <a:r>
              <a:rPr lang="zh-TW" altLang="en-US" dirty="0" smtClean="0"/>
              <a:t>正文中如有引用圖</a:t>
            </a:r>
            <a:r>
              <a:rPr lang="en-US" altLang="zh-TW" dirty="0" smtClean="0"/>
              <a:t>/</a:t>
            </a:r>
            <a:r>
              <a:rPr lang="zh-TW" altLang="en-US" dirty="0" smtClean="0"/>
              <a:t>表，圖</a:t>
            </a:r>
            <a:r>
              <a:rPr lang="en-US" altLang="zh-TW" dirty="0" smtClean="0"/>
              <a:t>/</a:t>
            </a:r>
            <a:r>
              <a:rPr lang="zh-TW" altLang="en-US" dirty="0" smtClean="0"/>
              <a:t>表須有編號及標題。</a:t>
            </a:r>
            <a:r>
              <a:rPr lang="zh-TW" altLang="en-US" dirty="0" smtClean="0">
                <a:solidFill>
                  <a:srgbClr val="FF0000"/>
                </a:solidFill>
              </a:rPr>
              <a:t>圖之編號</a:t>
            </a:r>
            <a:r>
              <a:rPr lang="en-US" altLang="zh-TW" dirty="0" smtClean="0"/>
              <a:t>/</a:t>
            </a:r>
            <a:r>
              <a:rPr lang="zh-TW" altLang="en-US" dirty="0" smtClean="0"/>
              <a:t>標題</a:t>
            </a:r>
            <a:r>
              <a:rPr lang="zh-TW" altLang="en-US" dirty="0" smtClean="0">
                <a:solidFill>
                  <a:srgbClr val="FF0000"/>
                </a:solidFill>
              </a:rPr>
              <a:t>在下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表之編號</a:t>
            </a:r>
            <a:r>
              <a:rPr lang="en-US" altLang="zh-TW" dirty="0" smtClean="0"/>
              <a:t>/</a:t>
            </a:r>
            <a:r>
              <a:rPr lang="zh-TW" altLang="en-US" dirty="0" smtClean="0"/>
              <a:t>標題</a:t>
            </a:r>
            <a:r>
              <a:rPr lang="zh-TW" altLang="en-US" dirty="0" smtClean="0">
                <a:solidFill>
                  <a:srgbClr val="FF0000"/>
                </a:solidFill>
              </a:rPr>
              <a:t>在上</a:t>
            </a:r>
            <a:r>
              <a:rPr lang="zh-TW" altLang="en-US" dirty="0" smtClean="0"/>
              <a:t>，圖</a:t>
            </a:r>
            <a:r>
              <a:rPr lang="en-US" altLang="zh-TW" dirty="0" smtClean="0"/>
              <a:t>/</a:t>
            </a:r>
            <a:r>
              <a:rPr lang="zh-TW" altLang="en-US" dirty="0" smtClean="0"/>
              <a:t>表下面可註明資料來源。</a:t>
            </a:r>
            <a:endParaRPr lang="en-US" altLang="zh-TW" dirty="0" smtClean="0"/>
          </a:p>
          <a:p>
            <a:pPr marL="630238" indent="-630238">
              <a:buNone/>
            </a:pPr>
            <a:endParaRPr lang="zh-TW" altLang="en-US" dirty="0" smtClean="0"/>
          </a:p>
          <a:p>
            <a:pPr marL="0" indent="0">
              <a:buNone/>
            </a:pPr>
            <a:r>
              <a:rPr lang="en-US" altLang="zh-TW" dirty="0" smtClean="0"/>
              <a:t>※</a:t>
            </a:r>
            <a:r>
              <a:rPr lang="zh-TW" altLang="en-US" dirty="0" smtClean="0"/>
              <a:t>圖之大小不得超過頁面</a:t>
            </a:r>
            <a:r>
              <a:rPr lang="en-US" altLang="zh-TW" dirty="0" smtClean="0"/>
              <a:t>1/4</a:t>
            </a:r>
            <a:r>
              <a:rPr lang="zh-TW" altLang="en-US" dirty="0" smtClean="0"/>
              <a:t>，表不在此限。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5932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779096" cy="4525963"/>
          </a:xfrm>
        </p:spPr>
        <p:txBody>
          <a:bodyPr/>
          <a:lstStyle/>
          <a:p>
            <a:pPr marL="719138" indent="-719138">
              <a:buNone/>
            </a:pPr>
            <a:r>
              <a:rPr lang="zh-TW" altLang="en-US" dirty="0" smtClean="0"/>
              <a:t>敘寫原則：</a:t>
            </a:r>
            <a:r>
              <a:rPr lang="zh-TW" altLang="en-US" dirty="0" smtClean="0">
                <a:solidFill>
                  <a:srgbClr val="FF0000"/>
                </a:solidFill>
              </a:rPr>
              <a:t>提出自己的觀點或發現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719138" indent="-719138">
              <a:buNone/>
            </a:pPr>
            <a:endParaRPr lang="en-US" altLang="zh-TW" dirty="0" smtClean="0">
              <a:solidFill>
                <a:srgbClr val="FF0000"/>
              </a:solidFill>
            </a:endParaRPr>
          </a:p>
          <a:p>
            <a:pPr marL="719138" indent="-719138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en-US" dirty="0" smtClean="0"/>
              <a:t>「結論」主要包括研究過程中所遇到的種種現象思考、或根據研究結果提出看法，以及提出未來值得進一步研究的方向。</a:t>
            </a:r>
          </a:p>
          <a:p>
            <a:pPr marL="719138" indent="-719138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en-US" dirty="0" smtClean="0"/>
              <a:t>「結論」亦可用條列方式陳述，使讀者清楚明瞭。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164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引註資料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9231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小論文寫作的重點在於援引相關資料進行討論，不僅要「言之有物」，也要「言之有據」。因此，每篇小論文皆需附引註資料。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 smtClean="0"/>
          </a:p>
          <a:p>
            <a:pPr marL="630238" indent="-630238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 </a:t>
            </a:r>
            <a:r>
              <a:rPr lang="zh-TW" altLang="en-US" dirty="0" smtClean="0"/>
              <a:t>引註資料亦可方便讀者依線索尋找原資料閱讀，故需註明清楚。</a:t>
            </a:r>
          </a:p>
        </p:txBody>
      </p:sp>
    </p:spTree>
    <p:extLst>
      <p:ext uri="{BB962C8B-B14F-4D97-AF65-F5344CB8AC3E}">
        <p14:creationId xmlns:p14="http://schemas.microsoft.com/office/powerpoint/2010/main" val="1884497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631</Words>
  <Application>Microsoft Office PowerPoint</Application>
  <PresentationFormat>如螢幕大小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小論文撰寫實務</vt:lpstr>
      <vt:lpstr>小論文之基本架構</vt:lpstr>
      <vt:lpstr>封面頁</vt:lpstr>
      <vt:lpstr>前言</vt:lpstr>
      <vt:lpstr>正文 1</vt:lpstr>
      <vt:lpstr>正文 2</vt:lpstr>
      <vt:lpstr>正文 3</vt:lpstr>
      <vt:lpstr>結論</vt:lpstr>
      <vt:lpstr>引註資料 1</vt:lpstr>
      <vt:lpstr>引註資料 2</vt:lpstr>
    </vt:vector>
  </TitlesOfParts>
  <Company>MyPC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小論文撰寫實務</dc:title>
  <dc:creator>WinXP</dc:creator>
  <cp:lastModifiedBy>WinXP</cp:lastModifiedBy>
  <cp:revision>6</cp:revision>
  <dcterms:created xsi:type="dcterms:W3CDTF">2014-04-15T05:40:11Z</dcterms:created>
  <dcterms:modified xsi:type="dcterms:W3CDTF">2014-04-15T06:11:47Z</dcterms:modified>
</cp:coreProperties>
</file>