
<file path=[Content_Types].xml><?xml version="1.0" encoding="utf-8"?>
<Types xmlns="http://schemas.openxmlformats.org/package/2006/content-types">
  <Default Extension="png" ContentType="image/png"/>
  <Default Extension="jpeg" ContentType="image/jpeg"/>
  <Default Extension="3gp" ContentType="video/3gpp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4" r:id="rId3"/>
    <p:sldId id="272" r:id="rId4"/>
    <p:sldId id="266" r:id="rId5"/>
    <p:sldId id="258" r:id="rId6"/>
    <p:sldId id="257" r:id="rId7"/>
    <p:sldId id="274" r:id="rId8"/>
    <p:sldId id="277" r:id="rId9"/>
    <p:sldId id="275" r:id="rId10"/>
    <p:sldId id="276" r:id="rId11"/>
    <p:sldId id="273" r:id="rId12"/>
    <p:sldId id="281" r:id="rId13"/>
    <p:sldId id="278" r:id="rId14"/>
    <p:sldId id="280" r:id="rId15"/>
    <p:sldId id="279" r:id="rId16"/>
    <p:sldId id="282" r:id="rId17"/>
    <p:sldId id="267" r:id="rId18"/>
    <p:sldId id="283" r:id="rId19"/>
    <p:sldId id="271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4" r:id="rId28"/>
    <p:sldId id="295" r:id="rId29"/>
    <p:sldId id="293" r:id="rId30"/>
    <p:sldId id="284" r:id="rId31"/>
    <p:sldId id="292" r:id="rId32"/>
    <p:sldId id="296" r:id="rId3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42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2" name="副標題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/>
              <a:t>2015/3/5</a:t>
            </a:fld>
            <a:endParaRPr lang="zh-TW" altLang="en-US"/>
          </a:p>
        </p:txBody>
      </p:sp>
      <p:sp>
        <p:nvSpPr>
          <p:cNvPr id="20" name="頁尾版面配置區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橢圓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/>
              <a:t>2015/3/5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/>
              <a:t>2015/3/5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/>
              <a:t>2015/3/5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/>
              <a:t>2015/3/5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矩形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橢圓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橢圓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/>
              <a:t>2015/3/5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/>
              <a:t>2015/3/5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/>
              <a:t>2015/3/5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/>
              <a:t>2015/3/5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/>
              <a:t>2015/3/5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/>
              <a:t>2015/3/5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9" name="流程圖: 程序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流程圖: 程序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形圖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橢圓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甜甜圈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標題版面配置區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文字版面配置區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24" name="日期版面配置區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BEAD13-0566-4C6C-97E7-55F17F24B09F}" type="datetimeFigureOut">
              <a:rPr lang="zh-TW" altLang="en-US" smtClean="0"/>
              <a:t>2015/3/5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5" name="矩形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&#19981;&#21516;&#22283;&#23478;&#30340;&#20154;&#22312;&#21507;&#20160;&#40636;.ppt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globalization&#20840;&#29699;&#21270;&#30340;&#34909;&#25802;&#33287;&#25361;&#25136;.pdf" TargetMode="External"/><Relationship Id="rId2" Type="http://schemas.openxmlformats.org/officeDocument/2006/relationships/hyperlink" Target="03&#20840;&#29699;&#21270;&#33287;&#20840;&#29699;&#35696;&#38988;.pdf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&#26481;&#35199;&#30340;&#25925;&#20107;%20The%20Story%20of%20Stuff%20&#20013;&#25991;&#23383;&#24149;.flv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3gp"/><Relationship Id="rId1" Type="http://schemas.microsoft.com/office/2007/relationships/media" Target="../media/media1.3g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 smtClean="0"/>
              <a:t>家政全球化研究</a:t>
            </a:r>
            <a:endParaRPr lang="zh-TW" altLang="en-US" sz="48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03648" y="2276872"/>
            <a:ext cx="7406640" cy="1752600"/>
          </a:xfrm>
        </p:spPr>
        <p:txBody>
          <a:bodyPr/>
          <a:lstStyle/>
          <a:p>
            <a:r>
              <a:rPr lang="zh-TW" altLang="en-US" sz="3200" dirty="0" smtClean="0"/>
              <a:t>鄭忍嬌</a:t>
            </a:r>
            <a:endParaRPr lang="en-US" altLang="zh-TW" sz="3200" dirty="0" smtClean="0"/>
          </a:p>
          <a:p>
            <a:r>
              <a:rPr lang="zh-TW" altLang="en-US" sz="2400" dirty="0" smtClean="0"/>
              <a:t>臺北市立成功高級中學家政專任教師</a:t>
            </a:r>
            <a:endParaRPr lang="en-US" altLang="zh-TW" sz="2400" dirty="0" smtClean="0"/>
          </a:p>
          <a:p>
            <a:r>
              <a:rPr lang="zh-TW" altLang="en-US" sz="2400" dirty="0" smtClean="0"/>
              <a:t>臺灣師大人類發展與家庭研究博士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15572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5616" y="274320"/>
            <a:ext cx="6768752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飢餓現象：</a:t>
            </a:r>
            <a:r>
              <a:rPr lang="zh-TW" altLang="en-US" dirty="0"/>
              <a:t>一盤炸雞兩個世界</a:t>
            </a:r>
            <a:r>
              <a:rPr lang="en-US" altLang="zh-TW" dirty="0"/>
              <a:t> </a:t>
            </a:r>
            <a:endParaRPr lang="zh-TW" altLang="en-US" dirty="0"/>
          </a:p>
        </p:txBody>
      </p:sp>
      <p:pic>
        <p:nvPicPr>
          <p:cNvPr id="3" name="一盤炸雞 兩個世界  美食與飢餓Chicken_ala_Carte_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1417320"/>
            <a:ext cx="8424936" cy="518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2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全球化視野的展現</a:t>
            </a:r>
            <a:endParaRPr lang="zh-TW" altLang="en-US" dirty="0"/>
          </a:p>
        </p:txBody>
      </p:sp>
      <p:sp>
        <p:nvSpPr>
          <p:cNvPr id="5" name="副標題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怎麼呈現</a:t>
            </a:r>
            <a:r>
              <a:rPr lang="en-US" altLang="zh-TW" dirty="0" smtClean="0"/>
              <a:t>”</a:t>
            </a:r>
            <a:r>
              <a:rPr lang="zh-TW" altLang="en-US" dirty="0" smtClean="0"/>
              <a:t>全球化</a:t>
            </a:r>
            <a:r>
              <a:rPr lang="en-US" altLang="zh-TW" dirty="0" smtClean="0"/>
              <a:t>”</a:t>
            </a:r>
            <a:r>
              <a:rPr lang="zh-TW" altLang="en-US" dirty="0" smtClean="0"/>
              <a:t>現象？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國家或地區現象的比較</a:t>
            </a:r>
            <a:endParaRPr lang="en-US" altLang="zh-TW" dirty="0" smtClean="0"/>
          </a:p>
          <a:p>
            <a:pPr marL="658368" lvl="2" indent="0">
              <a:buNone/>
            </a:pP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例如：</a:t>
            </a:r>
            <a:endParaRPr lang="en-US" altLang="zh-TW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lvl="2"/>
            <a:r>
              <a:rPr lang="en-US" altLang="zh-TW" b="1" dirty="0">
                <a:latin typeface="+mn-ea"/>
              </a:rPr>
              <a:t>2012</a:t>
            </a:r>
            <a:r>
              <a:rPr lang="zh-TW" altLang="en-US" b="1" dirty="0" smtClean="0">
                <a:latin typeface="+mn-ea"/>
              </a:rPr>
              <a:t>年倫敦奧運會</a:t>
            </a:r>
            <a:r>
              <a:rPr lang="en-US" altLang="zh-TW" b="1" dirty="0" smtClean="0">
                <a:latin typeface="+mn-ea"/>
              </a:rPr>
              <a:t>206</a:t>
            </a:r>
            <a:r>
              <a:rPr lang="zh-TW" altLang="en-US" b="1" dirty="0" smtClean="0">
                <a:latin typeface="+mn-ea"/>
              </a:rPr>
              <a:t>個參賽國的國旗</a:t>
            </a:r>
            <a:r>
              <a:rPr lang="zh-TW" altLang="en-US" b="1" dirty="0" smtClean="0">
                <a:latin typeface="+mn-ea"/>
              </a:rPr>
              <a:t>便當</a:t>
            </a:r>
            <a:endParaRPr lang="en-US" altLang="zh-TW" b="1" dirty="0" smtClean="0">
              <a:latin typeface="+mn-ea"/>
            </a:endParaRPr>
          </a:p>
          <a:p>
            <a:pPr lvl="2"/>
            <a:endParaRPr lang="en-US" altLang="zh-TW" b="1" dirty="0" smtClean="0">
              <a:latin typeface="+mn-ea"/>
            </a:endParaRPr>
          </a:p>
          <a:p>
            <a:pPr lvl="2"/>
            <a:r>
              <a:rPr lang="zh-TW" altLang="en-US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「</a:t>
            </a:r>
            <a:r>
              <a:rPr lang="zh-TW" altLang="en-US" b="1" dirty="0" smtClean="0"/>
              <a:t>不同國家的人在吃什麼？</a:t>
            </a:r>
            <a:r>
              <a:rPr lang="zh-TW" altLang="en-US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」</a:t>
            </a:r>
            <a:endParaRPr lang="en-US" altLang="zh-TW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lvl="2"/>
            <a:endParaRPr lang="en-US" altLang="zh-TW" dirty="0" smtClean="0"/>
          </a:p>
          <a:p>
            <a:pPr lvl="1"/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188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746064" cy="1143000"/>
          </a:xfrm>
        </p:spPr>
        <p:txBody>
          <a:bodyPr>
            <a:noAutofit/>
          </a:bodyPr>
          <a:lstStyle/>
          <a:p>
            <a:r>
              <a:rPr lang="en-US" altLang="zh-TW" sz="3200" dirty="0"/>
              <a:t>2012</a:t>
            </a:r>
            <a:r>
              <a:rPr lang="zh-TW" altLang="en-US" sz="3200" dirty="0"/>
              <a:t>年倫敦奧運會</a:t>
            </a:r>
            <a:r>
              <a:rPr lang="en-US" altLang="zh-TW" sz="3200" dirty="0"/>
              <a:t>206</a:t>
            </a:r>
            <a:r>
              <a:rPr lang="zh-TW" altLang="en-US" sz="3200" dirty="0"/>
              <a:t>個參賽國的國旗</a:t>
            </a:r>
            <a:r>
              <a:rPr lang="zh-TW" altLang="en-US" sz="3200" dirty="0" smtClean="0"/>
              <a:t>便當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35608" y="1268760"/>
            <a:ext cx="7498080" cy="4979640"/>
          </a:xfrm>
        </p:spPr>
        <p:txBody>
          <a:bodyPr>
            <a:noAutofit/>
          </a:bodyPr>
          <a:lstStyle/>
          <a:p>
            <a:r>
              <a:rPr lang="en-US" altLang="zh-TW" sz="3000" dirty="0" smtClean="0"/>
              <a:t>2012</a:t>
            </a:r>
            <a:r>
              <a:rPr lang="zh-TW" altLang="en-US" sz="3000" dirty="0" smtClean="0"/>
              <a:t>年倫敦奧運時，專門</a:t>
            </a:r>
            <a:r>
              <a:rPr lang="zh-TW" altLang="en-US" sz="3000" dirty="0"/>
              <a:t>介紹世界各國美食料理的網站</a:t>
            </a:r>
            <a:r>
              <a:rPr lang="en-US" altLang="zh-TW" sz="3000" dirty="0" smtClean="0"/>
              <a:t>e-food.jp</a:t>
            </a:r>
            <a:r>
              <a:rPr lang="zh-TW" altLang="en-US" sz="3000" dirty="0" smtClean="0"/>
              <a:t>發起製作</a:t>
            </a:r>
            <a:r>
              <a:rPr lang="en-US" altLang="zh-TW" sz="3000" dirty="0" smtClean="0"/>
              <a:t>206</a:t>
            </a:r>
            <a:r>
              <a:rPr lang="zh-TW" altLang="en-US" sz="3000" dirty="0"/>
              <a:t>個參賽國的國旗便當的活動</a:t>
            </a:r>
            <a:r>
              <a:rPr lang="zh-TW" altLang="en-US" sz="3000" dirty="0" smtClean="0"/>
              <a:t>。</a:t>
            </a:r>
            <a:endParaRPr lang="en-US" altLang="zh-TW" sz="3000" dirty="0" smtClean="0"/>
          </a:p>
          <a:p>
            <a:pPr lvl="1"/>
            <a:r>
              <a:rPr lang="zh-TW" altLang="en-US" sz="2600" dirty="0" smtClean="0"/>
              <a:t>他們</a:t>
            </a:r>
            <a:r>
              <a:rPr lang="zh-TW" altLang="en-US" sz="2600" dirty="0"/>
              <a:t>在製作各國國旗便當時</a:t>
            </a:r>
            <a:r>
              <a:rPr lang="zh-TW" altLang="en-US" sz="2600" dirty="0" smtClean="0"/>
              <a:t>，盡量</a:t>
            </a:r>
            <a:r>
              <a:rPr lang="zh-TW" altLang="en-US" sz="2600" dirty="0"/>
              <a:t>以該國傳統美食料理為主要食</a:t>
            </a:r>
            <a:r>
              <a:rPr lang="zh-TW" altLang="en-US" sz="2600" dirty="0" smtClean="0"/>
              <a:t>材。</a:t>
            </a:r>
            <a:endParaRPr lang="en-US" altLang="zh-TW" sz="2600" dirty="0" smtClean="0"/>
          </a:p>
          <a:p>
            <a:pPr lvl="1"/>
            <a:r>
              <a:rPr lang="zh-TW" altLang="en-US" sz="2600" dirty="0" smtClean="0"/>
              <a:t>在</a:t>
            </a:r>
            <a:r>
              <a:rPr lang="zh-TW" altLang="en-US" sz="2600" dirty="0"/>
              <a:t>他們的網站上，不但有製作完成的便當的照片，還配有製作方法的介紹，以及該國國旗的象徵意義</a:t>
            </a:r>
            <a:r>
              <a:rPr lang="zh-TW" altLang="en-US" sz="2600" dirty="0" smtClean="0"/>
              <a:t>。</a:t>
            </a:r>
            <a:endParaRPr lang="en-US" altLang="zh-TW" sz="2600" dirty="0" smtClean="0"/>
          </a:p>
          <a:p>
            <a:pPr lvl="1"/>
            <a:r>
              <a:rPr lang="zh-TW" altLang="en-US" sz="2600" dirty="0" smtClean="0"/>
              <a:t>讓</a:t>
            </a:r>
            <a:r>
              <a:rPr lang="zh-TW" altLang="en-US" sz="2600" dirty="0"/>
              <a:t>我們在享受美食的同時，更是加深了對於各國傳統美食和文化的了解。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539552" y="6021288"/>
            <a:ext cx="839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solidFill>
                  <a:schemeClr val="bg1">
                    <a:lumMod val="65000"/>
                  </a:schemeClr>
                </a:solidFill>
              </a:rPr>
              <a:t>資料</a:t>
            </a:r>
            <a:r>
              <a:rPr lang="en-US" altLang="zh-TW" sz="1600" dirty="0" smtClean="0">
                <a:solidFill>
                  <a:schemeClr val="bg1">
                    <a:lumMod val="65000"/>
                  </a:schemeClr>
                </a:solidFill>
              </a:rPr>
              <a:t>20150303</a:t>
            </a:r>
            <a:r>
              <a:rPr lang="zh-TW" altLang="en-US" sz="1600" dirty="0" smtClean="0">
                <a:solidFill>
                  <a:schemeClr val="bg1">
                    <a:lumMod val="65000"/>
                  </a:schemeClr>
                </a:solidFill>
              </a:rPr>
              <a:t>取自</a:t>
            </a:r>
            <a:endParaRPr lang="en-US" altLang="zh-TW" sz="1600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TW" sz="1600" dirty="0" smtClean="0">
                <a:solidFill>
                  <a:schemeClr val="bg1">
                    <a:lumMod val="65000"/>
                  </a:schemeClr>
                </a:solidFill>
              </a:rPr>
              <a:t>http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</a:rPr>
              <a:t>://img.tokyo-fashion.net/epaper/20120727(No.355)/Tokyo-Fashion-20120727(No.355)-gb.html</a:t>
            </a:r>
            <a:endParaRPr lang="zh-TW" alt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74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328679" y="188640"/>
            <a:ext cx="7498080" cy="1143000"/>
          </a:xfrm>
        </p:spPr>
        <p:txBody>
          <a:bodyPr/>
          <a:lstStyle/>
          <a:p>
            <a:r>
              <a:rPr lang="zh-TW" altLang="en-US" dirty="0" smtClean="0"/>
              <a:t>國旗便當</a:t>
            </a:r>
            <a:endParaRPr lang="zh-TW" altLang="en-US" dirty="0"/>
          </a:p>
        </p:txBody>
      </p:sp>
      <p:pic>
        <p:nvPicPr>
          <p:cNvPr id="2054" name="Picture 6" descr="http://img.tokyo-fashion.net/epaper/20120727/D-FLAG/D-FLAG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679" y="1124744"/>
            <a:ext cx="7498080" cy="562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30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328679" y="188640"/>
            <a:ext cx="7498080" cy="1143000"/>
          </a:xfrm>
        </p:spPr>
        <p:txBody>
          <a:bodyPr/>
          <a:lstStyle/>
          <a:p>
            <a:r>
              <a:rPr lang="zh-TW" altLang="en-US" dirty="0" smtClean="0"/>
              <a:t>國旗便當</a:t>
            </a:r>
            <a:endParaRPr lang="zh-TW" altLang="en-US" dirty="0"/>
          </a:p>
        </p:txBody>
      </p:sp>
      <p:pic>
        <p:nvPicPr>
          <p:cNvPr id="3074" name="Picture 2" descr="http://img.tokyo-fashion.net/epaper/20120727/D-FLAG/D-FLAG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1196752"/>
            <a:ext cx="7548331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56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328679" y="188640"/>
            <a:ext cx="7498080" cy="1143000"/>
          </a:xfrm>
        </p:spPr>
        <p:txBody>
          <a:bodyPr/>
          <a:lstStyle/>
          <a:p>
            <a:r>
              <a:rPr lang="zh-TW" altLang="en-US" dirty="0" smtClean="0"/>
              <a:t>國旗便當</a:t>
            </a:r>
            <a:endParaRPr lang="zh-TW" altLang="en-US" dirty="0"/>
          </a:p>
        </p:txBody>
      </p:sp>
      <p:pic>
        <p:nvPicPr>
          <p:cNvPr id="4098" name="Picture 2" descr="http://img.tokyo-fashion.net/epaper/20120727/D-FLAG/D-FLAG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34" y="1124744"/>
            <a:ext cx="5475570" cy="547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4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國旗便當</a:t>
            </a:r>
            <a:endParaRPr lang="zh-TW" altLang="en-US" dirty="0"/>
          </a:p>
        </p:txBody>
      </p:sp>
      <p:pic>
        <p:nvPicPr>
          <p:cNvPr id="4" name="Picture 4" descr="http://img.tokyo-fashion.net/epaper/20120727/D-FLAG/D-FLAG-02-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348" y="1417320"/>
            <a:ext cx="54006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18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hlinkClick r:id="rId2" action="ppaction://hlinkpres?slideindex=1&amp;slidetitle="/>
              </a:rPr>
              <a:t>不同國家的人在吃什麼？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《</a:t>
            </a:r>
            <a:r>
              <a:rPr lang="zh-TW" altLang="en-US" dirty="0"/>
              <a:t>時代週刊</a:t>
            </a:r>
            <a:r>
              <a:rPr lang="en-US" altLang="zh-TW" dirty="0" smtClean="0"/>
              <a:t>》</a:t>
            </a:r>
            <a:r>
              <a:rPr lang="zh-TW" altLang="en-US" dirty="0" smtClean="0"/>
              <a:t>的組圖</a:t>
            </a:r>
            <a:r>
              <a:rPr lang="en-US" altLang="zh-TW" dirty="0" smtClean="0"/>
              <a:t>《</a:t>
            </a:r>
            <a:r>
              <a:rPr lang="zh-TW" altLang="en-US" dirty="0"/>
              <a:t>饑餓的星球</a:t>
            </a:r>
            <a:r>
              <a:rPr lang="en-US" altLang="zh-TW" dirty="0"/>
              <a:t>》</a:t>
            </a:r>
          </a:p>
          <a:p>
            <a:r>
              <a:rPr lang="zh-TW" altLang="en-US" dirty="0" smtClean="0"/>
              <a:t>作者：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攝影師</a:t>
            </a:r>
            <a:r>
              <a:rPr lang="en-US" altLang="zh-TW" dirty="0"/>
              <a:t>Peter </a:t>
            </a:r>
            <a:r>
              <a:rPr lang="en-US" altLang="zh-TW" dirty="0" err="1"/>
              <a:t>Menzel</a:t>
            </a:r>
            <a:r>
              <a:rPr lang="zh-TW" altLang="en-US" dirty="0"/>
              <a:t>與妻子</a:t>
            </a:r>
            <a:r>
              <a:rPr lang="en-US" altLang="zh-TW" dirty="0"/>
              <a:t>Faith </a:t>
            </a:r>
            <a:r>
              <a:rPr lang="en-US" altLang="zh-TW" dirty="0" err="1"/>
              <a:t>D'Aluision</a:t>
            </a:r>
            <a:r>
              <a:rPr lang="zh-TW" altLang="en-US" dirty="0"/>
              <a:t>造訪世界各地</a:t>
            </a:r>
            <a:r>
              <a:rPr lang="en-US" altLang="zh-TW" dirty="0"/>
              <a:t>24</a:t>
            </a:r>
            <a:r>
              <a:rPr lang="zh-TW" altLang="en-US" dirty="0"/>
              <a:t>個國家、</a:t>
            </a:r>
            <a:r>
              <a:rPr lang="en-US" altLang="zh-TW" dirty="0"/>
              <a:t>30</a:t>
            </a:r>
            <a:r>
              <a:rPr lang="zh-TW" altLang="en-US" dirty="0"/>
              <a:t>個家庭的廚房與餐桌，以影像記錄不同家庭一星期所消耗的食物，完成</a:t>
            </a:r>
            <a:r>
              <a:rPr lang="en-US" altLang="zh-TW" dirty="0"/>
              <a:t>"Hungry Planet: What the World Eats in a Week</a:t>
            </a:r>
            <a:br>
              <a:rPr lang="en-US" altLang="zh-TW" dirty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4847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進行全球化研究的途徑建議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221560"/>
          </a:xfrm>
        </p:spPr>
        <p:txBody>
          <a:bodyPr>
            <a:normAutofit fontScale="85000" lnSpcReduction="20000"/>
          </a:bodyPr>
          <a:lstStyle/>
          <a:p>
            <a:r>
              <a:rPr lang="zh-TW" altLang="en-US" dirty="0" smtClean="0"/>
              <a:t>國際、區域比較或流動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(</a:t>
            </a:r>
            <a:r>
              <a:rPr lang="zh-TW" altLang="en-US" dirty="0" smtClean="0"/>
              <a:t>最多五個國家或區域</a:t>
            </a:r>
            <a:r>
              <a:rPr lang="en-US" altLang="zh-TW" dirty="0" smtClean="0"/>
              <a:t>)</a:t>
            </a:r>
          </a:p>
          <a:p>
            <a:pPr marL="402336" lvl="1" indent="0">
              <a:buNone/>
            </a:pPr>
            <a:r>
              <a:rPr lang="zh-TW" altLang="en-US" dirty="0" smtClean="0"/>
              <a:t>例如：</a:t>
            </a:r>
            <a:endParaRPr lang="en-US" altLang="zh-TW" dirty="0" smtClean="0"/>
          </a:p>
          <a:p>
            <a:pPr lvl="1"/>
            <a:r>
              <a:rPr lang="zh-TW" altLang="zh-TW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台灣</a:t>
            </a:r>
            <a:r>
              <a:rPr lang="zh-TW" altLang="en-US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與</a:t>
            </a:r>
            <a:r>
              <a:rPr lang="zh-TW" altLang="zh-TW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日本資源回收方式</a:t>
            </a:r>
            <a:r>
              <a:rPr lang="zh-TW" altLang="en-US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之</a:t>
            </a:r>
            <a:r>
              <a:rPr lang="zh-TW" altLang="zh-TW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比較</a:t>
            </a:r>
            <a:endParaRPr lang="en-US" altLang="zh-TW" dirty="0" smtClean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lvl="1"/>
            <a:r>
              <a:rPr lang="zh-TW" altLang="zh-TW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牛仔褲境外發展軌跡之研究</a:t>
            </a:r>
            <a:r>
              <a:rPr lang="zh-TW" altLang="zh-TW" dirty="0">
                <a:ea typeface="新細明體" panose="02020500000000000000" pitchFamily="18" charset="-120"/>
                <a:cs typeface="Times New Roman" panose="02020603050405020304" pitchFamily="18" charset="0"/>
              </a:rPr>
              <a:t>－以美國牛仔褲傳播到台灣、日本、菲律賓為</a:t>
            </a:r>
            <a:r>
              <a:rPr lang="zh-TW" altLang="zh-TW" dirty="0" smtClean="0">
                <a:ea typeface="新細明體" panose="02020500000000000000" pitchFamily="18" charset="-120"/>
                <a:cs typeface="Times New Roman" panose="02020603050405020304" pitchFamily="18" charset="0"/>
              </a:rPr>
              <a:t>例</a:t>
            </a:r>
            <a:endParaRPr lang="en-US" altLang="zh-TW" dirty="0" smtClean="0"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lvl="1"/>
            <a:endParaRPr lang="en-US" altLang="zh-TW" dirty="0" smtClean="0"/>
          </a:p>
          <a:p>
            <a:r>
              <a:rPr lang="zh-TW" altLang="en-US" dirty="0" smtClean="0"/>
              <a:t>全球化對臺灣生活影響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例如：</a:t>
            </a:r>
            <a:r>
              <a:rPr lang="zh-TW" altLang="en-US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全球化疫病對台灣飲食的影響</a:t>
            </a:r>
            <a:r>
              <a:rPr lang="en-US" altLang="zh-TW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-</a:t>
            </a:r>
            <a:r>
              <a:rPr lang="zh-TW" altLang="en-US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以牛肉為例</a:t>
            </a:r>
            <a:endParaRPr lang="en-US" altLang="zh-TW" dirty="0" smtClean="0"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402336" lvl="1" indent="0">
              <a:buNone/>
            </a:pPr>
            <a:endParaRPr lang="en-US" altLang="zh-TW" dirty="0" smtClean="0"/>
          </a:p>
          <a:p>
            <a:pPr marL="82296" indent="0">
              <a:buNone/>
            </a:pPr>
            <a:r>
              <a:rPr lang="zh-TW" altLang="en-US" dirty="0" smtClean="0"/>
              <a:t>臺灣對全球化生活影響</a:t>
            </a:r>
            <a:endParaRPr lang="en-US" altLang="zh-TW" dirty="0" smtClean="0"/>
          </a:p>
          <a:p>
            <a:pPr marL="402336" lvl="1" indent="0">
              <a:buNone/>
            </a:pPr>
            <a:r>
              <a:rPr lang="zh-TW" altLang="en-US" dirty="0" smtClean="0"/>
              <a:t>例如：</a:t>
            </a:r>
            <a:r>
              <a:rPr lang="zh-TW" altLang="en-US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台灣食品安全擴張與全球化的關聯</a:t>
            </a:r>
            <a:r>
              <a:rPr lang="en-US" altLang="zh-TW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—</a:t>
            </a:r>
            <a:r>
              <a:rPr lang="zh-TW" altLang="en-US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以毒澱粉為例</a:t>
            </a:r>
            <a:endParaRPr lang="en-US" altLang="zh-TW" dirty="0" smtClean="0"/>
          </a:p>
          <a:p>
            <a:pPr lvl="2"/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0902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332656"/>
            <a:ext cx="7770796" cy="626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3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hoto.hanyu.iciba.com/upload/encyclopedia_2/36/85/bk_368508b90e137ab98c4e3c0c1d65e600_BI1S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162299"/>
            <a:ext cx="47625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緒論回顧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35608" y="1447800"/>
            <a:ext cx="6664784" cy="4800600"/>
          </a:xfrm>
        </p:spPr>
        <p:txBody>
          <a:bodyPr>
            <a:normAutofit/>
          </a:bodyPr>
          <a:lstStyle/>
          <a:p>
            <a:pPr marL="365760" lvl="1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zh-TW" altLang="en-US" sz="3200" dirty="0" smtClean="0">
                <a:solidFill>
                  <a:srgbClr val="FF0000"/>
                </a:solidFill>
              </a:rPr>
              <a:t>工業化</a:t>
            </a:r>
            <a:r>
              <a:rPr lang="zh-TW" altLang="en-US" sz="3200" dirty="0"/>
              <a:t>起源於</a:t>
            </a:r>
            <a:r>
              <a:rPr lang="zh-TW" altLang="en-US" sz="3200" dirty="0" smtClean="0">
                <a:solidFill>
                  <a:srgbClr val="FF0000"/>
                </a:solidFill>
              </a:rPr>
              <a:t>歐洲，</a:t>
            </a:r>
            <a:r>
              <a:rPr lang="zh-TW" altLang="en-US" sz="3200" dirty="0" smtClean="0"/>
              <a:t>破壞</a:t>
            </a:r>
            <a:r>
              <a:rPr lang="zh-TW" altLang="en-US" sz="3200" dirty="0" smtClean="0"/>
              <a:t>了主宰整個歷史直到</a:t>
            </a:r>
            <a:r>
              <a:rPr lang="en-US" altLang="zh-TW" sz="3200" dirty="0" smtClean="0"/>
              <a:t>19</a:t>
            </a:r>
            <a:r>
              <a:rPr lang="zh-TW" altLang="en-US" sz="3200" dirty="0" smtClean="0"/>
              <a:t>世紀的社會</a:t>
            </a:r>
            <a:r>
              <a:rPr lang="zh-TW" altLang="en-US" sz="3200" dirty="0" smtClean="0"/>
              <a:t>型態，發展出</a:t>
            </a:r>
            <a:r>
              <a:rPr lang="zh-TW" altLang="en-US" sz="3200" dirty="0" smtClean="0">
                <a:solidFill>
                  <a:srgbClr val="FF0000"/>
                </a:solidFill>
              </a:rPr>
              <a:t>現代化</a:t>
            </a:r>
            <a:r>
              <a:rPr lang="zh-TW" altLang="en-US" sz="3200" dirty="0" smtClean="0">
                <a:solidFill>
                  <a:srgbClr val="FF0000"/>
                </a:solidFill>
              </a:rPr>
              <a:t>社會</a:t>
            </a:r>
            <a:r>
              <a:rPr lang="zh-TW" altLang="en-US" sz="3200" dirty="0" smtClean="0"/>
              <a:t>，影響了</a:t>
            </a:r>
            <a:r>
              <a:rPr lang="zh-TW" altLang="en-US" sz="3200" dirty="0" smtClean="0">
                <a:solidFill>
                  <a:srgbClr val="FF0000"/>
                </a:solidFill>
              </a:rPr>
              <a:t>全世界</a:t>
            </a:r>
            <a:r>
              <a:rPr lang="zh-TW" altLang="en-US" sz="3200" dirty="0" smtClean="0"/>
              <a:t>，帶來</a:t>
            </a:r>
            <a:r>
              <a:rPr lang="zh-TW" altLang="en-US" sz="3200" dirty="0" smtClean="0">
                <a:solidFill>
                  <a:srgbClr val="FF0000"/>
                </a:solidFill>
              </a:rPr>
              <a:t>全球化</a:t>
            </a:r>
            <a:r>
              <a:rPr lang="zh-TW" altLang="en-US" sz="3200" dirty="0" smtClean="0"/>
              <a:t>議題。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44805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3730744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看看前人腳蹤</a:t>
            </a:r>
            <a:r>
              <a:rPr lang="zh-TW" altLang="en-US" dirty="0" smtClean="0"/>
              <a:t>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激發議題想像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pic>
        <p:nvPicPr>
          <p:cNvPr id="4098" name="Picture 2" descr="简单判断领导是否可追随的十大原则 - 玖玖丸子 - ....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241" y="3789040"/>
            <a:ext cx="714375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3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1021</a:t>
            </a:r>
            <a:r>
              <a:rPr lang="zh-TW" altLang="en-US" dirty="0" smtClean="0"/>
              <a:t>研究的題目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15616" y="1600200"/>
            <a:ext cx="7818072" cy="4853136"/>
          </a:xfrm>
        </p:spPr>
        <p:txBody>
          <a:bodyPr>
            <a:normAutofit fontScale="92500"/>
          </a:bodyPr>
          <a:lstStyle/>
          <a:p>
            <a:r>
              <a:rPr lang="zh-TW" altLang="en-US" dirty="0" smtClean="0"/>
              <a:t>人口老化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當我們老在一起－台灣</a:t>
            </a:r>
            <a:r>
              <a:rPr lang="zh-TW" altLang="en-US" dirty="0"/>
              <a:t>和日本人口</a:t>
            </a:r>
            <a:r>
              <a:rPr lang="zh-TW" altLang="en-US" dirty="0" smtClean="0"/>
              <a:t>老人照顧的比較</a:t>
            </a:r>
            <a:endParaRPr lang="en-US" altLang="zh-TW" dirty="0" smtClean="0"/>
          </a:p>
          <a:p>
            <a:r>
              <a:rPr lang="zh-TW" altLang="en-US" dirty="0" smtClean="0"/>
              <a:t>婦女就業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台灣</a:t>
            </a:r>
            <a:r>
              <a:rPr lang="zh-TW" altLang="en-US" dirty="0"/>
              <a:t>與日本女性勞動參與率和</a:t>
            </a:r>
            <a:r>
              <a:rPr lang="zh-TW" altLang="en-US" dirty="0" smtClean="0"/>
              <a:t>生育率關係的比較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生育率與經濟程度的關聯性</a:t>
            </a:r>
            <a:endParaRPr lang="en-US" altLang="zh-TW" dirty="0" smtClean="0"/>
          </a:p>
          <a:p>
            <a:r>
              <a:rPr lang="zh-TW" altLang="en-US" dirty="0" smtClean="0"/>
              <a:t>多元性別與人我關係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台灣</a:t>
            </a:r>
            <a:r>
              <a:rPr lang="zh-TW" altLang="en-US" dirty="0"/>
              <a:t>與荷蘭政府同性戀政策與人民對同性戀</a:t>
            </a:r>
            <a:r>
              <a:rPr lang="zh-TW" altLang="en-US" dirty="0" smtClean="0"/>
              <a:t>態度之比較</a:t>
            </a:r>
            <a:endParaRPr lang="en-US" altLang="zh-TW" dirty="0" smtClean="0"/>
          </a:p>
          <a:p>
            <a:pPr lvl="1"/>
            <a:r>
              <a:rPr lang="zh-TW" altLang="en-US" dirty="0"/>
              <a:t>美國與台灣青少年婚前性行為與後續處理的</a:t>
            </a:r>
            <a:r>
              <a:rPr lang="zh-TW" altLang="en-US" dirty="0" smtClean="0"/>
              <a:t>探討</a:t>
            </a:r>
            <a:endParaRPr lang="en-US" altLang="zh-TW" dirty="0" smtClean="0"/>
          </a:p>
          <a:p>
            <a:pPr lvl="0"/>
            <a:endParaRPr lang="en-US" altLang="zh-TW" dirty="0" smtClean="0"/>
          </a:p>
          <a:p>
            <a:pPr lvl="1"/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05389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35608" y="1628800"/>
            <a:ext cx="7251192" cy="4497363"/>
          </a:xfrm>
        </p:spPr>
        <p:txBody>
          <a:bodyPr/>
          <a:lstStyle/>
          <a:p>
            <a:pPr lvl="0"/>
            <a:r>
              <a:rPr lang="zh-TW" altLang="en-US" dirty="0" smtClean="0">
                <a:solidFill>
                  <a:prstClr val="black"/>
                </a:solidFill>
              </a:rPr>
              <a:t>婚姻與家庭</a:t>
            </a:r>
            <a:endParaRPr lang="en-US" altLang="zh-TW" dirty="0" smtClean="0">
              <a:solidFill>
                <a:prstClr val="black"/>
              </a:solidFill>
            </a:endParaRPr>
          </a:p>
          <a:p>
            <a:pPr lvl="1"/>
            <a:r>
              <a:rPr lang="zh-TW" altLang="en-US" dirty="0" smtClean="0">
                <a:solidFill>
                  <a:prstClr val="black"/>
                </a:solidFill>
              </a:rPr>
              <a:t>新移民家庭子女在校學習情形之分析比較</a:t>
            </a:r>
            <a:endParaRPr lang="en-US" altLang="zh-TW" dirty="0" smtClean="0">
              <a:solidFill>
                <a:prstClr val="black"/>
              </a:solidFill>
            </a:endParaRPr>
          </a:p>
          <a:p>
            <a:pPr lvl="1"/>
            <a:r>
              <a:rPr lang="zh-TW" altLang="en-US" dirty="0" smtClean="0">
                <a:solidFill>
                  <a:prstClr val="black"/>
                </a:solidFill>
              </a:rPr>
              <a:t>電子產品對家庭娛樂的影響</a:t>
            </a:r>
            <a:endParaRPr lang="en-US" altLang="zh-TW" dirty="0" smtClean="0">
              <a:solidFill>
                <a:prstClr val="black"/>
              </a:solidFill>
            </a:endParaRPr>
          </a:p>
          <a:p>
            <a:r>
              <a:rPr lang="zh-TW" altLang="en-US" dirty="0" smtClean="0"/>
              <a:t>親職教育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弱智兒童各國福利與補助探討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全球化下外國節目對國內青少年的影響</a:t>
            </a:r>
            <a:endParaRPr lang="en-US" altLang="zh-TW" dirty="0" smtClean="0"/>
          </a:p>
          <a:p>
            <a:r>
              <a:rPr lang="zh-TW" altLang="en-US" dirty="0"/>
              <a:t>綠色生活與</a:t>
            </a:r>
            <a:r>
              <a:rPr lang="zh-TW" altLang="en-US" dirty="0" smtClean="0"/>
              <a:t>消費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綠色產品包裝及未來的展望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優等</a:t>
            </a:r>
            <a:r>
              <a:rPr lang="en-US" altLang="zh-TW" dirty="0">
                <a:solidFill>
                  <a:srgbClr val="FF0000"/>
                </a:solidFill>
              </a:rPr>
              <a:t>)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 lvl="1"/>
            <a:endParaRPr lang="en-US" altLang="zh-TW" dirty="0" smtClean="0"/>
          </a:p>
          <a:p>
            <a:pPr lvl="1"/>
            <a:endParaRPr lang="zh-TW" altLang="en-US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1021</a:t>
            </a:r>
            <a:r>
              <a:rPr lang="zh-TW" altLang="en-US" dirty="0" smtClean="0"/>
              <a:t>研究的題目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5070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食品安全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從日本與台灣食品來看食品添加物的差別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各國死亡率與飲食的關係</a:t>
            </a:r>
            <a:endParaRPr lang="en-US" altLang="zh-TW" dirty="0" smtClean="0"/>
          </a:p>
          <a:p>
            <a:pPr lvl="0"/>
            <a:r>
              <a:rPr lang="zh-TW" altLang="en-US" sz="2700" dirty="0">
                <a:solidFill>
                  <a:prstClr val="black"/>
                </a:solidFill>
              </a:rPr>
              <a:t>飲食文化與傳播</a:t>
            </a:r>
            <a:endParaRPr lang="en-US" altLang="zh-TW" sz="2700" dirty="0">
              <a:solidFill>
                <a:prstClr val="black"/>
              </a:solidFill>
            </a:endParaRPr>
          </a:p>
          <a:p>
            <a:pPr lvl="1"/>
            <a:r>
              <a:rPr lang="zh-TW" altLang="en-US" sz="2400" dirty="0">
                <a:solidFill>
                  <a:prstClr val="black"/>
                </a:solidFill>
              </a:rPr>
              <a:t>那些年我們吃的速食</a:t>
            </a:r>
            <a:r>
              <a:rPr lang="en-US" altLang="zh-TW" sz="2400" dirty="0">
                <a:solidFill>
                  <a:prstClr val="black"/>
                </a:solidFill>
              </a:rPr>
              <a:t>-</a:t>
            </a:r>
            <a:r>
              <a:rPr lang="zh-TW" altLang="en-US" sz="2400" dirty="0">
                <a:solidFill>
                  <a:prstClr val="black"/>
                </a:solidFill>
              </a:rPr>
              <a:t>西方速食文化到各國的改變</a:t>
            </a:r>
            <a:endParaRPr lang="en-US" altLang="zh-TW" sz="2400" dirty="0">
              <a:solidFill>
                <a:prstClr val="black"/>
              </a:solidFill>
            </a:endParaRPr>
          </a:p>
          <a:p>
            <a:pPr lvl="1"/>
            <a:r>
              <a:rPr lang="zh-TW" altLang="en-US" sz="2400" dirty="0">
                <a:solidFill>
                  <a:prstClr val="black"/>
                </a:solidFill>
              </a:rPr>
              <a:t>美食軍東征</a:t>
            </a:r>
            <a:r>
              <a:rPr lang="en-US" altLang="zh-TW" sz="2400" dirty="0">
                <a:solidFill>
                  <a:prstClr val="black"/>
                </a:solidFill>
              </a:rPr>
              <a:t>-</a:t>
            </a:r>
            <a:r>
              <a:rPr lang="zh-TW" altLang="en-US" sz="2400" dirty="0">
                <a:solidFill>
                  <a:prstClr val="black"/>
                </a:solidFill>
              </a:rPr>
              <a:t>美國飲食文化藉由大眾傳播媒體對臺灣的影響</a:t>
            </a:r>
          </a:p>
          <a:p>
            <a:endParaRPr lang="zh-TW" altLang="en-US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1021</a:t>
            </a:r>
            <a:r>
              <a:rPr lang="zh-TW" altLang="en-US" dirty="0" smtClean="0"/>
              <a:t>研究的題目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3923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1022</a:t>
            </a:r>
            <a:r>
              <a:rPr lang="zh-TW" altLang="en-US" dirty="0" smtClean="0"/>
              <a:t>進行的研究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115616" y="1600200"/>
            <a:ext cx="7571184" cy="4925144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飲食與健康</a:t>
            </a:r>
            <a:endParaRPr lang="en-US" altLang="zh-TW" dirty="0" smtClean="0"/>
          </a:p>
          <a:p>
            <a:pPr lvl="1"/>
            <a:r>
              <a:rPr lang="zh-TW" altLang="zh-TW" dirty="0" smtClean="0"/>
              <a:t>從</a:t>
            </a:r>
            <a:r>
              <a:rPr lang="zh-TW" altLang="en-US" dirty="0" smtClean="0"/>
              <a:t>各國</a:t>
            </a:r>
            <a:r>
              <a:rPr lang="zh-TW" altLang="zh-TW" dirty="0" smtClean="0"/>
              <a:t>十大死因看飲食與慢性病的關係</a:t>
            </a:r>
            <a:endParaRPr lang="en-US" altLang="zh-TW" dirty="0" smtClean="0"/>
          </a:p>
          <a:p>
            <a:pPr lvl="1"/>
            <a:r>
              <a:rPr lang="zh-TW" altLang="zh-TW" dirty="0" smtClean="0"/>
              <a:t>食麵</a:t>
            </a:r>
            <a:r>
              <a:rPr lang="en-US" altLang="zh-TW" dirty="0" smtClean="0"/>
              <a:t>,</a:t>
            </a:r>
            <a:r>
              <a:rPr lang="zh-TW" altLang="zh-TW" dirty="0" smtClean="0"/>
              <a:t>饅伏</a:t>
            </a:r>
            <a:r>
              <a:rPr lang="en-US" altLang="zh-TW" dirty="0" smtClean="0"/>
              <a:t>?---</a:t>
            </a:r>
            <a:r>
              <a:rPr lang="zh-TW" altLang="zh-TW" dirty="0" smtClean="0"/>
              <a:t>麵包的引進對台灣饅頭飲食文化的</a:t>
            </a:r>
            <a:r>
              <a:rPr lang="zh-TW" altLang="zh-TW" dirty="0" smtClean="0"/>
              <a:t>影響</a:t>
            </a:r>
            <a:r>
              <a:rPr lang="en-US" altLang="zh-TW" dirty="0" smtClean="0">
                <a:solidFill>
                  <a:srgbClr val="FF0000"/>
                </a:solidFill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</a:rPr>
              <a:t>優等</a:t>
            </a:r>
            <a:r>
              <a:rPr lang="en-US" altLang="zh-TW" dirty="0" smtClean="0">
                <a:solidFill>
                  <a:srgbClr val="FF0000"/>
                </a:solidFill>
              </a:rPr>
              <a:t>)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zh-TW" altLang="en-US" dirty="0" smtClean="0"/>
              <a:t>飲食文化</a:t>
            </a:r>
            <a:endParaRPr lang="en-US" altLang="zh-TW" dirty="0" smtClean="0"/>
          </a:p>
          <a:p>
            <a:pPr lvl="1"/>
            <a:r>
              <a:rPr lang="zh-TW" altLang="zh-TW" dirty="0" smtClean="0"/>
              <a:t>後工業化社會飲食文化</a:t>
            </a:r>
            <a:r>
              <a:rPr lang="zh-TW" altLang="en-US" dirty="0" smtClean="0"/>
              <a:t>的國際</a:t>
            </a:r>
            <a:r>
              <a:rPr lang="zh-TW" altLang="zh-TW" dirty="0" smtClean="0"/>
              <a:t>傳播</a:t>
            </a:r>
            <a:endParaRPr lang="en-US" altLang="zh-TW" dirty="0" smtClean="0"/>
          </a:p>
          <a:p>
            <a:pPr lvl="1"/>
            <a:r>
              <a:rPr lang="zh-TW" altLang="zh-TW" dirty="0" smtClean="0"/>
              <a:t>來自</a:t>
            </a:r>
            <a:r>
              <a:rPr lang="en-US" altLang="zh-TW" dirty="0" smtClean="0"/>
              <a:t>exotic</a:t>
            </a:r>
            <a:r>
              <a:rPr lang="zh-TW" altLang="zh-TW" dirty="0" smtClean="0"/>
              <a:t>星球的</a:t>
            </a:r>
            <a:r>
              <a:rPr lang="en-US" altLang="zh-TW" dirty="0" smtClean="0"/>
              <a:t>puissance ---</a:t>
            </a:r>
            <a:r>
              <a:rPr lang="zh-TW" altLang="zh-TW" dirty="0" smtClean="0"/>
              <a:t>在夜市台灣小吃與日韓美食選擇影響因素之</a:t>
            </a:r>
            <a:r>
              <a:rPr lang="zh-TW" altLang="zh-TW" dirty="0" smtClean="0"/>
              <a:t>研究</a:t>
            </a:r>
            <a:r>
              <a:rPr lang="en-US" altLang="zh-TW" dirty="0" smtClean="0">
                <a:solidFill>
                  <a:srgbClr val="FF0000"/>
                </a:solidFill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</a:rPr>
              <a:t>甲等</a:t>
            </a:r>
            <a:r>
              <a:rPr lang="en-US" altLang="zh-TW" dirty="0" smtClean="0">
                <a:solidFill>
                  <a:srgbClr val="FF0000"/>
                </a:solidFill>
              </a:rPr>
              <a:t>)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 lvl="1"/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32401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29545" y="1268760"/>
            <a:ext cx="7427168" cy="5447169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服飾穿著與文化</a:t>
            </a:r>
            <a:endParaRPr lang="en-US" altLang="zh-TW" dirty="0" smtClean="0"/>
          </a:p>
          <a:p>
            <a:pPr lvl="1"/>
            <a:r>
              <a:rPr lang="zh-TW" altLang="zh-TW" dirty="0" smtClean="0"/>
              <a:t>煥然衣新</a:t>
            </a:r>
            <a:r>
              <a:rPr lang="en-US" altLang="zh-TW" dirty="0" smtClean="0"/>
              <a:t>---</a:t>
            </a:r>
            <a:r>
              <a:rPr lang="zh-TW" altLang="zh-TW" dirty="0" smtClean="0"/>
              <a:t>台灣與歐洲服飾色彩演變比較之研究</a:t>
            </a:r>
            <a:endParaRPr lang="en-US" altLang="zh-TW" dirty="0" smtClean="0"/>
          </a:p>
          <a:p>
            <a:r>
              <a:rPr lang="zh-TW" altLang="en-US" dirty="0" smtClean="0"/>
              <a:t>綠色生活</a:t>
            </a:r>
            <a:endParaRPr lang="en-US" altLang="zh-TW" dirty="0" smtClean="0"/>
          </a:p>
          <a:p>
            <a:pPr lvl="1"/>
            <a:r>
              <a:rPr lang="zh-TW" altLang="zh-TW" dirty="0" smtClean="0"/>
              <a:t>綠建築超級比一比</a:t>
            </a:r>
            <a:r>
              <a:rPr lang="en-US" altLang="zh-TW" dirty="0" smtClean="0"/>
              <a:t>---</a:t>
            </a:r>
            <a:r>
              <a:rPr lang="zh-TW" altLang="zh-TW" dirty="0" smtClean="0"/>
              <a:t>日本、台灣、荷蘭綠建築政策之比較</a:t>
            </a:r>
            <a:endParaRPr lang="en-US" altLang="zh-TW" dirty="0" smtClean="0"/>
          </a:p>
          <a:p>
            <a:r>
              <a:rPr lang="zh-TW" altLang="en-US" dirty="0" smtClean="0"/>
              <a:t>經濟與消費</a:t>
            </a:r>
            <a:endParaRPr lang="en-US" altLang="zh-TW" dirty="0" smtClean="0"/>
          </a:p>
          <a:p>
            <a:pPr lvl="1"/>
            <a:r>
              <a:rPr lang="zh-TW" altLang="zh-TW" dirty="0" smtClean="0"/>
              <a:t>學歷高，所得就高？台、日、美國民平均教育程度與家庭平均收入之比較</a:t>
            </a:r>
            <a:r>
              <a:rPr lang="zh-TW" altLang="zh-TW" dirty="0" smtClean="0"/>
              <a:t>研究</a:t>
            </a:r>
            <a:r>
              <a:rPr lang="en-US" altLang="zh-TW" dirty="0" smtClean="0">
                <a:solidFill>
                  <a:srgbClr val="FF0000"/>
                </a:solidFill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</a:rPr>
              <a:t>甲等</a:t>
            </a:r>
            <a:r>
              <a:rPr lang="en-US" altLang="zh-TW" dirty="0" smtClean="0">
                <a:solidFill>
                  <a:srgbClr val="FF0000"/>
                </a:solidFill>
              </a:rPr>
              <a:t>)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 lvl="1"/>
            <a:r>
              <a:rPr lang="zh-TW" altLang="zh-TW" dirty="0" smtClean="0"/>
              <a:t>家庭</a:t>
            </a:r>
            <a:r>
              <a:rPr lang="zh-TW" altLang="en-US" dirty="0" smtClean="0"/>
              <a:t>消費文化</a:t>
            </a:r>
            <a:r>
              <a:rPr lang="zh-TW" altLang="zh-TW" dirty="0" smtClean="0"/>
              <a:t>之</a:t>
            </a:r>
            <a:r>
              <a:rPr lang="zh-TW" altLang="en-US" dirty="0" smtClean="0"/>
              <a:t>東西方</a:t>
            </a:r>
            <a:r>
              <a:rPr lang="zh-TW" altLang="zh-TW" dirty="0" smtClean="0"/>
              <a:t>比較</a:t>
            </a:r>
            <a:r>
              <a:rPr lang="en-US" altLang="zh-TW" dirty="0" smtClean="0"/>
              <a:t>-</a:t>
            </a:r>
            <a:r>
              <a:rPr lang="zh-TW" altLang="zh-TW" dirty="0" smtClean="0"/>
              <a:t>台灣</a:t>
            </a:r>
            <a:r>
              <a:rPr lang="en-US" altLang="zh-TW" dirty="0" err="1" smtClean="0"/>
              <a:t>v.s</a:t>
            </a:r>
            <a:r>
              <a:rPr lang="en-US" altLang="zh-TW" dirty="0" smtClean="0"/>
              <a:t>.</a:t>
            </a:r>
            <a:r>
              <a:rPr lang="zh-TW" altLang="zh-TW" dirty="0" smtClean="0"/>
              <a:t>美國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</a:rPr>
              <a:t>甲等</a:t>
            </a:r>
            <a:r>
              <a:rPr lang="en-US" altLang="zh-TW" dirty="0" smtClean="0">
                <a:solidFill>
                  <a:srgbClr val="FF0000"/>
                </a:solidFill>
              </a:rPr>
              <a:t>)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</p:spPr>
        <p:txBody>
          <a:bodyPr/>
          <a:lstStyle/>
          <a:p>
            <a:r>
              <a:rPr lang="en-US" altLang="zh-TW" dirty="0" smtClean="0"/>
              <a:t>1022</a:t>
            </a:r>
            <a:r>
              <a:rPr lang="zh-TW" altLang="en-US" dirty="0" smtClean="0"/>
              <a:t>進行的研究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652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35608" y="1700808"/>
            <a:ext cx="7498080" cy="4857403"/>
          </a:xfrm>
        </p:spPr>
        <p:txBody>
          <a:bodyPr/>
          <a:lstStyle/>
          <a:p>
            <a:r>
              <a:rPr lang="zh-TW" altLang="en-US" dirty="0" smtClean="0"/>
              <a:t>居住規劃與布置</a:t>
            </a:r>
            <a:endParaRPr lang="en-US" altLang="zh-TW" dirty="0" smtClean="0"/>
          </a:p>
          <a:p>
            <a:pPr lvl="1"/>
            <a:r>
              <a:rPr lang="zh-TW" altLang="zh-TW" dirty="0" smtClean="0"/>
              <a:t>台灣</a:t>
            </a:r>
            <a:r>
              <a:rPr lang="zh-TW" altLang="en-US" dirty="0" smtClean="0"/>
              <a:t>與</a:t>
            </a:r>
            <a:r>
              <a:rPr lang="zh-TW" altLang="zh-TW" dirty="0" smtClean="0"/>
              <a:t>上海</a:t>
            </a:r>
            <a:r>
              <a:rPr lang="zh-TW" altLang="en-US" dirty="0" smtClean="0"/>
              <a:t>之</a:t>
            </a:r>
            <a:r>
              <a:rPr lang="zh-TW" altLang="zh-TW" dirty="0" smtClean="0"/>
              <a:t>區</a:t>
            </a:r>
            <a:r>
              <a:rPr lang="zh-TW" altLang="en-US" dirty="0" smtClean="0"/>
              <a:t>域</a:t>
            </a:r>
            <a:r>
              <a:rPr lang="zh-TW" altLang="zh-TW" dirty="0" smtClean="0"/>
              <a:t>人口密度與房價變化趨勢</a:t>
            </a:r>
            <a:r>
              <a:rPr lang="zh-TW" altLang="zh-TW" dirty="0" smtClean="0"/>
              <a:t>分析</a:t>
            </a:r>
            <a:r>
              <a:rPr lang="en-US" altLang="zh-TW" dirty="0" smtClean="0">
                <a:solidFill>
                  <a:srgbClr val="FF0000"/>
                </a:solidFill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</a:rPr>
              <a:t>甲等</a:t>
            </a:r>
            <a:r>
              <a:rPr lang="en-US" altLang="zh-TW" dirty="0" smtClean="0">
                <a:solidFill>
                  <a:srgbClr val="FF0000"/>
                </a:solidFill>
              </a:rPr>
              <a:t>)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zh-TW" altLang="en-US" dirty="0" smtClean="0"/>
              <a:t>家人關係與互動</a:t>
            </a:r>
            <a:endParaRPr lang="en-US" altLang="zh-TW" dirty="0" smtClean="0"/>
          </a:p>
          <a:p>
            <a:pPr lvl="1"/>
            <a:r>
              <a:rPr lang="zh-TW" altLang="zh-TW" dirty="0" smtClean="0"/>
              <a:t>全球化的學習趨勢</a:t>
            </a:r>
            <a:r>
              <a:rPr lang="en-US" altLang="zh-TW" dirty="0" smtClean="0"/>
              <a:t>--</a:t>
            </a:r>
            <a:r>
              <a:rPr lang="zh-TW" altLang="zh-TW" dirty="0" smtClean="0"/>
              <a:t>交換學生寄宿生活適應之研究</a:t>
            </a:r>
            <a:endParaRPr lang="en-US" altLang="zh-TW" dirty="0" smtClean="0"/>
          </a:p>
          <a:p>
            <a:r>
              <a:rPr lang="zh-TW" altLang="en-US" dirty="0" smtClean="0"/>
              <a:t>生活禮儀</a:t>
            </a:r>
            <a:endParaRPr lang="en-US" altLang="zh-TW" dirty="0" smtClean="0"/>
          </a:p>
          <a:p>
            <a:pPr lvl="1"/>
            <a:r>
              <a:rPr lang="zh-TW" altLang="zh-TW" dirty="0" smtClean="0"/>
              <a:t>台灣</a:t>
            </a:r>
            <a:r>
              <a:rPr lang="zh-TW" altLang="en-US" dirty="0" smtClean="0"/>
              <a:t>與日本</a:t>
            </a:r>
            <a:r>
              <a:rPr lang="zh-TW" altLang="zh-TW" dirty="0" smtClean="0"/>
              <a:t>喪禮文化之比較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</p:spPr>
        <p:txBody>
          <a:bodyPr/>
          <a:lstStyle/>
          <a:p>
            <a:r>
              <a:rPr lang="en-US" altLang="zh-TW" dirty="0" smtClean="0"/>
              <a:t>1022</a:t>
            </a:r>
            <a:r>
              <a:rPr lang="zh-TW" altLang="en-US" dirty="0" smtClean="0"/>
              <a:t>進行的研究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2286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221560"/>
          </a:xfrm>
        </p:spPr>
        <p:txBody>
          <a:bodyPr>
            <a:normAutofit lnSpcReduction="10000"/>
          </a:bodyPr>
          <a:lstStyle/>
          <a:p>
            <a:r>
              <a:rPr lang="zh-TW" altLang="en-US" dirty="0"/>
              <a:t>飲食</a:t>
            </a:r>
            <a:endParaRPr lang="en-US" altLang="zh-TW" dirty="0"/>
          </a:p>
          <a:p>
            <a:pPr lvl="1"/>
            <a:r>
              <a:rPr lang="zh-TW" altLang="en-US" dirty="0"/>
              <a:t>台灣食品安全擴張與全球化的關聯</a:t>
            </a:r>
            <a:r>
              <a:rPr lang="en-US" altLang="zh-TW" dirty="0"/>
              <a:t>—</a:t>
            </a:r>
            <a:r>
              <a:rPr lang="zh-TW" altLang="en-US" dirty="0"/>
              <a:t>以毒澱粉為</a:t>
            </a:r>
            <a:r>
              <a:rPr lang="zh-TW" altLang="en-US" dirty="0" smtClean="0"/>
              <a:t>例</a:t>
            </a:r>
            <a:endParaRPr lang="en-US" altLang="zh-TW" dirty="0" smtClean="0"/>
          </a:p>
          <a:p>
            <a:pPr lvl="1"/>
            <a:r>
              <a:rPr lang="zh-TW" altLang="en-US" dirty="0"/>
              <a:t>全球化疫病對台灣飲食的影響</a:t>
            </a:r>
            <a:r>
              <a:rPr lang="en-US" altLang="zh-TW" dirty="0"/>
              <a:t>-</a:t>
            </a:r>
            <a:r>
              <a:rPr lang="zh-TW" altLang="en-US" dirty="0"/>
              <a:t>以牛肉為</a:t>
            </a:r>
            <a:r>
              <a:rPr lang="zh-TW" altLang="en-US" dirty="0" smtClean="0"/>
              <a:t>例</a:t>
            </a:r>
            <a:endParaRPr lang="en-US" altLang="zh-TW" dirty="0" smtClean="0"/>
          </a:p>
          <a:p>
            <a:pPr lvl="1"/>
            <a:r>
              <a:rPr lang="zh-TW" altLang="en-US" dirty="0"/>
              <a:t>國際平價咖啡館對國人咖啡消費的影響與誘因</a:t>
            </a:r>
            <a:endParaRPr lang="en-US" altLang="zh-TW" dirty="0"/>
          </a:p>
          <a:p>
            <a:r>
              <a:rPr lang="zh-TW" altLang="en-US" dirty="0" smtClean="0"/>
              <a:t>衣著</a:t>
            </a:r>
            <a:endParaRPr lang="en-US" altLang="zh-TW" dirty="0" smtClean="0"/>
          </a:p>
          <a:p>
            <a:pPr lvl="1"/>
            <a:r>
              <a:rPr lang="zh-TW" altLang="en-US" dirty="0"/>
              <a:t>牛仔褲境外發展之軌跡</a:t>
            </a:r>
            <a:r>
              <a:rPr lang="en-US" altLang="zh-TW" dirty="0"/>
              <a:t>-</a:t>
            </a:r>
            <a:r>
              <a:rPr lang="zh-TW" altLang="en-US" dirty="0"/>
              <a:t>以美國傳至日本、台灣為</a:t>
            </a:r>
            <a:r>
              <a:rPr lang="zh-TW" altLang="en-US" dirty="0" smtClean="0"/>
              <a:t>例</a:t>
            </a:r>
            <a:endParaRPr lang="en-US" altLang="zh-TW" dirty="0" smtClean="0"/>
          </a:p>
          <a:p>
            <a:pPr lvl="1"/>
            <a:r>
              <a:rPr lang="zh-TW" altLang="en-US" dirty="0"/>
              <a:t>台灣消費者購買國際流行平價服飾品牌之因素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1031</a:t>
            </a:r>
            <a:r>
              <a:rPr lang="zh-TW" altLang="en-US" dirty="0" smtClean="0"/>
              <a:t>進行的</a:t>
            </a:r>
            <a:r>
              <a:rPr lang="zh-TW" altLang="en-US" dirty="0" smtClean="0"/>
              <a:t>研究</a:t>
            </a:r>
            <a:r>
              <a:rPr lang="en-US" altLang="zh-TW" dirty="0" smtClean="0"/>
              <a:t>(3</a:t>
            </a:r>
            <a:r>
              <a:rPr lang="zh-TW" altLang="en-US" dirty="0" smtClean="0"/>
              <a:t>月底參賽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9944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dirty="0" smtClean="0"/>
              <a:t>居家</a:t>
            </a:r>
            <a:r>
              <a:rPr lang="zh-TW" altLang="en-US" dirty="0"/>
              <a:t>環境美化</a:t>
            </a:r>
            <a:endParaRPr lang="en-US" altLang="zh-TW" dirty="0"/>
          </a:p>
          <a:p>
            <a:pPr lvl="1"/>
            <a:r>
              <a:rPr lang="zh-TW" altLang="zh-TW" dirty="0"/>
              <a:t>台灣</a:t>
            </a:r>
            <a:r>
              <a:rPr lang="zh-TW" altLang="en-US" dirty="0"/>
              <a:t>與</a:t>
            </a:r>
            <a:r>
              <a:rPr lang="zh-TW" altLang="zh-TW" dirty="0"/>
              <a:t>日本資源回收方式</a:t>
            </a:r>
            <a:r>
              <a:rPr lang="zh-TW" altLang="en-US" dirty="0"/>
              <a:t>之</a:t>
            </a:r>
            <a:r>
              <a:rPr lang="zh-TW" altLang="zh-TW" dirty="0" smtClean="0"/>
              <a:t>比較</a:t>
            </a:r>
            <a:endParaRPr lang="en-US" altLang="zh-TW" dirty="0" smtClean="0"/>
          </a:p>
          <a:p>
            <a:r>
              <a:rPr lang="zh-TW" altLang="en-US" dirty="0"/>
              <a:t>家庭休閒</a:t>
            </a:r>
            <a:endParaRPr lang="en-US" altLang="zh-TW" dirty="0"/>
          </a:p>
          <a:p>
            <a:pPr lvl="1"/>
            <a:r>
              <a:rPr lang="zh-TW" altLang="zh-TW" dirty="0"/>
              <a:t>日本動漫文化對台灣高中生音樂性娛樂選擇的影響</a:t>
            </a:r>
            <a:endParaRPr lang="en-US" altLang="zh-TW" dirty="0"/>
          </a:p>
          <a:p>
            <a:pPr lvl="1"/>
            <a:r>
              <a:rPr lang="zh-TW" altLang="en-US" dirty="0"/>
              <a:t>遊戲變遷與青少年友伴關係之關聯</a:t>
            </a:r>
            <a:endParaRPr lang="en-US" altLang="zh-TW" dirty="0"/>
          </a:p>
          <a:p>
            <a:pPr lvl="1"/>
            <a:r>
              <a:rPr lang="zh-TW" altLang="en-US" dirty="0"/>
              <a:t>電腦對青少年生活的</a:t>
            </a:r>
            <a:r>
              <a:rPr lang="zh-TW" altLang="en-US" dirty="0" smtClean="0"/>
              <a:t>影響</a:t>
            </a:r>
            <a:endParaRPr lang="en-US" altLang="zh-TW" dirty="0" smtClean="0"/>
          </a:p>
          <a:p>
            <a:r>
              <a:rPr lang="zh-TW" altLang="en-US" dirty="0"/>
              <a:t>家庭消費</a:t>
            </a:r>
            <a:endParaRPr lang="en-US" altLang="zh-TW" dirty="0"/>
          </a:p>
          <a:p>
            <a:pPr lvl="1"/>
            <a:r>
              <a:rPr lang="zh-TW" altLang="zh-TW" dirty="0"/>
              <a:t>國際平價咖啡店吸引國人消費原因之研究－以星巴克為例</a:t>
            </a:r>
            <a:endParaRPr lang="en-US" altLang="zh-TW" dirty="0"/>
          </a:p>
          <a:p>
            <a:pPr lvl="1"/>
            <a:endParaRPr lang="en-US" altLang="zh-TW" dirty="0"/>
          </a:p>
          <a:p>
            <a:pPr lvl="1"/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1031</a:t>
            </a:r>
            <a:r>
              <a:rPr lang="zh-TW" altLang="en-US" dirty="0" smtClean="0"/>
              <a:t>進行的</a:t>
            </a:r>
            <a:r>
              <a:rPr lang="zh-TW" altLang="en-US" dirty="0" smtClean="0"/>
              <a:t>研究</a:t>
            </a:r>
            <a:r>
              <a:rPr lang="en-US" altLang="zh-TW" dirty="0"/>
              <a:t>(3</a:t>
            </a:r>
            <a:r>
              <a:rPr lang="zh-TW" altLang="en-US" dirty="0"/>
              <a:t>月底參賽</a:t>
            </a:r>
            <a:r>
              <a:rPr lang="en-US" altLang="zh-TW" dirty="0"/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5428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1031</a:t>
            </a:r>
            <a:r>
              <a:rPr lang="zh-TW" altLang="en-US" dirty="0" smtClean="0"/>
              <a:t>進行的</a:t>
            </a:r>
            <a:r>
              <a:rPr lang="zh-TW" altLang="en-US" dirty="0" smtClean="0"/>
              <a:t>研究</a:t>
            </a:r>
            <a:r>
              <a:rPr lang="en-US" altLang="zh-TW" dirty="0"/>
              <a:t>(3</a:t>
            </a:r>
            <a:r>
              <a:rPr lang="zh-TW" altLang="en-US" dirty="0"/>
              <a:t>月底參賽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婚姻與家庭</a:t>
            </a:r>
            <a:endParaRPr lang="en-US" altLang="zh-TW" dirty="0" smtClean="0"/>
          </a:p>
          <a:p>
            <a:pPr lvl="1"/>
            <a:r>
              <a:rPr lang="zh-TW" altLang="en-US" dirty="0"/>
              <a:t>日本動漫文化對台灣青少年性態度之</a:t>
            </a:r>
            <a:r>
              <a:rPr lang="zh-TW" altLang="en-US" dirty="0" smtClean="0"/>
              <a:t>影響</a:t>
            </a:r>
            <a:endParaRPr lang="en-US" altLang="zh-TW" dirty="0" smtClean="0"/>
          </a:p>
          <a:p>
            <a:r>
              <a:rPr lang="zh-TW" altLang="en-US" dirty="0" smtClean="0"/>
              <a:t>家庭性別角色</a:t>
            </a:r>
            <a:endParaRPr lang="en-US" altLang="zh-TW" dirty="0" smtClean="0"/>
          </a:p>
          <a:p>
            <a:pPr lvl="1"/>
            <a:r>
              <a:rPr lang="zh-TW" altLang="en-US" dirty="0"/>
              <a:t>華人李清照、日本紫式部女性文學作品呈現出來的女性形象比較</a:t>
            </a:r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8826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ncrypted-tbn1.gstatic.com/images?q=tbn:ANd9GcRlejKq8vHJgCWptiu-KUFh7UsDIynL7uyihgs5jgHUZIdg9_wWR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983621"/>
            <a:ext cx="2528842" cy="384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/>
              <a:t>生產方式改變帶動生活方式的改變</a:t>
            </a:r>
            <a:endParaRPr lang="zh-TW" altLang="en-US" sz="3600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1432560" y="2132856"/>
            <a:ext cx="6955864" cy="1752600"/>
          </a:xfrm>
        </p:spPr>
        <p:txBody>
          <a:bodyPr/>
          <a:lstStyle/>
          <a:p>
            <a:r>
              <a:rPr lang="zh-TW" altLang="en-US" dirty="0"/>
              <a:t>工業化</a:t>
            </a:r>
            <a:r>
              <a:rPr lang="zh-TW" altLang="en-US" dirty="0" smtClean="0"/>
              <a:t>生產增加財富，提升生活水準，促成全球交流，但是也製造了許多</a:t>
            </a:r>
            <a:r>
              <a:rPr lang="zh-TW" altLang="en-US" dirty="0" smtClean="0"/>
              <a:t>問題，引發西方國家的反思</a:t>
            </a:r>
            <a:r>
              <a:rPr lang="en-US" altLang="zh-TW" dirty="0" smtClean="0"/>
              <a:t>…</a:t>
            </a:r>
            <a:endParaRPr lang="en-US" altLang="zh-TW" dirty="0" smtClean="0"/>
          </a:p>
          <a:p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0532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今日作業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43608" y="1268760"/>
            <a:ext cx="7890080" cy="5328592"/>
          </a:xfrm>
        </p:spPr>
        <p:txBody>
          <a:bodyPr>
            <a:normAutofit fontScale="92500" lnSpcReduction="20000"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1.</a:t>
            </a:r>
            <a:r>
              <a:rPr lang="zh-TW" altLang="en-US" dirty="0" smtClean="0"/>
              <a:t>申請</a:t>
            </a:r>
            <a:r>
              <a:rPr lang="zh-TW" altLang="en-US" dirty="0" smtClean="0"/>
              <a:t>好中學生網站帳號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>
                <a:solidFill>
                  <a:srgbClr val="FF0000"/>
                </a:solidFill>
              </a:rPr>
              <a:t>2.</a:t>
            </a:r>
            <a:r>
              <a:rPr lang="zh-TW" altLang="en-US" dirty="0" smtClean="0"/>
              <a:t>確定</a:t>
            </a:r>
            <a:r>
              <a:rPr lang="zh-TW" altLang="en-US" dirty="0"/>
              <a:t>研究議題</a:t>
            </a:r>
            <a:endParaRPr lang="en-US" altLang="zh-TW" dirty="0"/>
          </a:p>
          <a:p>
            <a:endParaRPr lang="en-US" altLang="zh-TW" dirty="0" smtClean="0"/>
          </a:p>
          <a:p>
            <a:r>
              <a:rPr lang="en-US" altLang="zh-TW" dirty="0" smtClean="0">
                <a:solidFill>
                  <a:srgbClr val="FF0000"/>
                </a:solidFill>
              </a:rPr>
              <a:t>3.</a:t>
            </a:r>
            <a:r>
              <a:rPr lang="zh-TW" altLang="en-US" dirty="0" smtClean="0"/>
              <a:t>找到</a:t>
            </a:r>
            <a:r>
              <a:rPr lang="zh-TW" altLang="en-US" dirty="0"/>
              <a:t>一個足以表達自設研究議題概念的</a:t>
            </a:r>
            <a:r>
              <a:rPr lang="zh-TW" altLang="en-US" dirty="0" smtClean="0"/>
              <a:t>影片</a:t>
            </a:r>
            <a:r>
              <a:rPr lang="en-US" altLang="zh-TW" dirty="0" smtClean="0">
                <a:solidFill>
                  <a:srgbClr val="FF0000"/>
                </a:solidFill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</a:rPr>
              <a:t>註明名稱與連結網址</a:t>
            </a:r>
            <a:r>
              <a:rPr lang="en-US" altLang="zh-TW" dirty="0" smtClean="0">
                <a:solidFill>
                  <a:srgbClr val="FF0000"/>
                </a:solidFill>
              </a:rPr>
              <a:t>)</a:t>
            </a:r>
            <a:endParaRPr lang="en-US" altLang="zh-TW" dirty="0">
              <a:solidFill>
                <a:srgbClr val="FF0000"/>
              </a:solidFill>
            </a:endParaRPr>
          </a:p>
          <a:p>
            <a:endParaRPr lang="en-US" altLang="zh-TW" dirty="0" smtClean="0"/>
          </a:p>
          <a:p>
            <a:r>
              <a:rPr lang="en-US" altLang="zh-TW" dirty="0" smtClean="0">
                <a:solidFill>
                  <a:srgbClr val="FF0000"/>
                </a:solidFill>
              </a:rPr>
              <a:t>4.</a:t>
            </a:r>
            <a:r>
              <a:rPr lang="zh-TW" altLang="en-US" dirty="0" smtClean="0"/>
              <a:t>文獻</a:t>
            </a:r>
            <a:r>
              <a:rPr lang="zh-TW" altLang="en-US" dirty="0" smtClean="0"/>
              <a:t>閱讀</a:t>
            </a:r>
            <a:endParaRPr lang="en-US" altLang="zh-TW" dirty="0" smtClean="0"/>
          </a:p>
          <a:p>
            <a:pPr lvl="1"/>
            <a:endParaRPr lang="en-US" altLang="zh-TW" dirty="0" smtClean="0">
              <a:hlinkClick r:id="rId2" action="ppaction://hlinkfile"/>
            </a:endParaRPr>
          </a:p>
          <a:p>
            <a:pPr lvl="1"/>
            <a:r>
              <a:rPr lang="zh-TW" altLang="en-US" dirty="0" smtClean="0">
                <a:hlinkClick r:id="rId2" action="ppaction://hlinkfile"/>
              </a:rPr>
              <a:t>全球化與全球議題</a:t>
            </a:r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r>
              <a:rPr lang="zh-TW" altLang="en-US" dirty="0" smtClean="0">
                <a:hlinkClick r:id="rId3" action="ppaction://hlinkfile"/>
              </a:rPr>
              <a:t>全球化的衝擊與挑戰</a:t>
            </a:r>
            <a:endParaRPr lang="en-US" altLang="zh-TW" dirty="0" smtClean="0"/>
          </a:p>
          <a:p>
            <a:pPr lvl="1"/>
            <a:endParaRPr lang="en-US" altLang="zh-TW" dirty="0"/>
          </a:p>
          <a:p>
            <a:pPr lvl="2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9573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文獻閱讀作業要求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4-1</a:t>
            </a:r>
            <a:r>
              <a:rPr lang="zh-TW" altLang="en-US" dirty="0" smtClean="0"/>
              <a:t>摘要</a:t>
            </a:r>
            <a:r>
              <a:rPr lang="zh-TW" altLang="en-US" dirty="0"/>
              <a:t>重點</a:t>
            </a:r>
            <a:endParaRPr lang="en-US" altLang="zh-TW" dirty="0"/>
          </a:p>
          <a:p>
            <a:r>
              <a:rPr lang="en-US" altLang="zh-TW" dirty="0" smtClean="0">
                <a:solidFill>
                  <a:srgbClr val="FF0000"/>
                </a:solidFill>
              </a:rPr>
              <a:t>4-2</a:t>
            </a:r>
            <a:r>
              <a:rPr lang="zh-TW" altLang="en-US" dirty="0" smtClean="0"/>
              <a:t>說明</a:t>
            </a:r>
            <a:r>
              <a:rPr lang="zh-TW" altLang="en-US" dirty="0" smtClean="0"/>
              <a:t>兩篇資料對</a:t>
            </a:r>
            <a:r>
              <a:rPr lang="zh-TW" altLang="en-US" dirty="0"/>
              <a:t>自設研究議題的啟示或</a:t>
            </a:r>
            <a:r>
              <a:rPr lang="en-US" altLang="zh-TW" dirty="0"/>
              <a:t>200</a:t>
            </a:r>
            <a:r>
              <a:rPr lang="zh-TW" altLang="en-US" dirty="0"/>
              <a:t>字</a:t>
            </a:r>
            <a:r>
              <a:rPr lang="zh-TW" altLang="en-US" dirty="0" smtClean="0"/>
              <a:t>以上讀書心得</a:t>
            </a:r>
            <a:endParaRPr lang="en-US" altLang="zh-TW" dirty="0"/>
          </a:p>
          <a:p>
            <a:r>
              <a:rPr lang="en-US" altLang="zh-TW" dirty="0" smtClean="0">
                <a:solidFill>
                  <a:srgbClr val="FF0000"/>
                </a:solidFill>
              </a:rPr>
              <a:t>4-3</a:t>
            </a:r>
            <a:r>
              <a:rPr lang="zh-TW" altLang="en-US" dirty="0" smtClean="0"/>
              <a:t>羅列</a:t>
            </a:r>
            <a:r>
              <a:rPr lang="zh-TW" altLang="en-US" dirty="0"/>
              <a:t>未來資料蒐尋的方向</a:t>
            </a:r>
            <a:r>
              <a:rPr lang="en-US" altLang="zh-TW" dirty="0"/>
              <a:t>(3-5</a:t>
            </a:r>
            <a:r>
              <a:rPr lang="zh-TW" altLang="en-US" dirty="0"/>
              <a:t>個關鍵字</a:t>
            </a:r>
            <a:r>
              <a:rPr lang="en-US" altLang="zh-TW" dirty="0"/>
              <a:t>)</a:t>
            </a:r>
          </a:p>
          <a:p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dirty="0" smtClean="0"/>
              <a:t>全部資料放在一個</a:t>
            </a:r>
            <a:r>
              <a:rPr lang="en-US" altLang="zh-TW" dirty="0" smtClean="0"/>
              <a:t>word</a:t>
            </a:r>
            <a:r>
              <a:rPr lang="zh-TW" altLang="en-US" dirty="0" smtClean="0"/>
              <a:t>檔</a:t>
            </a:r>
            <a:endParaRPr lang="en-US" altLang="zh-TW" dirty="0" smtClean="0"/>
          </a:p>
          <a:p>
            <a:r>
              <a:rPr lang="zh-TW" altLang="en-US" dirty="0" smtClean="0"/>
              <a:t>請</a:t>
            </a:r>
            <a:r>
              <a:rPr lang="en-US" altLang="zh-TW" dirty="0" smtClean="0"/>
              <a:t>e-mail</a:t>
            </a:r>
            <a:r>
              <a:rPr lang="zh-TW" altLang="en-US" dirty="0" smtClean="0"/>
              <a:t>：</a:t>
            </a:r>
            <a:r>
              <a:rPr lang="en-US" altLang="zh-TW" dirty="0" smtClean="0"/>
              <a:t>reginafor7@gmail.com</a:t>
            </a:r>
            <a:endParaRPr lang="zh-TW" altLang="en-US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1435608" y="3848100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zh-TW" altLang="en-US" dirty="0" smtClean="0"/>
              <a:t>繳交方式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8181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835696" y="274320"/>
            <a:ext cx="7097992" cy="5314920"/>
          </a:xfrm>
        </p:spPr>
        <p:txBody>
          <a:bodyPr>
            <a:normAutofit/>
          </a:bodyPr>
          <a:lstStyle/>
          <a:p>
            <a:r>
              <a:rPr lang="zh-TW" altLang="en-US" sz="6000" dirty="0" smtClean="0"/>
              <a:t>祝</a:t>
            </a:r>
            <a:r>
              <a:rPr lang="en-US" altLang="zh-TW" sz="6000" dirty="0" smtClean="0"/>
              <a:t>~</a:t>
            </a:r>
            <a:br>
              <a:rPr lang="en-US" altLang="zh-TW" sz="6000" dirty="0" smtClean="0"/>
            </a:br>
            <a:r>
              <a:rPr lang="en-US" altLang="zh-TW" sz="6000" dirty="0" smtClean="0"/>
              <a:t/>
            </a:r>
            <a:br>
              <a:rPr lang="en-US" altLang="zh-TW" sz="6000" dirty="0" smtClean="0"/>
            </a:br>
            <a:r>
              <a:rPr lang="zh-TW" altLang="en-US" sz="6000" dirty="0" smtClean="0"/>
              <a:t>效率高，效果好！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369549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東西的故事</a:t>
            </a:r>
            <a:br>
              <a:rPr lang="zh-TW" altLang="en-US" dirty="0"/>
            </a:br>
            <a:r>
              <a:rPr lang="en-US" altLang="zh-TW" dirty="0"/>
              <a:t>/</a:t>
            </a:r>
            <a:r>
              <a:rPr lang="zh-TW" altLang="en-US" dirty="0"/>
              <a:t>作者：</a:t>
            </a:r>
            <a:r>
              <a:rPr lang="en-US" altLang="zh-TW" dirty="0"/>
              <a:t>Annie Leonard2010.06.24.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35608" y="1417638"/>
            <a:ext cx="7498080" cy="4800600"/>
          </a:xfrm>
        </p:spPr>
        <p:txBody>
          <a:bodyPr/>
          <a:lstStyle/>
          <a:p>
            <a:pPr marL="82296" indent="0">
              <a:buNone/>
            </a:pPr>
            <a:endParaRPr lang="en-US" altLang="zh-TW" dirty="0" smtClean="0"/>
          </a:p>
          <a:p>
            <a:pPr marL="82296" indent="0">
              <a:buNone/>
            </a:pPr>
            <a:endParaRPr lang="en-US" altLang="zh-TW" dirty="0" smtClean="0"/>
          </a:p>
          <a:p>
            <a:pPr marL="82296" indent="0">
              <a:buNone/>
            </a:pP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411087" y="1556792"/>
            <a:ext cx="7384864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cs typeface="+mj-cs"/>
              </a:rPr>
              <a:t>作者</a:t>
            </a:r>
            <a:r>
              <a:rPr lang="zh-TW" altLang="en-US" sz="3200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cs typeface="+mj-cs"/>
              </a:rPr>
              <a:t>簡介</a:t>
            </a:r>
            <a:endParaRPr lang="en-US" altLang="zh-TW" sz="3200" dirty="0" smtClean="0"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cs typeface="+mj-cs"/>
            </a:endParaRPr>
          </a:p>
          <a:p>
            <a:r>
              <a:rPr lang="en-US" altLang="zh-TW" sz="3000" dirty="0" smtClean="0">
                <a:solidFill>
                  <a:prstClr val="black"/>
                </a:solidFill>
              </a:rPr>
              <a:t>Annie </a:t>
            </a:r>
            <a:r>
              <a:rPr lang="en-US" altLang="zh-TW" sz="3000" dirty="0">
                <a:solidFill>
                  <a:prstClr val="black"/>
                </a:solidFill>
              </a:rPr>
              <a:t>Leonard</a:t>
            </a:r>
            <a:r>
              <a:rPr lang="zh-TW" altLang="en-US" sz="3000" dirty="0">
                <a:solidFill>
                  <a:prstClr val="black"/>
                </a:solidFill>
              </a:rPr>
              <a:t>，對於環境健康與社會公義的議題有二十幾年的調查與組織經驗，被</a:t>
            </a:r>
            <a:r>
              <a:rPr lang="en-US" altLang="zh-TW" sz="3000" dirty="0">
                <a:solidFill>
                  <a:prstClr val="black"/>
                </a:solidFill>
              </a:rPr>
              <a:t>《</a:t>
            </a:r>
            <a:r>
              <a:rPr lang="zh-TW" altLang="en-US" sz="3000" dirty="0">
                <a:solidFill>
                  <a:prstClr val="black"/>
                </a:solidFill>
              </a:rPr>
              <a:t>時代</a:t>
            </a:r>
            <a:r>
              <a:rPr lang="en-US" altLang="zh-TW" sz="3000" dirty="0">
                <a:solidFill>
                  <a:prstClr val="black"/>
                </a:solidFill>
              </a:rPr>
              <a:t>》</a:t>
            </a:r>
            <a:r>
              <a:rPr lang="zh-TW" altLang="en-US" sz="3000" dirty="0">
                <a:solidFill>
                  <a:prstClr val="black"/>
                </a:solidFill>
              </a:rPr>
              <a:t>雜誌選為環保英雄。她跑遍全球四十個國家，拜訪數百家工廠和垃圾場，親眼見證了世界各地過度消費與低度消費所帶來的可怕影響，因此投身於改造及轉變我們的工業與經濟體系，使之不再破壞生態永續與社會公平，轉而為這兩個目標服務。</a:t>
            </a:r>
            <a:endParaRPr lang="zh-TW" altLang="en-US" sz="3000" dirty="0"/>
          </a:p>
        </p:txBody>
      </p:sp>
    </p:spTree>
    <p:extLst>
      <p:ext uri="{BB962C8B-B14F-4D97-AF65-F5344CB8AC3E}">
        <p14:creationId xmlns:p14="http://schemas.microsoft.com/office/powerpoint/2010/main" val="15208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15616" y="548680"/>
            <a:ext cx="7571184" cy="5577483"/>
          </a:xfrm>
        </p:spPr>
        <p:txBody>
          <a:bodyPr>
            <a:normAutofit fontScale="92500"/>
          </a:bodyPr>
          <a:lstStyle/>
          <a:p>
            <a:r>
              <a:rPr lang="zh-TW" altLang="en-US" dirty="0"/>
              <a:t>她曾與全球焚化爐替代方案聯盟、無害醫療照護組織、基要行動中心，以及綠色和平組織合作。</a:t>
            </a:r>
          </a:p>
          <a:p>
            <a:endParaRPr lang="en-US" altLang="zh-TW" dirty="0" smtClean="0"/>
          </a:p>
          <a:p>
            <a:r>
              <a:rPr lang="zh-TW" altLang="en-US" dirty="0" smtClean="0"/>
              <a:t>她</a:t>
            </a:r>
            <a:r>
              <a:rPr lang="zh-TW" altLang="en-US" dirty="0"/>
              <a:t>是國際全球化論壇及全球焚化爐替代方案聯盟的現任理事，曾任草根回收網絡、環境健康基金、全球綠色基金印度分會，以及綠色和平組織印度分會的理事。</a:t>
            </a:r>
          </a:p>
          <a:p>
            <a:endParaRPr lang="zh-TW" altLang="en-US" dirty="0"/>
          </a:p>
          <a:p>
            <a:r>
              <a:rPr lang="en-US" altLang="zh-TW" dirty="0"/>
              <a:t>Annie Leonard</a:t>
            </a:r>
            <a:r>
              <a:rPr lang="zh-TW" altLang="en-US" dirty="0"/>
              <a:t>畢業於哥倫比亞大學，具有康乃爾大學的城市及區域規劃碩士學位。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4096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116632"/>
            <a:ext cx="7498080" cy="2016224"/>
          </a:xfrm>
        </p:spPr>
        <p:txBody>
          <a:bodyPr>
            <a:normAutofit/>
          </a:bodyPr>
          <a:lstStyle/>
          <a:p>
            <a:pPr lvl="0"/>
            <a:r>
              <a:rPr lang="zh-TW" altLang="en-US" dirty="0">
                <a:solidFill>
                  <a:prstClr val="black"/>
                </a:solidFill>
              </a:rPr>
              <a:t>影片來源</a:t>
            </a:r>
            <a:r>
              <a:rPr lang="zh-TW" altLang="en-US" dirty="0" smtClean="0">
                <a:solidFill>
                  <a:prstClr val="black"/>
                </a:solidFill>
              </a:rPr>
              <a:t>：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59632" y="2132856"/>
            <a:ext cx="7674056" cy="4392488"/>
          </a:xfrm>
        </p:spPr>
        <p:txBody>
          <a:bodyPr>
            <a:normAutofit/>
          </a:bodyPr>
          <a:lstStyle/>
          <a:p>
            <a:pPr marL="82296" lvl="0" indent="0">
              <a:buClr>
                <a:srgbClr val="FE8637"/>
              </a:buClr>
              <a:buNone/>
            </a:pPr>
            <a:r>
              <a:rPr lang="en-US" altLang="zh-TW" dirty="0" smtClean="0">
                <a:solidFill>
                  <a:prstClr val="black"/>
                </a:solidFill>
                <a:hlinkClick r:id="rId2" action="ppaction://hlinkfile"/>
              </a:rPr>
              <a:t>http</a:t>
            </a:r>
            <a:r>
              <a:rPr lang="en-US" altLang="zh-TW" dirty="0">
                <a:solidFill>
                  <a:prstClr val="black"/>
                </a:solidFill>
                <a:hlinkClick r:id="rId2" action="ppaction://hlinkfile"/>
              </a:rPr>
              <a:t>://www.youtube.com/watch?v=AcVq2rxGa18&amp;list=PL8EEA4AE20876DA26</a:t>
            </a:r>
            <a:endParaRPr lang="zh-TW" altLang="en-US" dirty="0">
              <a:solidFill>
                <a:prstClr val="black"/>
              </a:solidFill>
            </a:endParaRPr>
          </a:p>
          <a:p>
            <a:endParaRPr lang="zh-TW" altLang="en-US" dirty="0"/>
          </a:p>
          <a:p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6895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全球化引發的議題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435608" y="1772816"/>
            <a:ext cx="3657600" cy="4663440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貧富不均</a:t>
            </a:r>
            <a:endParaRPr lang="en-US" altLang="zh-TW" sz="3200" dirty="0" smtClean="0"/>
          </a:p>
          <a:p>
            <a:r>
              <a:rPr lang="zh-TW" altLang="en-US" sz="3200" dirty="0" smtClean="0"/>
              <a:t>飢餓</a:t>
            </a:r>
            <a:endParaRPr lang="en-US" altLang="zh-TW" sz="3200" dirty="0" smtClean="0"/>
          </a:p>
          <a:p>
            <a:r>
              <a:rPr lang="zh-TW" altLang="en-US" sz="3200" dirty="0" smtClean="0"/>
              <a:t>犯罪</a:t>
            </a:r>
            <a:endParaRPr lang="en-US" altLang="zh-TW" sz="3200" dirty="0" smtClean="0"/>
          </a:p>
          <a:p>
            <a:r>
              <a:rPr lang="zh-TW" altLang="en-US" sz="3200" dirty="0" smtClean="0"/>
              <a:t>疾病與防疫</a:t>
            </a:r>
            <a:endParaRPr lang="en-US" altLang="zh-TW" sz="3200" dirty="0" smtClean="0"/>
          </a:p>
          <a:p>
            <a:r>
              <a:rPr lang="zh-TW" altLang="en-US" sz="3200" dirty="0" smtClean="0"/>
              <a:t>基本人權</a:t>
            </a:r>
            <a:endParaRPr lang="en-US" altLang="zh-TW" sz="3200" dirty="0" smtClean="0"/>
          </a:p>
          <a:p>
            <a:r>
              <a:rPr lang="zh-TW" altLang="en-US" sz="3200" dirty="0" smtClean="0"/>
              <a:t>人口老化</a:t>
            </a:r>
            <a:endParaRPr lang="en-US" altLang="zh-TW" sz="3200" dirty="0" smtClean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>
          <a:xfrm>
            <a:off x="5215795" y="1772816"/>
            <a:ext cx="3657600" cy="4663440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少子化</a:t>
            </a:r>
            <a:endParaRPr lang="en-US" altLang="zh-TW" sz="3200" dirty="0"/>
          </a:p>
          <a:p>
            <a:r>
              <a:rPr lang="zh-TW" altLang="en-US" sz="3200" dirty="0"/>
              <a:t>性別平等</a:t>
            </a:r>
            <a:endParaRPr lang="en-US" altLang="zh-TW" sz="3200" dirty="0"/>
          </a:p>
          <a:p>
            <a:r>
              <a:rPr lang="zh-TW" altLang="en-US" sz="3200" dirty="0"/>
              <a:t>綠色生活</a:t>
            </a:r>
            <a:endParaRPr lang="en-US" altLang="zh-TW" sz="3200" dirty="0"/>
          </a:p>
          <a:p>
            <a:r>
              <a:rPr lang="zh-TW" altLang="en-US" sz="3200" dirty="0"/>
              <a:t>健康生活</a:t>
            </a:r>
          </a:p>
          <a:p>
            <a:r>
              <a:rPr lang="en-US" altLang="zh-TW" sz="3200" dirty="0" smtClean="0"/>
              <a:t>…</a:t>
            </a:r>
            <a:endParaRPr lang="zh-TW" altLang="en-US" sz="3200" dirty="0"/>
          </a:p>
        </p:txBody>
      </p:sp>
      <p:pic>
        <p:nvPicPr>
          <p:cNvPr id="3074" name="Picture 2" descr="「研究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1064">
            <a:off x="6197239" y="4223216"/>
            <a:ext cx="2766760" cy="247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02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全球化研究第一步</a:t>
            </a:r>
            <a:endParaRPr lang="zh-TW" altLang="en-US" dirty="0"/>
          </a:p>
        </p:txBody>
      </p:sp>
      <p:pic>
        <p:nvPicPr>
          <p:cNvPr id="1026" name="Picture 2" descr="「研究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72816"/>
            <a:ext cx="4536504" cy="282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2915816" y="4955642"/>
            <a:ext cx="453650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7200" b="0" cap="none" spc="0" dirty="0" smtClean="0">
                <a:ln w="0"/>
                <a:gradFill>
                  <a:gsLst>
                    <a:gs pos="0">
                      <a:srgbClr val="FF0000"/>
                    </a:gs>
                    <a:gs pos="73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認識議題</a:t>
            </a:r>
            <a:endParaRPr lang="zh-TW" altLang="en-US" sz="7200" b="0" cap="none" spc="0" dirty="0">
              <a:ln w="0"/>
              <a:gradFill>
                <a:gsLst>
                  <a:gs pos="0">
                    <a:srgbClr val="FF0000"/>
                  </a:gs>
                  <a:gs pos="73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626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貧富不均現象</a:t>
            </a:r>
            <a:endParaRPr lang="zh-TW" altLang="en-US" dirty="0"/>
          </a:p>
        </p:txBody>
      </p:sp>
      <p:pic>
        <p:nvPicPr>
          <p:cNvPr id="3" name="全球的貧富差距真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479" y="1385857"/>
            <a:ext cx="8682168" cy="488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7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夏至">
  <a:themeElements>
    <a:clrScheme name="壁窗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夏至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夏至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588</TotalTime>
  <Words>1311</Words>
  <Application>Microsoft Office PowerPoint</Application>
  <PresentationFormat>如螢幕大小 (4:3)</PresentationFormat>
  <Paragraphs>165</Paragraphs>
  <Slides>32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41" baseType="lpstr">
      <vt:lpstr>微軟正黑體</vt:lpstr>
      <vt:lpstr>新細明體</vt:lpstr>
      <vt:lpstr>Arial</vt:lpstr>
      <vt:lpstr>Calibri</vt:lpstr>
      <vt:lpstr>Gill Sans MT</vt:lpstr>
      <vt:lpstr>Times New Roman</vt:lpstr>
      <vt:lpstr>Verdana</vt:lpstr>
      <vt:lpstr>Wingdings 2</vt:lpstr>
      <vt:lpstr>夏至</vt:lpstr>
      <vt:lpstr>家政全球化研究</vt:lpstr>
      <vt:lpstr>緒論回顧</vt:lpstr>
      <vt:lpstr>生產方式改變帶動生活方式的改變</vt:lpstr>
      <vt:lpstr>東西的故事 /作者：Annie Leonard2010.06.24.</vt:lpstr>
      <vt:lpstr>PowerPoint 簡報</vt:lpstr>
      <vt:lpstr>影片來源：</vt:lpstr>
      <vt:lpstr>全球化引發的議題</vt:lpstr>
      <vt:lpstr>全球化研究第一步</vt:lpstr>
      <vt:lpstr>貧富不均現象</vt:lpstr>
      <vt:lpstr>飢餓現象：一盤炸雞兩個世界 </vt:lpstr>
      <vt:lpstr>全球化視野的展現</vt:lpstr>
      <vt:lpstr>2012年倫敦奧運會206個參賽國的國旗便當</vt:lpstr>
      <vt:lpstr>國旗便當</vt:lpstr>
      <vt:lpstr>國旗便當</vt:lpstr>
      <vt:lpstr>國旗便當</vt:lpstr>
      <vt:lpstr>國旗便當</vt:lpstr>
      <vt:lpstr>不同國家的人在吃什麼？</vt:lpstr>
      <vt:lpstr>進行全球化研究的途徑建議</vt:lpstr>
      <vt:lpstr>PowerPoint 簡報</vt:lpstr>
      <vt:lpstr>看看前人腳蹤，  激發議題想像…</vt:lpstr>
      <vt:lpstr>1021研究的題目 </vt:lpstr>
      <vt:lpstr>1021研究的題目 </vt:lpstr>
      <vt:lpstr>1021研究的題目 </vt:lpstr>
      <vt:lpstr>1022進行的研究</vt:lpstr>
      <vt:lpstr>1022進行的研究</vt:lpstr>
      <vt:lpstr>1022進行的研究</vt:lpstr>
      <vt:lpstr>1031進行的研究(3月底參賽)</vt:lpstr>
      <vt:lpstr>1031進行的研究(3月底參賽)</vt:lpstr>
      <vt:lpstr>1031進行的研究(3月底參賽)</vt:lpstr>
      <vt:lpstr>今日作業</vt:lpstr>
      <vt:lpstr>文獻閱讀作業要求</vt:lpstr>
      <vt:lpstr>祝~  效率高，效果好！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47</cp:revision>
  <dcterms:modified xsi:type="dcterms:W3CDTF">2015-03-04T18:33:54Z</dcterms:modified>
</cp:coreProperties>
</file>