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57" r:id="rId14"/>
    <p:sldId id="288" r:id="rId15"/>
    <p:sldId id="258" r:id="rId16"/>
    <p:sldId id="260" r:id="rId17"/>
    <p:sldId id="278" r:id="rId18"/>
    <p:sldId id="279" r:id="rId19"/>
    <p:sldId id="286" r:id="rId20"/>
    <p:sldId id="280" r:id="rId21"/>
    <p:sldId id="281" r:id="rId22"/>
    <p:sldId id="261" r:id="rId23"/>
    <p:sldId id="272" r:id="rId24"/>
    <p:sldId id="273" r:id="rId25"/>
    <p:sldId id="274" r:id="rId26"/>
    <p:sldId id="275" r:id="rId27"/>
    <p:sldId id="276" r:id="rId28"/>
    <p:sldId id="277" r:id="rId29"/>
    <p:sldId id="287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3567;&#35542;&#25991;&#26684;&#24335;&#35498;&#26126;&#26280;&#35413;&#23529;&#35201;&#40670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31236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家政全球化研究小論文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研究與寫作流程初步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228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99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3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家政全球化研究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如何決定研究方向與範圍？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059832" y="1340768"/>
            <a:ext cx="3096344" cy="3024336"/>
          </a:xfrm>
          <a:prstGeom prst="ellipse">
            <a:avLst/>
          </a:prstGeom>
          <a:solidFill>
            <a:srgbClr val="FFC000">
              <a:alpha val="29000"/>
            </a:srgbClr>
          </a:solidFill>
          <a:ln w="508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4283968" y="3140968"/>
            <a:ext cx="3096344" cy="3024336"/>
          </a:xfrm>
          <a:prstGeom prst="ellipse">
            <a:avLst/>
          </a:prstGeom>
          <a:solidFill>
            <a:srgbClr val="FF0000">
              <a:alpha val="29000"/>
            </a:srgbClr>
          </a:solidFill>
          <a:ln w="508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835696" y="3140968"/>
            <a:ext cx="3168352" cy="3024336"/>
          </a:xfrm>
          <a:prstGeom prst="ellipse">
            <a:avLst/>
          </a:prstGeom>
          <a:solidFill>
            <a:srgbClr val="0070C0">
              <a:alpha val="29000"/>
            </a:srgbClr>
          </a:solidFill>
          <a:ln w="508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3888" y="1844824"/>
            <a:ext cx="2016224" cy="1261884"/>
          </a:xfrm>
          <a:prstGeom prst="rect">
            <a:avLst/>
          </a:prstGeom>
          <a:solidFill>
            <a:srgbClr val="FFC000">
              <a:alpha val="9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全球化視野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全球排序比較  </a:t>
            </a:r>
            <a:endParaRPr lang="en-US" altLang="zh-TW" sz="2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國際區域比較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736" y="3933056"/>
            <a:ext cx="20162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家政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飲食 衣著</a:t>
            </a:r>
            <a:endParaRPr lang="en-US" altLang="zh-TW" sz="2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居住 消費  </a:t>
            </a:r>
            <a:endParaRPr lang="en-US" altLang="zh-TW" sz="2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家庭生活經營</a:t>
            </a:r>
            <a:endParaRPr lang="en-US" altLang="zh-TW" sz="24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89208" y="4072991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現代生活議題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飲食與健康 </a:t>
            </a:r>
            <a:endParaRPr lang="en-US" altLang="zh-TW" sz="20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人口老化</a:t>
            </a:r>
            <a:endParaRPr lang="en-US" altLang="zh-TW" sz="20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性別</a:t>
            </a:r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關係</a:t>
            </a:r>
            <a:endParaRPr lang="en-US" altLang="zh-TW" sz="20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綠色生活</a:t>
            </a:r>
            <a:endParaRPr lang="en-US" altLang="zh-TW" sz="20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0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572000" y="2852936"/>
            <a:ext cx="2088232" cy="1296144"/>
          </a:xfrm>
          <a:prstGeom prst="straightConnector1">
            <a:avLst/>
          </a:prstGeom>
          <a:ln w="38100" cmpd="dbl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660232" y="2492896"/>
            <a:ext cx="2339752" cy="5232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</a:rPr>
              <a:t>研究議題範圍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9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從前人的作為激發研究靈感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人口老化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當我們老在一起－</a:t>
            </a:r>
            <a:r>
              <a:rPr lang="zh-TW" altLang="en-US" dirty="0" smtClean="0"/>
              <a:t>台灣</a:t>
            </a:r>
            <a:r>
              <a:rPr lang="zh-TW" altLang="en-US" dirty="0"/>
              <a:t>和日本人口</a:t>
            </a:r>
            <a:r>
              <a:rPr lang="zh-TW" altLang="en-US" dirty="0" smtClean="0"/>
              <a:t>老人照顧的</a:t>
            </a:r>
            <a:r>
              <a:rPr lang="zh-TW" altLang="en-US" dirty="0" smtClean="0"/>
              <a:t>比較</a:t>
            </a:r>
            <a:endParaRPr lang="en-US" altLang="zh-TW" dirty="0" smtClean="0"/>
          </a:p>
          <a:p>
            <a:r>
              <a:rPr lang="zh-TW" altLang="en-US" dirty="0" smtClean="0"/>
              <a:t>婦女</a:t>
            </a:r>
            <a:r>
              <a:rPr lang="zh-TW" altLang="en-US" dirty="0" smtClean="0"/>
              <a:t>就業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台灣</a:t>
            </a:r>
            <a:r>
              <a:rPr lang="zh-TW" altLang="en-US" dirty="0"/>
              <a:t>與日本女性勞動參與率和</a:t>
            </a:r>
            <a:r>
              <a:rPr lang="zh-TW" altLang="en-US" dirty="0" smtClean="0"/>
              <a:t>生育率關係的比較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生育率</a:t>
            </a:r>
            <a:r>
              <a:rPr lang="zh-TW" altLang="en-US" dirty="0" smtClean="0"/>
              <a:t>與經濟程度的關聯性</a:t>
            </a:r>
            <a:endParaRPr lang="en-US" altLang="zh-TW" dirty="0" smtClean="0"/>
          </a:p>
          <a:p>
            <a:r>
              <a:rPr lang="zh-TW" altLang="en-US" dirty="0" smtClean="0"/>
              <a:t>多元性別與人我關係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台灣</a:t>
            </a:r>
            <a:r>
              <a:rPr lang="zh-TW" altLang="en-US" dirty="0"/>
              <a:t>與荷蘭政府同性戀政策與人民對同性戀</a:t>
            </a:r>
            <a:r>
              <a:rPr lang="zh-TW" altLang="en-US" dirty="0" smtClean="0"/>
              <a:t>態度之比較</a:t>
            </a:r>
            <a:endParaRPr lang="en-US" altLang="zh-TW" dirty="0" smtClean="0"/>
          </a:p>
          <a:p>
            <a:pPr lvl="1"/>
            <a:r>
              <a:rPr lang="zh-TW" altLang="en-US" dirty="0"/>
              <a:t>美國與台灣青少年婚前性行為與後續處理的</a:t>
            </a:r>
            <a:r>
              <a:rPr lang="zh-TW" altLang="en-US" dirty="0" smtClean="0"/>
              <a:t>探討</a:t>
            </a:r>
            <a:endParaRPr lang="en-US" altLang="zh-TW" dirty="0" smtClean="0"/>
          </a:p>
          <a:p>
            <a:pPr lvl="0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64076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從前人的作為激發研究靈感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prstClr val="black"/>
                </a:solidFill>
              </a:rPr>
              <a:t>婚姻與</a:t>
            </a:r>
            <a:r>
              <a:rPr lang="zh-TW" altLang="en-US" dirty="0" smtClean="0">
                <a:solidFill>
                  <a:prstClr val="black"/>
                </a:solidFill>
              </a:rPr>
              <a:t>家庭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1"/>
            <a:r>
              <a:rPr lang="zh-TW" altLang="en-US" dirty="0" smtClean="0">
                <a:solidFill>
                  <a:prstClr val="black"/>
                </a:solidFill>
              </a:rPr>
              <a:t>新移民家庭子女在校學習情形之分析比較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1"/>
            <a:r>
              <a:rPr lang="zh-TW" altLang="en-US" dirty="0" smtClean="0">
                <a:solidFill>
                  <a:prstClr val="black"/>
                </a:solidFill>
              </a:rPr>
              <a:t>電子產品對家庭娛樂的</a:t>
            </a:r>
            <a:r>
              <a:rPr lang="zh-TW" altLang="en-US" dirty="0" smtClean="0">
                <a:solidFill>
                  <a:prstClr val="black"/>
                </a:solidFill>
              </a:rPr>
              <a:t>影響</a:t>
            </a:r>
            <a:endParaRPr lang="en-US" altLang="zh-TW" dirty="0" smtClean="0">
              <a:solidFill>
                <a:prstClr val="black"/>
              </a:solidFill>
            </a:endParaRPr>
          </a:p>
          <a:p>
            <a:r>
              <a:rPr lang="zh-TW" altLang="en-US" dirty="0" smtClean="0"/>
              <a:t>親職教育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弱智兒童各國福利與補助探討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全球化</a:t>
            </a:r>
            <a:r>
              <a:rPr lang="zh-TW" altLang="en-US" dirty="0" smtClean="0"/>
              <a:t>下外國節目對國內青少年的影響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從前人的作為激發研究靈感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食品安全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從日本與台灣食品來看食品添加物的差別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各國死亡率與飲食的關係</a:t>
            </a:r>
            <a:endParaRPr lang="en-US" altLang="zh-TW" dirty="0" smtClean="0"/>
          </a:p>
          <a:p>
            <a:pPr lvl="0"/>
            <a:r>
              <a:rPr lang="zh-TW" altLang="en-US" sz="2700" dirty="0">
                <a:solidFill>
                  <a:prstClr val="black"/>
                </a:solidFill>
              </a:rPr>
              <a:t>飲食文化與傳播</a:t>
            </a:r>
            <a:endParaRPr lang="en-US" altLang="zh-TW" sz="2700" dirty="0">
              <a:solidFill>
                <a:prstClr val="black"/>
              </a:solidFill>
            </a:endParaRPr>
          </a:p>
          <a:p>
            <a:pPr lvl="1"/>
            <a:r>
              <a:rPr lang="zh-TW" altLang="en-US" sz="2400" dirty="0">
                <a:solidFill>
                  <a:prstClr val="black"/>
                </a:solidFill>
              </a:rPr>
              <a:t>那些年我們吃的速食</a:t>
            </a:r>
            <a:r>
              <a:rPr lang="en-US" altLang="zh-TW" sz="2400" dirty="0">
                <a:solidFill>
                  <a:prstClr val="black"/>
                </a:solidFill>
              </a:rPr>
              <a:t>-</a:t>
            </a:r>
            <a:r>
              <a:rPr lang="zh-TW" altLang="en-US" sz="2400" dirty="0">
                <a:solidFill>
                  <a:prstClr val="black"/>
                </a:solidFill>
              </a:rPr>
              <a:t>西方速食文化到各國的改變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lvl="1"/>
            <a:r>
              <a:rPr lang="zh-TW" altLang="en-US" sz="2400" dirty="0">
                <a:solidFill>
                  <a:prstClr val="black"/>
                </a:solidFill>
              </a:rPr>
              <a:t>美食軍東征</a:t>
            </a:r>
            <a:r>
              <a:rPr lang="en-US" altLang="zh-TW" sz="2400" dirty="0">
                <a:solidFill>
                  <a:prstClr val="black"/>
                </a:solidFill>
              </a:rPr>
              <a:t>-</a:t>
            </a:r>
            <a:r>
              <a:rPr lang="zh-TW" altLang="en-US" sz="2400" dirty="0">
                <a:solidFill>
                  <a:prstClr val="black"/>
                </a:solidFill>
              </a:rPr>
              <a:t>美國飲食文化藉由大眾傳播媒體對臺灣的影響</a:t>
            </a:r>
          </a:p>
          <a:p>
            <a:r>
              <a:rPr lang="zh-TW" altLang="en-US" dirty="0" smtClean="0"/>
              <a:t>綠色生活與消費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綠色</a:t>
            </a:r>
            <a:r>
              <a:rPr lang="zh-TW" altLang="en-US" dirty="0"/>
              <a:t>產品包裝及未來的展望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746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全球性資料搜尋 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Google</a:t>
            </a:r>
            <a:r>
              <a:rPr lang="zh-TW" altLang="en-US" dirty="0"/>
              <a:t> </a:t>
            </a:r>
            <a:r>
              <a:rPr lang="zh-TW" altLang="en-US" dirty="0" smtClean="0"/>
              <a:t>的</a:t>
            </a:r>
            <a:r>
              <a:rPr lang="en-US" altLang="zh-TW" dirty="0" smtClean="0">
                <a:latin typeface="新細明體"/>
                <a:ea typeface="新細明體"/>
              </a:rPr>
              <a:t>《</a:t>
            </a:r>
            <a:r>
              <a:rPr lang="zh-TW" altLang="en-US" dirty="0" smtClean="0">
                <a:latin typeface="新細明體"/>
                <a:ea typeface="新細明體"/>
              </a:rPr>
              <a:t>學術搜尋</a:t>
            </a:r>
            <a:r>
              <a:rPr lang="en-US" altLang="zh-TW" dirty="0" smtClean="0">
                <a:latin typeface="新細明體"/>
                <a:ea typeface="新細明體"/>
              </a:rPr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全方位藏資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學術搜尋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-3388" b="4148"/>
          <a:stretch>
            <a:fillRect/>
          </a:stretch>
        </p:blipFill>
        <p:spPr bwMode="auto">
          <a:xfrm>
            <a:off x="755576" y="2276872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123728" y="2492896"/>
            <a:ext cx="1080120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995936" y="4869160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5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862"/>
            <a:ext cx="9130851" cy="68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9752" y="3037887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70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一、流程概覽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選定研究方向或範圍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初步資料搜尋與瀏覽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決定研究主題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蒐集、篩選適用資料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/>
              <a:t>決定研究方法</a:t>
            </a:r>
            <a:endParaRPr lang="en-US" altLang="zh-TW" dirty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可用資料之摘要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將摘要統整為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文獻探討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/>
              <a:t>（</a:t>
            </a:r>
            <a:r>
              <a:rPr lang="zh-TW" altLang="en-US" dirty="0" smtClean="0"/>
              <a:t>第二章）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015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15616" y="2204864"/>
            <a:ext cx="194421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508104" y="2852936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115616" y="2924944"/>
            <a:ext cx="86409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4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決定小論文研究方向與範圍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練習搜尋與上述相關資料共五份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資料型式：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書籍資料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學術性期刊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研究論文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報紙文章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格式記錄資料出處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5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5100" dirty="0" smtClean="0"/>
              <a:t>書籍資料</a:t>
            </a:r>
            <a:endParaRPr lang="en-US" altLang="zh-TW" sz="5100" dirty="0" smtClean="0"/>
          </a:p>
          <a:p>
            <a:pPr lvl="1"/>
            <a:r>
              <a:rPr lang="zh-TW" altLang="en-US" sz="3600" dirty="0"/>
              <a:t>中文</a:t>
            </a:r>
            <a:r>
              <a:rPr lang="zh-TW" altLang="en-US" sz="3600" dirty="0" smtClean="0"/>
              <a:t>格式（英文格式參照講義）：</a:t>
            </a:r>
            <a:endParaRPr lang="zh-TW" altLang="en-US" sz="3600" dirty="0"/>
          </a:p>
          <a:p>
            <a:pPr lvl="1"/>
            <a:r>
              <a:rPr lang="zh-TW" altLang="en-US" sz="3600" dirty="0"/>
              <a:t>作者 </a:t>
            </a:r>
            <a:r>
              <a:rPr lang="en-US" altLang="zh-TW" sz="3600" dirty="0"/>
              <a:t>(</a:t>
            </a:r>
            <a:r>
              <a:rPr lang="zh-TW" altLang="en-US" sz="3600" dirty="0"/>
              <a:t>出版年</a:t>
            </a:r>
            <a:r>
              <a:rPr lang="en-US" altLang="zh-TW" sz="3600" dirty="0"/>
              <a:t>)</a:t>
            </a:r>
            <a:r>
              <a:rPr lang="zh-TW" altLang="en-US" sz="3600" dirty="0"/>
              <a:t>。書名。出版地：出版者。</a:t>
            </a:r>
          </a:p>
          <a:p>
            <a:pPr marL="989013" lvl="1" indent="-269875">
              <a:buNone/>
            </a:pPr>
            <a:r>
              <a:rPr lang="zh-TW" altLang="en-US" sz="3600" dirty="0"/>
              <a:t>●範例：</a:t>
            </a:r>
          </a:p>
          <a:p>
            <a:pPr marL="989013" lvl="1" indent="-269875">
              <a:buNone/>
            </a:pPr>
            <a:r>
              <a:rPr lang="en-US" altLang="zh-TW" sz="3600" dirty="0"/>
              <a:t>(1)</a:t>
            </a:r>
            <a:r>
              <a:rPr lang="zh-TW" altLang="en-US" sz="3600" dirty="0"/>
              <a:t>一位作者的著作</a:t>
            </a:r>
            <a:r>
              <a:rPr lang="en-US" altLang="zh-TW" sz="3600" dirty="0"/>
              <a:t>﹕</a:t>
            </a:r>
            <a:r>
              <a:rPr lang="zh-TW" altLang="en-US" sz="3600" dirty="0"/>
              <a:t>張春興</a:t>
            </a:r>
            <a:r>
              <a:rPr lang="en-US" altLang="zh-TW" sz="3600" dirty="0"/>
              <a:t>(2001) </a:t>
            </a:r>
            <a:r>
              <a:rPr lang="zh-TW" altLang="en-US" sz="3600" dirty="0"/>
              <a:t>。教育心理學</a:t>
            </a:r>
            <a:r>
              <a:rPr lang="en-US" altLang="zh-TW" sz="3600" dirty="0"/>
              <a:t>(</a:t>
            </a:r>
            <a:r>
              <a:rPr lang="zh-TW" altLang="en-US" sz="3600" dirty="0"/>
              <a:t>修訂版</a:t>
            </a:r>
            <a:r>
              <a:rPr lang="en-US" altLang="zh-TW" sz="3600" dirty="0"/>
              <a:t>)</a:t>
            </a:r>
            <a:r>
              <a:rPr lang="zh-TW" altLang="en-US" sz="3600" dirty="0"/>
              <a:t>。臺北市：東華。</a:t>
            </a:r>
          </a:p>
          <a:p>
            <a:pPr marL="989013" lvl="1" indent="-269875">
              <a:buNone/>
            </a:pPr>
            <a:r>
              <a:rPr lang="en-US" altLang="zh-TW" sz="3600" dirty="0"/>
              <a:t>(2)</a:t>
            </a:r>
            <a:r>
              <a:rPr lang="zh-TW" altLang="en-US" sz="3600" dirty="0"/>
              <a:t>二位作者的著作</a:t>
            </a:r>
            <a:r>
              <a:rPr lang="en-US" altLang="zh-TW" sz="3600" dirty="0"/>
              <a:t>﹕</a:t>
            </a:r>
            <a:r>
              <a:rPr lang="zh-TW" altLang="en-US" sz="3600" dirty="0"/>
              <a:t>曾文星、徐靜（</a:t>
            </a:r>
            <a:r>
              <a:rPr lang="en-US" altLang="zh-TW" sz="3600" dirty="0"/>
              <a:t>1982</a:t>
            </a:r>
            <a:r>
              <a:rPr lang="zh-TW" altLang="en-US" sz="3600" dirty="0"/>
              <a:t>）。精神醫學。臺北市</a:t>
            </a:r>
            <a:r>
              <a:rPr lang="en-US" altLang="zh-TW" sz="3600" dirty="0"/>
              <a:t>﹕</a:t>
            </a:r>
            <a:r>
              <a:rPr lang="zh-TW" altLang="en-US" sz="3600" dirty="0"/>
              <a:t>水牛。</a:t>
            </a:r>
          </a:p>
          <a:p>
            <a:pPr marL="989013" lvl="1" indent="-269875">
              <a:buNone/>
            </a:pPr>
            <a:r>
              <a:rPr lang="en-US" altLang="zh-TW" sz="3600" dirty="0"/>
              <a:t>(3)</a:t>
            </a:r>
            <a:r>
              <a:rPr lang="zh-TW" altLang="en-US" sz="3600" dirty="0"/>
              <a:t>編輯的書本</a:t>
            </a:r>
            <a:r>
              <a:rPr lang="en-US" altLang="zh-TW" sz="3600" dirty="0"/>
              <a:t>﹕</a:t>
            </a:r>
          </a:p>
          <a:p>
            <a:pPr marL="989013" lvl="1" indent="-269875">
              <a:buNone/>
            </a:pPr>
            <a:r>
              <a:rPr lang="zh-TW" altLang="en-US" sz="3600" dirty="0" smtClean="0"/>
              <a:t>     孫煜明</a:t>
            </a:r>
            <a:r>
              <a:rPr lang="zh-TW" altLang="en-US" sz="3600" dirty="0"/>
              <a:t>（主編）</a:t>
            </a:r>
            <a:r>
              <a:rPr lang="en-US" altLang="zh-TW" sz="3600" dirty="0"/>
              <a:t>(1993)</a:t>
            </a:r>
            <a:r>
              <a:rPr lang="zh-TW" altLang="en-US" sz="3600" dirty="0"/>
              <a:t>。動機心理學。南京市</a:t>
            </a:r>
            <a:r>
              <a:rPr lang="en-US" altLang="zh-TW" sz="3600" dirty="0"/>
              <a:t>﹕</a:t>
            </a:r>
            <a:r>
              <a:rPr lang="zh-TW" altLang="en-US" sz="3600" dirty="0"/>
              <a:t>南京大學出版社。</a:t>
            </a:r>
          </a:p>
          <a:p>
            <a:pPr marL="989013" lvl="1" indent="-269875">
              <a:buNone/>
            </a:pPr>
            <a:r>
              <a:rPr lang="en-US" altLang="zh-TW" sz="3600" dirty="0"/>
              <a:t>(4)</a:t>
            </a:r>
            <a:r>
              <a:rPr lang="zh-TW" altLang="en-US" sz="3600" dirty="0"/>
              <a:t>翻譯的著作</a:t>
            </a:r>
            <a:r>
              <a:rPr lang="en-US" altLang="zh-TW" sz="3600" dirty="0"/>
              <a:t>﹕</a:t>
            </a:r>
          </a:p>
          <a:p>
            <a:pPr marL="989013" lvl="1" indent="-269875">
              <a:buNone/>
            </a:pPr>
            <a:r>
              <a:rPr lang="zh-TW" altLang="en-US" sz="3600" dirty="0" smtClean="0"/>
              <a:t>     林</a:t>
            </a:r>
            <a:r>
              <a:rPr lang="zh-TW" altLang="en-US" sz="3600" dirty="0"/>
              <a:t>翠湄（譯）（ </a:t>
            </a:r>
            <a:r>
              <a:rPr lang="en-US" altLang="zh-TW" sz="3600" dirty="0"/>
              <a:t>1995</a:t>
            </a:r>
            <a:r>
              <a:rPr lang="zh-TW" altLang="en-US" sz="3600" dirty="0"/>
              <a:t>）。社會與人格發展。臺北市</a:t>
            </a:r>
            <a:r>
              <a:rPr lang="en-US" altLang="zh-TW" sz="3600" dirty="0"/>
              <a:t>﹕</a:t>
            </a:r>
            <a:r>
              <a:rPr lang="zh-TW" altLang="en-US" sz="3600" dirty="0"/>
              <a:t>心理出版社。</a:t>
            </a:r>
          </a:p>
          <a:p>
            <a:pPr marL="989013" lvl="1" indent="-269875">
              <a:buNone/>
            </a:pPr>
            <a:r>
              <a:rPr lang="en-US" altLang="zh-TW" sz="3600" dirty="0"/>
              <a:t>(5)</a:t>
            </a:r>
            <a:r>
              <a:rPr lang="zh-TW" altLang="en-US" sz="3600" dirty="0"/>
              <a:t>作者是機構或團體</a:t>
            </a:r>
            <a:r>
              <a:rPr lang="en-US" altLang="zh-TW" sz="3600" dirty="0"/>
              <a:t>﹕</a:t>
            </a:r>
          </a:p>
          <a:p>
            <a:pPr marL="989013" lvl="1" indent="-269875">
              <a:buNone/>
            </a:pPr>
            <a:r>
              <a:rPr lang="zh-TW" altLang="en-US" sz="3600" dirty="0" smtClean="0"/>
              <a:t>     教育部</a:t>
            </a:r>
            <a:r>
              <a:rPr lang="zh-TW" altLang="en-US" sz="3600" dirty="0"/>
              <a:t>訓育委員會 </a:t>
            </a:r>
            <a:r>
              <a:rPr lang="en-US" altLang="zh-TW" sz="3600" dirty="0"/>
              <a:t>(1991)</a:t>
            </a:r>
            <a:r>
              <a:rPr lang="zh-TW" altLang="en-US" sz="3600" dirty="0"/>
              <a:t>。台灣地區國中、高中階段少年犯罪資料分析</a:t>
            </a:r>
            <a:r>
              <a:rPr lang="zh-TW" altLang="en-US" sz="3600" dirty="0" smtClean="0"/>
              <a:t>。臺北市：教育部訓育委員會。              </a:t>
            </a:r>
            <a:endParaRPr lang="zh-TW" altLang="en-US" sz="3600" dirty="0"/>
          </a:p>
          <a:p>
            <a:pPr marL="989013" lvl="1" indent="-269875">
              <a:buNone/>
            </a:pPr>
            <a:r>
              <a:rPr lang="en-US" altLang="zh-TW" sz="3600" dirty="0"/>
              <a:t>(6)</a:t>
            </a:r>
            <a:r>
              <a:rPr lang="zh-TW" altLang="en-US" sz="3600" dirty="0"/>
              <a:t>沒有作者或編者的書</a:t>
            </a:r>
            <a:r>
              <a:rPr lang="en-US" altLang="zh-TW" sz="3600" dirty="0" smtClean="0"/>
              <a:t>﹕</a:t>
            </a:r>
            <a:r>
              <a:rPr lang="zh-TW" altLang="en-US" sz="3600" dirty="0" smtClean="0"/>
              <a:t>昌</a:t>
            </a:r>
            <a:r>
              <a:rPr lang="zh-TW" altLang="en-US" sz="3600" dirty="0"/>
              <a:t>黎先生集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22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研究性</a:t>
            </a:r>
            <a:r>
              <a:rPr lang="zh-TW" altLang="en-US" dirty="0" smtClean="0"/>
              <a:t>期刊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●中文格式（英文格式參照講義）</a:t>
            </a:r>
            <a:r>
              <a:rPr lang="en-US" altLang="zh-TW" dirty="0" smtClean="0"/>
              <a:t>﹕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 smtClean="0"/>
              <a:t>出版 年</a:t>
            </a:r>
            <a:r>
              <a:rPr lang="en-US" altLang="zh-TW" dirty="0"/>
              <a:t>)</a:t>
            </a:r>
            <a:r>
              <a:rPr lang="zh-TW" altLang="en-US" dirty="0"/>
              <a:t>。論文篇名。期刊名，卷</a:t>
            </a:r>
            <a:r>
              <a:rPr lang="en-US" altLang="zh-TW" dirty="0"/>
              <a:t>(</a:t>
            </a:r>
            <a:r>
              <a:rPr lang="zh-TW" altLang="en-US" dirty="0"/>
              <a:t>期</a:t>
            </a:r>
            <a:r>
              <a:rPr lang="en-US" altLang="zh-TW" dirty="0"/>
              <a:t>)</a:t>
            </a:r>
            <a:r>
              <a:rPr lang="zh-TW" altLang="en-US" dirty="0"/>
              <a:t>，起訖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碼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457200" lvl="1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林生傳（</a:t>
            </a:r>
            <a:r>
              <a:rPr lang="en-US" altLang="zh-TW" dirty="0"/>
              <a:t>1994</a:t>
            </a:r>
            <a:r>
              <a:rPr lang="zh-TW" altLang="en-US" dirty="0"/>
              <a:t>）。實習教師的困擾問題與輔導</a:t>
            </a:r>
            <a:r>
              <a:rPr lang="zh-TW" altLang="en-US" dirty="0" smtClean="0"/>
              <a:t>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研究</a:t>
            </a:r>
            <a:r>
              <a:rPr lang="zh-TW" altLang="en-US" dirty="0"/>
              <a:t>。教育學刊，</a:t>
            </a:r>
            <a:r>
              <a:rPr lang="en-US" altLang="zh-TW" dirty="0"/>
              <a:t>10</a:t>
            </a:r>
            <a:r>
              <a:rPr lang="zh-TW" altLang="en-US" dirty="0"/>
              <a:t>， </a:t>
            </a:r>
            <a:r>
              <a:rPr lang="en-US" altLang="zh-TW" dirty="0"/>
              <a:t>33-103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吳裕益、張酒雄、張玉茹（</a:t>
            </a:r>
            <a:r>
              <a:rPr lang="en-US" altLang="zh-TW" dirty="0"/>
              <a:t>1998</a:t>
            </a:r>
            <a:r>
              <a:rPr lang="zh-TW" altLang="en-US" dirty="0"/>
              <a:t>）。國中學生</a:t>
            </a:r>
            <a:r>
              <a:rPr lang="zh-TW" altLang="en-US" dirty="0" smtClean="0"/>
              <a:t>英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語</a:t>
            </a:r>
            <a:r>
              <a:rPr lang="zh-TW" altLang="en-US" dirty="0"/>
              <a:t>學習成就測驗的編製、分析、與常模</a:t>
            </a:r>
            <a:r>
              <a:rPr lang="zh-TW" altLang="en-US" dirty="0" smtClean="0"/>
              <a:t>建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              立</a:t>
            </a:r>
            <a:r>
              <a:rPr lang="zh-TW" altLang="en-US" dirty="0"/>
              <a:t>。測驗年刊，</a:t>
            </a:r>
            <a:r>
              <a:rPr lang="en-US" altLang="zh-TW" dirty="0"/>
              <a:t>45(2)</a:t>
            </a:r>
            <a:r>
              <a:rPr lang="zh-TW" altLang="en-US" dirty="0"/>
              <a:t>，</a:t>
            </a:r>
            <a:r>
              <a:rPr lang="en-US" altLang="zh-TW" dirty="0"/>
              <a:t>109-134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790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博（碩）士論文</a:t>
            </a:r>
          </a:p>
          <a:p>
            <a:pPr marL="719138" indent="-3587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作者 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。篇名。學校研究所所名：</a:t>
            </a:r>
            <a:r>
              <a:rPr lang="zh-TW" altLang="en-US" dirty="0" smtClean="0"/>
              <a:t>碩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zh-TW" altLang="en-US" dirty="0"/>
              <a:t>博</a:t>
            </a:r>
            <a:r>
              <a:rPr lang="en-US" altLang="zh-TW" dirty="0"/>
              <a:t>)</a:t>
            </a:r>
            <a:r>
              <a:rPr lang="zh-TW" altLang="en-US" dirty="0"/>
              <a:t>士論文。</a:t>
            </a:r>
          </a:p>
          <a:p>
            <a:pPr marL="719138" indent="-3587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鄒慧英</a:t>
            </a:r>
            <a:r>
              <a:rPr lang="en-US" altLang="zh-TW" dirty="0"/>
              <a:t>(1989)</a:t>
            </a:r>
            <a:r>
              <a:rPr lang="zh-TW" altLang="en-US" dirty="0"/>
              <a:t>。高中男女分校與其學校</a:t>
            </a:r>
            <a:r>
              <a:rPr lang="zh-TW" altLang="en-US" dirty="0" smtClean="0"/>
              <a:t>性別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角色</a:t>
            </a:r>
            <a:r>
              <a:rPr lang="zh-TW" altLang="en-US" dirty="0"/>
              <a:t>、成就動機之關係。國立高雄</a:t>
            </a:r>
            <a:r>
              <a:rPr lang="zh-TW" altLang="en-US" dirty="0" smtClean="0"/>
              <a:t>師範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大學</a:t>
            </a:r>
            <a:r>
              <a:rPr lang="zh-TW" altLang="en-US" dirty="0"/>
              <a:t>教育</a:t>
            </a:r>
            <a:r>
              <a:rPr lang="zh-TW" altLang="en-US" dirty="0" smtClean="0"/>
              <a:t>研究所</a:t>
            </a:r>
            <a:r>
              <a:rPr lang="zh-TW" altLang="en-US" dirty="0"/>
              <a:t>。</a:t>
            </a:r>
          </a:p>
          <a:p>
            <a:pPr marL="719138" indent="-358775"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954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報紙</a:t>
            </a:r>
            <a:r>
              <a:rPr lang="zh-TW" altLang="en-US" dirty="0"/>
              <a:t>文章</a:t>
            </a:r>
          </a:p>
          <a:p>
            <a:pPr marL="0" indent="2698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1528763" indent="-809625">
              <a:buNone/>
            </a:pPr>
            <a:r>
              <a:rPr lang="zh-TW" altLang="en-US" dirty="0"/>
              <a:t>作者（出版年）。篇名。報紙名，出版日期，版次。</a:t>
            </a:r>
          </a:p>
          <a:p>
            <a:pPr marL="0" indent="2698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528763" indent="-898525">
              <a:buNone/>
            </a:pPr>
            <a:r>
              <a:rPr lang="zh-TW" altLang="en-US" dirty="0"/>
              <a:t>朱雲漢（</a:t>
            </a:r>
            <a:r>
              <a:rPr lang="en-US" altLang="zh-TW" dirty="0"/>
              <a:t>2000</a:t>
            </a:r>
            <a:r>
              <a:rPr lang="zh-TW" altLang="en-US" dirty="0"/>
              <a:t>）。知識經濟的憧憬與陷阱。中國時報，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日，</a:t>
            </a:r>
            <a:r>
              <a:rPr lang="en-US" altLang="zh-TW" dirty="0"/>
              <a:t>2</a:t>
            </a:r>
            <a:r>
              <a:rPr lang="zh-TW" altLang="en-US" dirty="0"/>
              <a:t>版。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439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網路資料</a:t>
            </a:r>
          </a:p>
          <a:p>
            <a:pPr marL="0" indent="360363">
              <a:buNone/>
            </a:pPr>
            <a:r>
              <a:rPr lang="zh-TW" altLang="en-US" dirty="0"/>
              <a:t>●電子期刊格式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。文章名稱。期刊名稱，卷，頁碼。擷取日期，取自網址</a:t>
            </a:r>
          </a:p>
          <a:p>
            <a:pPr marL="0" indent="360363">
              <a:buNone/>
            </a:pPr>
            <a:r>
              <a:rPr lang="zh-TW" altLang="en-US" dirty="0"/>
              <a:t>●中文範例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林基興</a:t>
            </a:r>
            <a:r>
              <a:rPr lang="en-US" altLang="zh-TW" dirty="0"/>
              <a:t>(2003)</a:t>
            </a:r>
            <a:r>
              <a:rPr lang="zh-TW" altLang="en-US" dirty="0"/>
              <a:t>。老化面面觀專輯。科學月刊，</a:t>
            </a:r>
            <a:r>
              <a:rPr lang="en-US" altLang="zh-TW" dirty="0"/>
              <a:t>402</a:t>
            </a:r>
            <a:r>
              <a:rPr lang="zh-TW" altLang="en-US" dirty="0"/>
              <a:t>，</a:t>
            </a:r>
            <a:r>
              <a:rPr lang="en-US" altLang="zh-TW" dirty="0"/>
              <a:t>472-473</a:t>
            </a:r>
            <a:r>
              <a:rPr lang="zh-TW" altLang="en-US" dirty="0"/>
              <a:t>。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</a:t>
            </a:r>
            <a:r>
              <a:rPr lang="zh-TW" altLang="en-US" dirty="0" smtClean="0"/>
              <a:t>自</a:t>
            </a:r>
            <a:r>
              <a:rPr lang="en-US" altLang="zh-TW" dirty="0" smtClean="0"/>
              <a:t>http</a:t>
            </a:r>
            <a:r>
              <a:rPr lang="en-US" altLang="zh-TW" dirty="0"/>
              <a:t>://www.scimonth.com.tw/catalog.php?arid=436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45727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資料庫格式</a:t>
            </a:r>
            <a:r>
              <a:rPr lang="en-US" altLang="zh-TW" dirty="0"/>
              <a:t>﹕</a:t>
            </a:r>
          </a:p>
          <a:p>
            <a:pPr marL="1079500" indent="-73660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。文章名稱。期刊名稱，卷，頁碼，擷取日期，取自電子資料庫名稱。</a:t>
            </a:r>
          </a:p>
          <a:p>
            <a:pPr marL="1079500" indent="-73660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438275" indent="-719138">
              <a:buNone/>
            </a:pPr>
            <a:r>
              <a:rPr lang="zh-TW" altLang="en-US" dirty="0"/>
              <a:t>胡名霞</a:t>
            </a:r>
            <a:r>
              <a:rPr lang="en-US" altLang="zh-TW" dirty="0"/>
              <a:t>(1998)</a:t>
            </a:r>
            <a:r>
              <a:rPr lang="zh-TW" altLang="en-US" dirty="0"/>
              <a:t>。動作學習在物理治療之應用。中華民國物理治療協會雜誌，</a:t>
            </a:r>
            <a:r>
              <a:rPr lang="en-US" altLang="zh-TW" dirty="0"/>
              <a:t>23</a:t>
            </a:r>
            <a:r>
              <a:rPr lang="zh-TW" altLang="en-US" dirty="0"/>
              <a:t>，</a:t>
            </a:r>
            <a:r>
              <a:rPr lang="en-US" altLang="zh-TW" dirty="0"/>
              <a:t>297-309</a:t>
            </a:r>
            <a:r>
              <a:rPr lang="zh-TW" altLang="en-US" dirty="0"/>
              <a:t>。</a:t>
            </a:r>
            <a:r>
              <a:rPr lang="en-US" altLang="zh-TW" dirty="0" smtClean="0"/>
              <a:t>2003</a:t>
            </a:r>
            <a:r>
              <a:rPr lang="zh-TW" altLang="en-US" dirty="0" smtClean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日，取自中華民國期刊論文索引系統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38275" indent="-719138">
              <a:buNone/>
            </a:pPr>
            <a:endParaRPr lang="zh-TW" altLang="en-US" dirty="0"/>
          </a:p>
          <a:p>
            <a:r>
              <a:rPr lang="zh-TW" altLang="en-US" dirty="0" smtClean="0"/>
              <a:t>官方</a:t>
            </a:r>
            <a:r>
              <a:rPr lang="zh-TW" altLang="en-US" dirty="0"/>
              <a:t>網站</a:t>
            </a:r>
            <a:r>
              <a:rPr lang="en-US" altLang="zh-TW" dirty="0"/>
              <a:t>﹕</a:t>
            </a:r>
          </a:p>
          <a:p>
            <a:pPr marL="0" indent="360363">
              <a:buNone/>
            </a:pPr>
            <a:r>
              <a:rPr lang="zh-TW" altLang="en-US" dirty="0"/>
              <a:t>網站名稱。擷取日期，取自網址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358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592288"/>
          </a:xfrm>
        </p:spPr>
        <p:txBody>
          <a:bodyPr/>
          <a:lstStyle/>
          <a:p>
            <a:r>
              <a:rPr lang="zh-TW" altLang="en-US" dirty="0" smtClean="0"/>
              <a:t>提問與實作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15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925144"/>
          </a:xfrm>
        </p:spPr>
        <p:txBody>
          <a:bodyPr>
            <a:normAutofit/>
          </a:bodyPr>
          <a:lstStyle/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「緒論」（第一章）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研究方法</a:t>
            </a:r>
            <a:r>
              <a:rPr lang="zh-TW" altLang="en-US" dirty="0" smtClean="0">
                <a:latin typeface="新細明體"/>
              </a:rPr>
              <a:t>」（第三章）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以敘寫的研究方法進行研究實務工作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整理與</a:t>
            </a:r>
            <a:r>
              <a:rPr lang="zh-TW" altLang="en-US" dirty="0">
                <a:latin typeface="新細明體"/>
              </a:rPr>
              <a:t>敘</a:t>
            </a:r>
            <a:r>
              <a:rPr lang="zh-TW" altLang="en-US" dirty="0" smtClean="0">
                <a:latin typeface="新細明體"/>
              </a:rPr>
              <a:t>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新細明體"/>
              </a:rPr>
              <a:t>研究結果」（</a:t>
            </a:r>
            <a:r>
              <a:rPr lang="zh-TW" altLang="en-US" dirty="0">
                <a:latin typeface="新細明體"/>
              </a:rPr>
              <a:t>第四</a:t>
            </a:r>
            <a:r>
              <a:rPr lang="zh-TW" altLang="en-US" dirty="0" smtClean="0">
                <a:latin typeface="新細明體"/>
              </a:rPr>
              <a:t>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整理與敘寫</a:t>
            </a:r>
            <a:r>
              <a:rPr lang="zh-TW" altLang="en-US" dirty="0" smtClean="0">
                <a:latin typeface="新細明體"/>
              </a:rPr>
              <a:t>「結論與建議」</a:t>
            </a:r>
            <a:r>
              <a:rPr lang="zh-TW" altLang="en-US" dirty="0">
                <a:latin typeface="新細明體"/>
              </a:rPr>
              <a:t>（</a:t>
            </a:r>
            <a:r>
              <a:rPr lang="zh-TW" altLang="en-US" dirty="0" smtClean="0">
                <a:latin typeface="新細明體"/>
              </a:rPr>
              <a:t>第五章）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整理附註與參考資料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製作封面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小</a:t>
            </a:r>
            <a:r>
              <a:rPr lang="zh-TW" altLang="en-US" dirty="0" smtClean="0">
                <a:latin typeface="新細明體"/>
              </a:rPr>
              <a:t>論文排版、印刷</a:t>
            </a:r>
            <a:endParaRPr lang="en-US" altLang="zh-TW" dirty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一、流程概覽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4595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zh-TW" altLang="en-US" dirty="0" smtClean="0"/>
              <a:t>中學生小論文格式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768752" cy="237626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2014.03.11</a:t>
            </a:r>
            <a:r>
              <a:rPr lang="zh-TW" altLang="en-US" dirty="0" smtClean="0"/>
              <a:t>引自中學生網站</a:t>
            </a:r>
            <a:endParaRPr lang="en-US" altLang="zh-TW" dirty="0" smtClean="0"/>
          </a:p>
          <a:p>
            <a:r>
              <a:rPr lang="en-US" altLang="zh-TW" dirty="0" smtClean="0"/>
              <a:t>/</a:t>
            </a:r>
            <a:r>
              <a:rPr lang="zh-TW" altLang="en-US" dirty="0"/>
              <a:t>小論文寫作比賽格式說明暨評審要點</a:t>
            </a:r>
            <a:r>
              <a:rPr lang="en-US" altLang="zh-TW" dirty="0" smtClean="0"/>
              <a:t>http</a:t>
            </a:r>
            <a:r>
              <a:rPr lang="en-US" altLang="zh-TW" dirty="0"/>
              <a:t>://www.shs.edu.tw/display_pages.php?pageid=2010080601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632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期末研究小論文格式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1196752"/>
            <a:ext cx="7272808" cy="5472608"/>
            <a:chOff x="2123728" y="1592796"/>
            <a:chExt cx="7629872" cy="57224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592796"/>
              <a:ext cx="7629872" cy="572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橢圓 6">
              <a:hlinkClick r:id="rId3" action="ppaction://hlinkfile"/>
            </p:cNvPr>
            <p:cNvSpPr/>
            <p:nvPr/>
          </p:nvSpPr>
          <p:spPr>
            <a:xfrm>
              <a:off x="3923928" y="4797152"/>
              <a:ext cx="2376264" cy="36004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093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35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2" y="1470"/>
            <a:ext cx="9142040" cy="6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6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2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375" y="28347"/>
            <a:ext cx="9177536" cy="688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7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973</Words>
  <Application>Microsoft Office PowerPoint</Application>
  <PresentationFormat>如螢幕大小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家政全球化研究小論文  研究與寫作流程初步</vt:lpstr>
      <vt:lpstr>一、流程概覽 1</vt:lpstr>
      <vt:lpstr>一、流程概覽 2</vt:lpstr>
      <vt:lpstr>中學生小論文格式</vt:lpstr>
      <vt:lpstr>期末研究小論文格式</vt:lpstr>
      <vt:lpstr>投影片 6</vt:lpstr>
      <vt:lpstr>投影片 7</vt:lpstr>
      <vt:lpstr>投影片 8</vt:lpstr>
      <vt:lpstr>投影片 9</vt:lpstr>
      <vt:lpstr>投影片 10</vt:lpstr>
      <vt:lpstr>投影片 11</vt:lpstr>
      <vt:lpstr>家政全球化研究 如何決定研究方向與範圍？</vt:lpstr>
      <vt:lpstr>從前人的作為激發研究靈感</vt:lpstr>
      <vt:lpstr>從前人的作為激發研究靈感</vt:lpstr>
      <vt:lpstr>從前人的作為激發研究靈感</vt:lpstr>
      <vt:lpstr>全球性資料搜尋 1  Google 的《學術搜尋》</vt:lpstr>
      <vt:lpstr>全方位藏資</vt:lpstr>
      <vt:lpstr>投影片 18</vt:lpstr>
      <vt:lpstr>投影片 19</vt:lpstr>
      <vt:lpstr>投影片 20</vt:lpstr>
      <vt:lpstr>投影片 21</vt:lpstr>
      <vt:lpstr>今日作業規定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提問與實作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</cp:revision>
  <dcterms:modified xsi:type="dcterms:W3CDTF">2014-03-13T11:45:46Z</dcterms:modified>
</cp:coreProperties>
</file>