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69" r:id="rId4"/>
    <p:sldId id="260" r:id="rId5"/>
    <p:sldId id="263" r:id="rId6"/>
    <p:sldId id="261" r:id="rId7"/>
    <p:sldId id="264" r:id="rId8"/>
    <p:sldId id="265" r:id="rId9"/>
    <p:sldId id="272" r:id="rId10"/>
    <p:sldId id="266" r:id="rId11"/>
    <p:sldId id="258" r:id="rId12"/>
    <p:sldId id="257" r:id="rId13"/>
    <p:sldId id="274" r:id="rId14"/>
    <p:sldId id="275" r:id="rId15"/>
    <p:sldId id="276" r:id="rId16"/>
    <p:sldId id="273" r:id="rId17"/>
    <p:sldId id="267" r:id="rId18"/>
    <p:sldId id="270" r:id="rId19"/>
    <p:sldId id="271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/>
              <a:t>2015/3/4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&#26481;&#35199;&#30340;&#25925;&#20107;%20The%20Story%20of%20Stuff%20&#20013;&#25991;&#23383;&#24149;.flv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&#19981;&#21516;&#22283;&#23478;&#30340;&#20154;&#22312;&#21507;&#20160;&#40636;.pp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uhk.edu.hk/soc/courses/ih/globalization/lect01/e_lecture-chi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家政全球化研究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7406640" cy="1752600"/>
          </a:xfrm>
        </p:spPr>
        <p:txBody>
          <a:bodyPr/>
          <a:lstStyle/>
          <a:p>
            <a:r>
              <a:rPr lang="zh-TW" altLang="en-US" sz="3200" dirty="0" smtClean="0"/>
              <a:t>鄭忍嬌</a:t>
            </a:r>
            <a:endParaRPr lang="en-US" altLang="zh-TW" sz="3200" dirty="0" smtClean="0"/>
          </a:p>
          <a:p>
            <a:r>
              <a:rPr lang="zh-TW" altLang="en-US" sz="2400" dirty="0" smtClean="0"/>
              <a:t>臺北市立成功高級中學家政專任教師</a:t>
            </a:r>
            <a:endParaRPr lang="en-US" altLang="zh-TW" sz="2400" dirty="0" smtClean="0"/>
          </a:p>
          <a:p>
            <a:r>
              <a:rPr lang="zh-TW" altLang="en-US" sz="2400" dirty="0" smtClean="0"/>
              <a:t>臺灣師大人類發展與家庭研究博士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57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東西的故事</a:t>
            </a:r>
            <a:br>
              <a:rPr lang="zh-TW" altLang="en-US" dirty="0"/>
            </a:br>
            <a:r>
              <a:rPr lang="en-US" altLang="zh-TW" dirty="0"/>
              <a:t>/</a:t>
            </a:r>
            <a:r>
              <a:rPr lang="zh-TW" altLang="en-US" dirty="0"/>
              <a:t>作者：</a:t>
            </a:r>
            <a:r>
              <a:rPr lang="en-US" altLang="zh-TW" dirty="0"/>
              <a:t>Annie Leonard2010.06.24.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11087" y="1556792"/>
            <a:ext cx="7384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+mj-cs"/>
              </a:rPr>
              <a:t>作者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+mj-cs"/>
              </a:rPr>
              <a:t>簡介</a:t>
            </a:r>
            <a:endParaRPr lang="en-US" altLang="zh-TW" sz="3200" dirty="0" smtClean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+mj-cs"/>
            </a:endParaRPr>
          </a:p>
          <a:p>
            <a:r>
              <a:rPr lang="en-US" altLang="zh-TW" sz="3200" dirty="0" smtClean="0">
                <a:solidFill>
                  <a:prstClr val="black"/>
                </a:solidFill>
              </a:rPr>
              <a:t>Annie </a:t>
            </a:r>
            <a:r>
              <a:rPr lang="en-US" altLang="zh-TW" sz="3200" dirty="0">
                <a:solidFill>
                  <a:prstClr val="black"/>
                </a:solidFill>
              </a:rPr>
              <a:t>Leonard</a:t>
            </a:r>
            <a:r>
              <a:rPr lang="zh-TW" altLang="en-US" sz="3200" dirty="0">
                <a:solidFill>
                  <a:prstClr val="black"/>
                </a:solidFill>
              </a:rPr>
              <a:t>，對於環境健康與社會公義的議題有二十幾年的調查與組織經驗，被</a:t>
            </a:r>
            <a:r>
              <a:rPr lang="en-US" altLang="zh-TW" sz="3200" dirty="0">
                <a:solidFill>
                  <a:prstClr val="black"/>
                </a:solidFill>
              </a:rPr>
              <a:t>《</a:t>
            </a:r>
            <a:r>
              <a:rPr lang="zh-TW" altLang="en-US" sz="3200" dirty="0">
                <a:solidFill>
                  <a:prstClr val="black"/>
                </a:solidFill>
              </a:rPr>
              <a:t>時代</a:t>
            </a:r>
            <a:r>
              <a:rPr lang="en-US" altLang="zh-TW" sz="3200" dirty="0">
                <a:solidFill>
                  <a:prstClr val="black"/>
                </a:solidFill>
              </a:rPr>
              <a:t>》</a:t>
            </a:r>
            <a:r>
              <a:rPr lang="zh-TW" altLang="en-US" sz="3200" dirty="0">
                <a:solidFill>
                  <a:prstClr val="black"/>
                </a:solidFill>
              </a:rPr>
              <a:t>雜誌選為環保英雄。她跑遍全球四十個國家，拜訪數百家工廠和垃圾場，親眼見證了世界各地過度消費與低度消費所帶來的可怕影響，因此投身於改造及轉變我們的工業與經濟體系，使之不再破壞生態永續與社會公平，轉而為這兩個目標服務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08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她曾與全球焚化爐替代方案聯盟、無害醫療照護組織、基要行動中心，以及綠色和平組織合作。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她</a:t>
            </a:r>
            <a:r>
              <a:rPr lang="zh-TW" altLang="en-US" dirty="0"/>
              <a:t>是國際全球化論壇及全球焚化爐替代方案聯盟的現任理事，曾任草根回收網絡、環境健康基金、全球綠色基金印度分會，以及綠色和平組織印度分會的理事。</a:t>
            </a:r>
          </a:p>
          <a:p>
            <a:endParaRPr lang="zh-TW" altLang="en-US" dirty="0"/>
          </a:p>
          <a:p>
            <a:r>
              <a:rPr lang="en-US" altLang="zh-TW" dirty="0"/>
              <a:t>Annie Leonard</a:t>
            </a:r>
            <a:r>
              <a:rPr lang="zh-TW" altLang="en-US" dirty="0"/>
              <a:t>畢業於哥倫比亞大學，具有康乃爾大學的城市及區域規劃碩士學位。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0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2016224"/>
          </a:xfrm>
        </p:spPr>
        <p:txBody>
          <a:bodyPr>
            <a:normAutofit/>
          </a:bodyPr>
          <a:lstStyle/>
          <a:p>
            <a:pPr lvl="0"/>
            <a:r>
              <a:rPr lang="zh-TW" altLang="en-US" dirty="0">
                <a:solidFill>
                  <a:prstClr val="black"/>
                </a:solidFill>
              </a:rPr>
              <a:t>影片來源</a:t>
            </a:r>
            <a:r>
              <a:rPr lang="zh-TW" altLang="en-US" dirty="0" smtClean="0">
                <a:solidFill>
                  <a:prstClr val="black"/>
                </a:solidFill>
              </a:rPr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2132856"/>
            <a:ext cx="7674056" cy="4392488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FE8637"/>
              </a:buClr>
              <a:buNone/>
            </a:pPr>
            <a:r>
              <a:rPr lang="en-US" altLang="zh-TW" dirty="0" smtClean="0">
                <a:solidFill>
                  <a:prstClr val="black"/>
                </a:solidFill>
                <a:hlinkClick r:id="rId2" action="ppaction://hlinkfile"/>
              </a:rPr>
              <a:t>http</a:t>
            </a:r>
            <a:r>
              <a:rPr lang="en-US" altLang="zh-TW" dirty="0">
                <a:solidFill>
                  <a:prstClr val="black"/>
                </a:solidFill>
                <a:hlinkClick r:id="rId2" action="ppaction://hlinkfile"/>
              </a:rPr>
              <a:t>://www.youtube.com/watch?v=AcVq2rxGa18&amp;list=PL8EEA4AE20876DA26</a:t>
            </a:r>
            <a:endParaRPr lang="zh-TW" altLang="en-US" dirty="0">
              <a:solidFill>
                <a:prstClr val="black"/>
              </a:solidFill>
            </a:endParaRP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89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5599" t="54064" r="16602" b="12579"/>
          <a:stretch/>
        </p:blipFill>
        <p:spPr>
          <a:xfrm>
            <a:off x="2411760" y="1700808"/>
            <a:ext cx="5204440" cy="50309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全球化的研究議題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20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貧富不均現象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377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飢餓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429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全球化視野的展現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怎麼呈現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全球化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現象？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國家與地區現象的比較</a:t>
            </a:r>
            <a:endParaRPr lang="en-US" altLang="zh-TW" dirty="0" smtClean="0"/>
          </a:p>
          <a:p>
            <a:pPr lvl="2"/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dirty="0" smtClean="0"/>
              <a:t>不同國家的人在吃什麼？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8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pres?slideindex=1&amp;slidetitle="/>
              </a:rPr>
              <a:t>不同國家的人在吃什麼？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時代週刊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的組圖</a:t>
            </a:r>
            <a:r>
              <a:rPr lang="en-US" altLang="zh-TW" dirty="0" smtClean="0"/>
              <a:t>《</a:t>
            </a:r>
            <a:r>
              <a:rPr lang="zh-TW" altLang="en-US" dirty="0"/>
              <a:t>饑餓的星球</a:t>
            </a:r>
            <a:r>
              <a:rPr lang="en-US" altLang="zh-TW" dirty="0"/>
              <a:t>》</a:t>
            </a:r>
          </a:p>
          <a:p>
            <a:r>
              <a:rPr lang="zh-TW" altLang="en-US" dirty="0" smtClean="0"/>
              <a:t>作者：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攝影師</a:t>
            </a:r>
            <a:r>
              <a:rPr lang="en-US" altLang="zh-TW" dirty="0"/>
              <a:t>Peter </a:t>
            </a:r>
            <a:r>
              <a:rPr lang="en-US" altLang="zh-TW" dirty="0" err="1"/>
              <a:t>Menzel</a:t>
            </a:r>
            <a:r>
              <a:rPr lang="zh-TW" altLang="en-US" dirty="0"/>
              <a:t>與妻子</a:t>
            </a:r>
            <a:r>
              <a:rPr lang="en-US" altLang="zh-TW" dirty="0"/>
              <a:t>Faith </a:t>
            </a:r>
            <a:r>
              <a:rPr lang="en-US" altLang="zh-TW" dirty="0" err="1"/>
              <a:t>D'Aluision</a:t>
            </a:r>
            <a:r>
              <a:rPr lang="zh-TW" altLang="en-US" dirty="0"/>
              <a:t>造訪世界各地</a:t>
            </a:r>
            <a:r>
              <a:rPr lang="en-US" altLang="zh-TW" dirty="0"/>
              <a:t>24</a:t>
            </a:r>
            <a:r>
              <a:rPr lang="zh-TW" altLang="en-US" dirty="0"/>
              <a:t>個國家、</a:t>
            </a:r>
            <a:r>
              <a:rPr lang="en-US" altLang="zh-TW" dirty="0"/>
              <a:t>30</a:t>
            </a:r>
            <a:r>
              <a:rPr lang="zh-TW" altLang="en-US" dirty="0"/>
              <a:t>個家庭的廚房與餐桌，以影像記錄不同家庭一星期所消耗的食物，完成</a:t>
            </a:r>
            <a:r>
              <a:rPr lang="en-US" altLang="zh-TW" dirty="0"/>
              <a:t>"Hungry Planet: What the World Eats in a Week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4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一盤炸雞兩個世界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4" name="一盤炸雞 兩個世界  美食與飢餓Chicken_ala_Carte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268760"/>
            <a:ext cx="7488832" cy="4979640"/>
          </a:xfrm>
        </p:spPr>
      </p:pic>
    </p:spTree>
    <p:extLst>
      <p:ext uri="{BB962C8B-B14F-4D97-AF65-F5344CB8AC3E}">
        <p14:creationId xmlns:p14="http://schemas.microsoft.com/office/powerpoint/2010/main" val="300232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2656"/>
            <a:ext cx="7770796" cy="62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/>
              <a:t>全球化</a:t>
            </a:r>
            <a:r>
              <a:rPr lang="zh-TW" altLang="en-US" dirty="0" smtClean="0">
                <a:latin typeface="新細明體"/>
                <a:ea typeface="新細明體"/>
              </a:rPr>
              <a:t>」的 </a:t>
            </a:r>
            <a:r>
              <a:rPr lang="en-US" altLang="zh-TW" dirty="0" smtClean="0">
                <a:latin typeface="新細明體"/>
                <a:ea typeface="新細明體"/>
              </a:rPr>
              <a:t>6</a:t>
            </a:r>
            <a:r>
              <a:rPr lang="zh-TW" altLang="en-US" dirty="0" smtClean="0">
                <a:latin typeface="新細明體"/>
                <a:ea typeface="新細明體"/>
              </a:rPr>
              <a:t> </a:t>
            </a:r>
            <a:r>
              <a:rPr lang="en-US" altLang="zh-TW" dirty="0" smtClean="0">
                <a:latin typeface="新細明體"/>
                <a:ea typeface="新細明體"/>
              </a:rPr>
              <a:t>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1447800"/>
            <a:ext cx="7458032" cy="4800600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What</a:t>
            </a:r>
            <a:r>
              <a:rPr lang="zh-TW" altLang="en-US" dirty="0" smtClean="0"/>
              <a:t>：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/>
              <a:t>全球化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r>
              <a:rPr lang="zh-TW" altLang="en-US" dirty="0" smtClean="0"/>
              <a:t>是什麼？</a:t>
            </a:r>
            <a:endParaRPr lang="en-US" altLang="zh-TW" dirty="0" smtClean="0"/>
          </a:p>
          <a:p>
            <a:r>
              <a:rPr lang="en-US" altLang="zh-TW" dirty="0" smtClean="0"/>
              <a:t>When</a:t>
            </a:r>
            <a:r>
              <a:rPr lang="zh-TW" altLang="en-US" dirty="0" smtClean="0"/>
              <a:t>：「全球化」什麼時候有的？</a:t>
            </a:r>
            <a:endParaRPr lang="en-US" altLang="zh-TW" dirty="0" smtClean="0"/>
          </a:p>
          <a:p>
            <a:r>
              <a:rPr lang="en-US" altLang="zh-TW" dirty="0" smtClean="0"/>
              <a:t>How</a:t>
            </a:r>
            <a:r>
              <a:rPr lang="zh-TW" altLang="en-US" dirty="0" smtClean="0"/>
              <a:t>：全球化怎麼發生的？</a:t>
            </a:r>
            <a:endParaRPr lang="en-US" altLang="zh-TW" dirty="0" smtClean="0"/>
          </a:p>
          <a:p>
            <a:r>
              <a:rPr lang="en-US" altLang="zh-TW" dirty="0" smtClean="0"/>
              <a:t>Where</a:t>
            </a:r>
            <a:r>
              <a:rPr lang="zh-TW" altLang="en-US" dirty="0" smtClean="0"/>
              <a:t>：哪裡找得到「全球化」？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一天，從全球化開始，從全球化結束</a:t>
            </a:r>
            <a:endParaRPr lang="en-US" altLang="zh-TW" dirty="0" smtClean="0"/>
          </a:p>
          <a:p>
            <a:r>
              <a:rPr lang="en-US" altLang="zh-TW" dirty="0" smtClean="0"/>
              <a:t>Who</a:t>
            </a:r>
            <a:r>
              <a:rPr lang="zh-TW" altLang="en-US" dirty="0" smtClean="0"/>
              <a:t>：誰會受「全球化」影響？</a:t>
            </a:r>
          </a:p>
          <a:p>
            <a:r>
              <a:rPr lang="en-US" altLang="zh-TW" dirty="0" smtClean="0"/>
              <a:t>Which</a:t>
            </a:r>
            <a:r>
              <a:rPr lang="zh-TW" altLang="en-US" dirty="0" smtClean="0"/>
              <a:t>：哪些部分會因「全球化」而改變？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5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香港中文大學社會系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</a:t>
            </a:r>
            <a:r>
              <a:rPr lang="zh-TW" altLang="en-US" dirty="0" smtClean="0"/>
              <a:t>化講座課程：全球化</a:t>
            </a:r>
            <a:endParaRPr lang="en-US" altLang="zh-TW" dirty="0" smtClean="0"/>
          </a:p>
          <a:p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://www.cuhk.edu.hk/soc/courses/ih/globalization/lect01/e_lecture-chi.htm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061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緒論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人類存在地球的時間約</a:t>
            </a:r>
            <a:r>
              <a:rPr lang="en-US" altLang="zh-TW" dirty="0" smtClean="0"/>
              <a:t>50</a:t>
            </a:r>
            <a:r>
              <a:rPr lang="zh-TW" altLang="en-US" dirty="0" smtClean="0"/>
              <a:t>萬年</a:t>
            </a:r>
            <a:endParaRPr lang="en-US" altLang="zh-TW" dirty="0" smtClean="0"/>
          </a:p>
          <a:p>
            <a:r>
              <a:rPr lang="zh-TW" altLang="en-US" dirty="0" smtClean="0"/>
              <a:t>狩獵與採集的社會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五萬年前</a:t>
            </a:r>
            <a:endParaRPr lang="en-US" altLang="zh-TW" dirty="0" smtClean="0"/>
          </a:p>
          <a:p>
            <a:r>
              <a:rPr lang="zh-TW" altLang="en-US" dirty="0" smtClean="0"/>
              <a:t>游牧生活的社會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一萬兩千年前</a:t>
            </a:r>
            <a:endParaRPr lang="en-US" altLang="zh-TW" dirty="0" smtClean="0"/>
          </a:p>
          <a:p>
            <a:r>
              <a:rPr lang="zh-TW" altLang="en-US" dirty="0" smtClean="0"/>
              <a:t>農業發展的社會（有定居之必要）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一萬兩千年前</a:t>
            </a:r>
            <a:endParaRPr lang="en-US" altLang="zh-TW" dirty="0"/>
          </a:p>
          <a:p>
            <a:r>
              <a:rPr lang="zh-TW" altLang="en-US" dirty="0" smtClean="0"/>
              <a:t>傳統社會或文明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六千年前至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634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緒論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若以</a:t>
            </a:r>
            <a:r>
              <a:rPr lang="en-US" altLang="zh-TW" dirty="0"/>
              <a:t>24</a:t>
            </a:r>
            <a:r>
              <a:rPr lang="zh-TW" altLang="en-US" dirty="0"/>
              <a:t>小時想像</a:t>
            </a:r>
            <a:endParaRPr lang="en-US" altLang="zh-TW" dirty="0"/>
          </a:p>
          <a:p>
            <a:pPr lvl="1"/>
            <a:r>
              <a:rPr lang="zh-TW" altLang="en-US" dirty="0"/>
              <a:t>農業生活發生於</a:t>
            </a:r>
            <a:r>
              <a:rPr lang="en-US" altLang="zh-TW" dirty="0"/>
              <a:t>23</a:t>
            </a:r>
            <a:r>
              <a:rPr lang="zh-TW" altLang="en-US" dirty="0"/>
              <a:t>時</a:t>
            </a:r>
            <a:r>
              <a:rPr lang="en-US" altLang="zh-TW" dirty="0"/>
              <a:t>56</a:t>
            </a:r>
            <a:r>
              <a:rPr lang="zh-TW" altLang="en-US" dirty="0"/>
              <a:t>分</a:t>
            </a:r>
            <a:endParaRPr lang="en-US" altLang="zh-TW" dirty="0"/>
          </a:p>
          <a:p>
            <a:pPr lvl="1"/>
            <a:r>
              <a:rPr lang="zh-TW" altLang="en-US" dirty="0"/>
              <a:t>文明出現於</a:t>
            </a:r>
            <a:r>
              <a:rPr lang="en-US" altLang="zh-TW" dirty="0"/>
              <a:t>23</a:t>
            </a:r>
            <a:r>
              <a:rPr lang="zh-TW" altLang="en-US" dirty="0"/>
              <a:t>時</a:t>
            </a:r>
            <a:r>
              <a:rPr lang="en-US" altLang="zh-TW" dirty="0"/>
              <a:t>57</a:t>
            </a:r>
            <a:r>
              <a:rPr lang="zh-TW" altLang="en-US" dirty="0"/>
              <a:t>分</a:t>
            </a:r>
            <a:endParaRPr lang="en-US" altLang="zh-TW" dirty="0"/>
          </a:p>
          <a:p>
            <a:pPr lvl="1"/>
            <a:r>
              <a:rPr lang="zh-TW" altLang="en-US" dirty="0"/>
              <a:t>現代社會發展始於</a:t>
            </a:r>
            <a:r>
              <a:rPr lang="en-US" altLang="zh-TW" dirty="0"/>
              <a:t>23</a:t>
            </a:r>
            <a:r>
              <a:rPr lang="zh-TW" altLang="en-US" dirty="0"/>
              <a:t>時</a:t>
            </a:r>
            <a:r>
              <a:rPr lang="en-US" altLang="zh-TW" dirty="0"/>
              <a:t>59</a:t>
            </a:r>
            <a:r>
              <a:rPr lang="zh-TW" altLang="en-US" dirty="0"/>
              <a:t>分</a:t>
            </a:r>
            <a:r>
              <a:rPr lang="en-US" altLang="zh-TW" dirty="0"/>
              <a:t>30</a:t>
            </a:r>
            <a:r>
              <a:rPr lang="zh-TW" altLang="en-US" dirty="0"/>
              <a:t>秒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然而，</a:t>
            </a:r>
            <a:r>
              <a:rPr lang="zh-TW" altLang="en-US" dirty="0"/>
              <a:t>人類在這最後一天的最後</a:t>
            </a:r>
            <a:r>
              <a:rPr lang="en-US" altLang="zh-TW" dirty="0"/>
              <a:t>30</a:t>
            </a:r>
            <a:r>
              <a:rPr lang="zh-TW" altLang="en-US" dirty="0"/>
              <a:t>秒的變化卻可能與之前所有時間的變化一樣</a:t>
            </a:r>
            <a:r>
              <a:rPr lang="zh-TW" altLang="en-US" dirty="0" smtClean="0"/>
              <a:t>多，甚至更多</a:t>
            </a:r>
            <a:r>
              <a:rPr lang="en-US" altLang="zh-TW" dirty="0" smtClean="0"/>
              <a:t>…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69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緒論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僅僅在兩、三百年間，在人類歷史長河中，人類社會生活就脫離了已經持續數千年的社會秩序類型。</a:t>
            </a:r>
            <a:endParaRPr lang="en-US" altLang="zh-TW" dirty="0" smtClean="0"/>
          </a:p>
          <a:p>
            <a:r>
              <a:rPr lang="zh-TW" altLang="en-US" dirty="0" smtClean="0"/>
              <a:t>我們所要面對的未來，比過去任何世代的處境都要更加不確定。</a:t>
            </a:r>
            <a:endParaRPr lang="en-US" altLang="zh-TW" dirty="0"/>
          </a:p>
          <a:p>
            <a:pPr marL="82296" indent="0" algn="r">
              <a:buNone/>
            </a:pPr>
            <a:endParaRPr lang="en-US" altLang="zh-TW" sz="2400" dirty="0" smtClean="0"/>
          </a:p>
          <a:p>
            <a:pPr marL="82296" indent="0" algn="r">
              <a:buNone/>
            </a:pPr>
            <a:r>
              <a:rPr lang="en-US" altLang="zh-TW" sz="2400" dirty="0" smtClean="0"/>
              <a:t>Giddens(1997</a:t>
            </a:r>
            <a:r>
              <a:rPr lang="en-US" altLang="zh-TW" sz="2400" dirty="0"/>
              <a:t>)</a:t>
            </a:r>
            <a:r>
              <a:rPr lang="zh-TW" altLang="en-US" sz="2400" dirty="0"/>
              <a:t>。社會學，第五版，</a:t>
            </a:r>
            <a:r>
              <a:rPr lang="en-US" altLang="zh-TW" sz="2400" dirty="0" smtClean="0"/>
              <a:t>p26</a:t>
            </a:r>
            <a:r>
              <a:rPr lang="zh-TW" altLang="en-US" sz="2400" dirty="0" smtClean="0"/>
              <a:t>。</a:t>
            </a:r>
            <a:endParaRPr lang="zh-TW" altLang="en-US" sz="24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53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緒論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是什麼破壞了主宰整個歷史直到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世紀的社會型態呢？</a:t>
            </a:r>
            <a:endParaRPr lang="en-US" altLang="zh-TW" dirty="0" smtClean="0"/>
          </a:p>
          <a:p>
            <a:pPr lvl="1"/>
            <a:r>
              <a:rPr lang="zh-TW" altLang="en-US" sz="5400" dirty="0" smtClean="0">
                <a:solidFill>
                  <a:srgbClr val="FF0000"/>
                </a:solidFill>
              </a:rPr>
              <a:t>工業化</a:t>
            </a:r>
            <a:endParaRPr lang="en-US" altLang="zh-TW" sz="5400" dirty="0">
              <a:solidFill>
                <a:srgbClr val="FF0000"/>
              </a:solidFill>
            </a:endParaRPr>
          </a:p>
          <a:p>
            <a:pPr lvl="1"/>
            <a:r>
              <a:rPr lang="zh-TW" altLang="en-US" dirty="0" smtClean="0"/>
              <a:t>起源於</a:t>
            </a:r>
            <a:r>
              <a:rPr lang="zh-TW" altLang="en-US" sz="4000" dirty="0" smtClean="0">
                <a:solidFill>
                  <a:srgbClr val="FF0000"/>
                </a:solidFill>
              </a:rPr>
              <a:t>歐洲</a:t>
            </a:r>
            <a:r>
              <a:rPr lang="zh-TW" altLang="en-US" dirty="0" smtClean="0"/>
              <a:t>，發展</a:t>
            </a:r>
            <a:r>
              <a:rPr lang="zh-TW" altLang="en-US" sz="4000" dirty="0" smtClean="0">
                <a:solidFill>
                  <a:srgbClr val="FF0000"/>
                </a:solidFill>
              </a:rPr>
              <a:t>現代化社會</a:t>
            </a:r>
            <a:r>
              <a:rPr lang="zh-TW" altLang="en-US" dirty="0" smtClean="0"/>
              <a:t>，影響了</a:t>
            </a:r>
            <a:r>
              <a:rPr lang="zh-TW" altLang="en-US" sz="4000" dirty="0" smtClean="0">
                <a:solidFill>
                  <a:srgbClr val="FF0000"/>
                </a:solidFill>
              </a:rPr>
              <a:t>全世界</a:t>
            </a:r>
            <a:r>
              <a:rPr lang="zh-TW" altLang="en-US" dirty="0" smtClean="0"/>
              <a:t>，帶來</a:t>
            </a:r>
            <a:r>
              <a:rPr lang="zh-TW" altLang="en-US" sz="4000" dirty="0" smtClean="0">
                <a:solidFill>
                  <a:srgbClr val="FF0000"/>
                </a:solidFill>
              </a:rPr>
              <a:t>全球化</a:t>
            </a:r>
            <a:r>
              <a:rPr lang="zh-TW" altLang="en-US" dirty="0" smtClean="0"/>
              <a:t>議題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805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工業（現代）社會的特徵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大部分的就業人口集中工廠、辦公室、商店裡工作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90</a:t>
            </a:r>
            <a:r>
              <a:rPr lang="zh-TW" altLang="en-US" dirty="0" smtClean="0"/>
              <a:t>％以上的人居住在城鎮與都市（人際關係從</a:t>
            </a:r>
            <a:r>
              <a:rPr lang="zh-TW" altLang="en-US" dirty="0" smtClean="0">
                <a:solidFill>
                  <a:srgbClr val="FF0000"/>
                </a:solidFill>
              </a:rPr>
              <a:t>熟識而緊密</a:t>
            </a:r>
            <a:r>
              <a:rPr lang="zh-TW" altLang="en-US" dirty="0" smtClean="0"/>
              <a:t>變為</a:t>
            </a:r>
            <a:r>
              <a:rPr lang="zh-TW" altLang="en-US" dirty="0" smtClean="0">
                <a:solidFill>
                  <a:srgbClr val="FF0000"/>
                </a:solidFill>
              </a:rPr>
              <a:t>匿名而疏離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政治體制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”</a:t>
            </a:r>
            <a:r>
              <a:rPr lang="zh-TW" altLang="en-US" dirty="0" smtClean="0"/>
              <a:t>天高皇帝遠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，政治威權影響不到庶民的生活習慣轉為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國族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共同體，國家界域明顯。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殖民地建立，殖民主義興起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910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生產方式改變帶動生活方式的改變</a:t>
            </a:r>
            <a:endParaRPr lang="zh-TW" altLang="en-US" sz="36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432560" y="2132856"/>
            <a:ext cx="7406640" cy="1752600"/>
          </a:xfrm>
        </p:spPr>
        <p:txBody>
          <a:bodyPr/>
          <a:lstStyle/>
          <a:p>
            <a:r>
              <a:rPr lang="zh-TW" altLang="en-US" dirty="0"/>
              <a:t>工業化</a:t>
            </a:r>
            <a:r>
              <a:rPr lang="zh-TW" altLang="en-US" dirty="0" smtClean="0"/>
              <a:t>生產增加財富，提升生活水準，促成全球交流，但是也製造了許多問題。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5324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424</TotalTime>
  <Words>697</Words>
  <Application>Microsoft Office PowerPoint</Application>
  <PresentationFormat>如螢幕大小 (4:3)</PresentationFormat>
  <Paragraphs>73</Paragraphs>
  <Slides>19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微軟正黑體</vt:lpstr>
      <vt:lpstr>新細明體</vt:lpstr>
      <vt:lpstr>Gill Sans MT</vt:lpstr>
      <vt:lpstr>Verdana</vt:lpstr>
      <vt:lpstr>Wingdings 2</vt:lpstr>
      <vt:lpstr>夏至</vt:lpstr>
      <vt:lpstr>家政全球化研究</vt:lpstr>
      <vt:lpstr>「全球化」的 6 W</vt:lpstr>
      <vt:lpstr>香港中文大學社會系</vt:lpstr>
      <vt:lpstr>緒論1</vt:lpstr>
      <vt:lpstr>緒論2</vt:lpstr>
      <vt:lpstr>緒論3</vt:lpstr>
      <vt:lpstr>緒論4</vt:lpstr>
      <vt:lpstr>工業（現代）社會的特徵</vt:lpstr>
      <vt:lpstr>生產方式改變帶動生活方式的改變</vt:lpstr>
      <vt:lpstr>東西的故事 /作者：Annie Leonard2010.06.24.</vt:lpstr>
      <vt:lpstr>PowerPoint 簡報</vt:lpstr>
      <vt:lpstr>影片來源：</vt:lpstr>
      <vt:lpstr>全球化的研究議題</vt:lpstr>
      <vt:lpstr>貧富不均現象</vt:lpstr>
      <vt:lpstr>飢餓</vt:lpstr>
      <vt:lpstr>全球化視野的展現</vt:lpstr>
      <vt:lpstr>不同國家的人在吃什麼？</vt:lpstr>
      <vt:lpstr>一盤炸雞兩個世界 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user</cp:lastModifiedBy>
  <cp:revision>23</cp:revision>
  <dcterms:modified xsi:type="dcterms:W3CDTF">2015-03-04T15:46:10Z</dcterms:modified>
</cp:coreProperties>
</file>