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39" r:id="rId4"/>
    <p:sldId id="340" r:id="rId5"/>
    <p:sldId id="341" r:id="rId6"/>
    <p:sldId id="260" r:id="rId7"/>
    <p:sldId id="335" r:id="rId8"/>
    <p:sldId id="336" r:id="rId9"/>
    <p:sldId id="337" r:id="rId10"/>
    <p:sldId id="338" r:id="rId11"/>
    <p:sldId id="332" r:id="rId12"/>
    <p:sldId id="333" r:id="rId13"/>
    <p:sldId id="334" r:id="rId14"/>
    <p:sldId id="294" r:id="rId15"/>
    <p:sldId id="295" r:id="rId16"/>
    <p:sldId id="296" r:id="rId17"/>
    <p:sldId id="297" r:id="rId18"/>
    <p:sldId id="299" r:id="rId19"/>
    <p:sldId id="307" r:id="rId20"/>
    <p:sldId id="300" r:id="rId21"/>
    <p:sldId id="301" r:id="rId22"/>
    <p:sldId id="302" r:id="rId23"/>
    <p:sldId id="308" r:id="rId24"/>
    <p:sldId id="303" r:id="rId25"/>
    <p:sldId id="310" r:id="rId26"/>
    <p:sldId id="309" r:id="rId27"/>
    <p:sldId id="304" r:id="rId28"/>
    <p:sldId id="312" r:id="rId29"/>
    <p:sldId id="305" r:id="rId30"/>
    <p:sldId id="306" r:id="rId31"/>
    <p:sldId id="311" r:id="rId32"/>
    <p:sldId id="329" r:id="rId3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2014/10/9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2014/10/9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2014/10/9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2014/10/9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2014/10/9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2014/10/9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2014/10/9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2014/10/9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2014/10/9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2014/10/9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2014/10/9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2014/10/9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全球化統計資料搜尋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鄭忍嬌</a:t>
            </a:r>
            <a:endParaRPr lang="en-US" altLang="zh-TW" dirty="0" smtClean="0"/>
          </a:p>
          <a:p>
            <a:endParaRPr lang="en-US" altLang="zh-TW" dirty="0" smtClean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3775" t="8785" r="14563" b="3367"/>
          <a:stretch>
            <a:fillRect/>
          </a:stretch>
        </p:blipFill>
        <p:spPr bwMode="auto">
          <a:xfrm>
            <a:off x="683567" y="404664"/>
            <a:ext cx="7769663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827584" y="2708920"/>
            <a:ext cx="1008112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827584" y="3501008"/>
            <a:ext cx="1008112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827584" y="2420888"/>
            <a:ext cx="1008112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827584" y="3789040"/>
            <a:ext cx="1008112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827584" y="4365104"/>
            <a:ext cx="1008112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776" t="8421" r="15350" b="3381"/>
          <a:stretch>
            <a:fillRect/>
          </a:stretch>
        </p:blipFill>
        <p:spPr bwMode="auto">
          <a:xfrm>
            <a:off x="611560" y="332656"/>
            <a:ext cx="786944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827584" y="2492896"/>
            <a:ext cx="1008112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827584" y="3284984"/>
            <a:ext cx="1008112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3775" t="8421" r="14563" b="9681"/>
          <a:stretch>
            <a:fillRect/>
          </a:stretch>
        </p:blipFill>
        <p:spPr bwMode="auto">
          <a:xfrm>
            <a:off x="611560" y="404664"/>
            <a:ext cx="806489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6804248" y="1484784"/>
            <a:ext cx="1008112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6804248" y="3212976"/>
            <a:ext cx="1008112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395536" y="3501008"/>
            <a:ext cx="899592" cy="5040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0" y="2420888"/>
            <a:ext cx="899592" cy="93610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051720" y="2492896"/>
            <a:ext cx="1584176" cy="5040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779912" y="2492896"/>
            <a:ext cx="1512168" cy="5040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1619672" y="908720"/>
            <a:ext cx="2016224" cy="72008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1475656" y="2996952"/>
            <a:ext cx="1008112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1475656" y="3140968"/>
            <a:ext cx="936104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3347864" y="3356992"/>
            <a:ext cx="1368152" cy="309634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0" y="1124744"/>
            <a:ext cx="1187624" cy="5040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0" y="2060848"/>
            <a:ext cx="971600" cy="43924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國際統計資料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3538736" cy="676672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dirty="0" smtClean="0"/>
              <a:t>全球統計機關網站</a:t>
            </a:r>
            <a:endParaRPr lang="zh-TW" alt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t="2121" r="42125" b="54960"/>
          <a:stretch>
            <a:fillRect/>
          </a:stretch>
        </p:blipFill>
        <p:spPr bwMode="auto">
          <a:xfrm>
            <a:off x="395535" y="2204864"/>
            <a:ext cx="807870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1547664" y="4437112"/>
            <a:ext cx="1584176" cy="64807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今日作業規定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縮小研究議題範圍</a:t>
            </a:r>
            <a:endParaRPr lang="en-US" altLang="zh-TW" dirty="0" smtClean="0"/>
          </a:p>
          <a:p>
            <a:r>
              <a:rPr lang="zh-TW" altLang="en-US" dirty="0" smtClean="0"/>
              <a:t>練習搜尋相關統計資料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與「家政」相關統計資料一份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找出趨勢變遷資料一份，並摘要之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與「生活議題」相關國內統計資料一份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找出趨勢變遷資料一份，並摘要之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全球統計資料一份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全球比較或趨勢資料一份，並摘要之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3779912" y="1196752"/>
            <a:ext cx="1584176" cy="64807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3707904" y="3861048"/>
            <a:ext cx="1584176" cy="64807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2195736" y="908720"/>
            <a:ext cx="720080" cy="43204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2195736" y="908720"/>
            <a:ext cx="720080" cy="43204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467544" y="620688"/>
            <a:ext cx="2088232" cy="43204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4427984" y="2492896"/>
            <a:ext cx="3600400" cy="57606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1763688" y="2780928"/>
            <a:ext cx="1584176" cy="3600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2771800" y="2636912"/>
            <a:ext cx="1584176" cy="3600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l="11413" t="39920" r="47638"/>
          <a:stretch>
            <a:fillRect/>
          </a:stretch>
        </p:blipFill>
        <p:spPr bwMode="auto">
          <a:xfrm>
            <a:off x="899592" y="620687"/>
            <a:ext cx="7128792" cy="594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2771800" y="3284984"/>
            <a:ext cx="1584176" cy="3600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611560" y="692696"/>
            <a:ext cx="1800200" cy="3600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橢圓 3"/>
          <p:cNvSpPr/>
          <p:nvPr/>
        </p:nvSpPr>
        <p:spPr>
          <a:xfrm>
            <a:off x="4499992" y="2276872"/>
            <a:ext cx="3816424" cy="86409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7768"/>
          </a:xfrm>
        </p:spPr>
        <p:txBody>
          <a:bodyPr/>
          <a:lstStyle/>
          <a:p>
            <a:r>
              <a:rPr lang="zh-TW" altLang="en-US" dirty="0" smtClean="0"/>
              <a:t>作業格式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趨勢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0313" t="35910" r="16138" b="13462"/>
          <a:stretch/>
        </p:blipFill>
        <p:spPr bwMode="auto">
          <a:xfrm>
            <a:off x="1691680" y="1938670"/>
            <a:ext cx="6696744" cy="44426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圓角矩形圖說文字 5"/>
          <p:cNvSpPr/>
          <p:nvPr/>
        </p:nvSpPr>
        <p:spPr>
          <a:xfrm>
            <a:off x="7452320" y="0"/>
            <a:ext cx="1643100" cy="1811005"/>
          </a:xfrm>
          <a:prstGeom prst="wedgeRoundRectCallout">
            <a:avLst>
              <a:gd name="adj1" fmla="val -86632"/>
              <a:gd name="adj2" fmla="val 24883"/>
              <a:gd name="adj3" fmla="val 16667"/>
            </a:avLst>
          </a:prstGeom>
          <a:solidFill>
            <a:srgbClr val="92D050">
              <a:alpha val="3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</a:rPr>
              <a:t>標題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r>
              <a:rPr lang="en-US" altLang="zh-TW" sz="2000" dirty="0" smtClean="0">
                <a:solidFill>
                  <a:schemeClr val="tx1"/>
                </a:solidFill>
              </a:rPr>
              <a:t>1.</a:t>
            </a:r>
            <a:r>
              <a:rPr lang="zh-TW" altLang="en-US" sz="2000" dirty="0" smtClean="0">
                <a:solidFill>
                  <a:schemeClr val="tx1"/>
                </a:solidFill>
              </a:rPr>
              <a:t>置頂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r>
              <a:rPr lang="en-US" altLang="zh-TW" sz="2000" dirty="0" smtClean="0">
                <a:solidFill>
                  <a:schemeClr val="tx1"/>
                </a:solidFill>
              </a:rPr>
              <a:t>2.</a:t>
            </a:r>
            <a:r>
              <a:rPr lang="zh-TW" altLang="en-US" sz="2000" dirty="0" smtClean="0">
                <a:solidFill>
                  <a:schemeClr val="tx1"/>
                </a:solidFill>
              </a:rPr>
              <a:t>編碼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r>
              <a:rPr lang="en-US" altLang="zh-TW" sz="2000" dirty="0" smtClean="0">
                <a:solidFill>
                  <a:schemeClr val="tx1"/>
                </a:solidFill>
              </a:rPr>
              <a:t>3.</a:t>
            </a:r>
            <a:r>
              <a:rPr lang="zh-TW" altLang="en-US" sz="2000" dirty="0" smtClean="0">
                <a:solidFill>
                  <a:schemeClr val="tx1"/>
                </a:solidFill>
              </a:rPr>
              <a:t>標示目的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48580" y="2410566"/>
            <a:ext cx="2339752" cy="2088232"/>
          </a:xfrm>
          <a:prstGeom prst="wedgeRoundRectCallout">
            <a:avLst>
              <a:gd name="adj1" fmla="val 42114"/>
              <a:gd name="adj2" fmla="val 62661"/>
              <a:gd name="adj3" fmla="val 16667"/>
            </a:avLst>
          </a:prstGeom>
          <a:solidFill>
            <a:srgbClr val="92D050">
              <a:alpha val="2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</a:rPr>
              <a:t>年序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2000" dirty="0" smtClean="0">
                <a:solidFill>
                  <a:schemeClr val="tx1"/>
                </a:solidFill>
              </a:rPr>
              <a:t>間隔決定考慮</a:t>
            </a:r>
            <a:r>
              <a:rPr lang="en-US" altLang="zh-TW" sz="2000" dirty="0" smtClean="0">
                <a:solidFill>
                  <a:schemeClr val="tx1"/>
                </a:solidFill>
              </a:rPr>
              <a:t>:</a:t>
            </a:r>
          </a:p>
          <a:p>
            <a:r>
              <a:rPr lang="zh-TW" altLang="en-US" sz="2000" dirty="0" smtClean="0">
                <a:solidFill>
                  <a:schemeClr val="tx1"/>
                </a:solidFill>
              </a:rPr>
              <a:t>   </a:t>
            </a:r>
            <a:r>
              <a:rPr lang="en-US" altLang="zh-TW" sz="2000" dirty="0" smtClean="0">
                <a:solidFill>
                  <a:schemeClr val="tx1"/>
                </a:solidFill>
              </a:rPr>
              <a:t>1.</a:t>
            </a:r>
            <a:r>
              <a:rPr lang="zh-TW" altLang="en-US" sz="2000" dirty="0" smtClean="0">
                <a:solidFill>
                  <a:schemeClr val="tx1"/>
                </a:solidFill>
              </a:rPr>
              <a:t>表格呈現目的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r>
              <a:rPr lang="zh-TW" altLang="en-US" sz="2000" dirty="0" smtClean="0">
                <a:solidFill>
                  <a:schemeClr val="tx1"/>
                </a:solidFill>
              </a:rPr>
              <a:t>   </a:t>
            </a:r>
            <a:r>
              <a:rPr lang="en-US" altLang="zh-TW" sz="2000" dirty="0" smtClean="0">
                <a:solidFill>
                  <a:schemeClr val="tx1"/>
                </a:solidFill>
              </a:rPr>
              <a:t>2.</a:t>
            </a:r>
            <a:r>
              <a:rPr lang="zh-TW" altLang="en-US" sz="2000" dirty="0" smtClean="0">
                <a:solidFill>
                  <a:schemeClr val="tx1"/>
                </a:solidFill>
              </a:rPr>
              <a:t>資料時間跨距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zh-TW" altLang="en-US" sz="2000" dirty="0" smtClean="0">
                <a:solidFill>
                  <a:schemeClr val="tx1"/>
                </a:solidFill>
              </a:rPr>
              <a:t>  </a:t>
            </a:r>
            <a:r>
              <a:rPr lang="en-US" altLang="zh-TW" sz="2000" dirty="0" smtClean="0">
                <a:solidFill>
                  <a:schemeClr val="tx1"/>
                </a:solidFill>
              </a:rPr>
              <a:t>3.</a:t>
            </a:r>
            <a:r>
              <a:rPr lang="zh-TW" altLang="en-US" sz="2000" dirty="0" smtClean="0">
                <a:solidFill>
                  <a:schemeClr val="tx1"/>
                </a:solidFill>
              </a:rPr>
              <a:t>重要事件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123728" y="1351618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/>
              <a:t>表</a:t>
            </a:r>
            <a:r>
              <a:rPr lang="en-US" altLang="zh-TW" sz="2800" dirty="0" smtClean="0"/>
              <a:t>1  </a:t>
            </a:r>
            <a:r>
              <a:rPr lang="zh-TW" altLang="en-US" sz="2800" dirty="0" smtClean="0"/>
              <a:t>歷年台灣生育率</a:t>
            </a:r>
            <a:endParaRPr lang="zh-TW" altLang="en-US" sz="2800" dirty="0"/>
          </a:p>
        </p:txBody>
      </p:sp>
      <p:sp>
        <p:nvSpPr>
          <p:cNvPr id="9" name="圓角矩形圖說文字 8"/>
          <p:cNvSpPr/>
          <p:nvPr/>
        </p:nvSpPr>
        <p:spPr>
          <a:xfrm>
            <a:off x="1825352" y="63833"/>
            <a:ext cx="1643100" cy="1811005"/>
          </a:xfrm>
          <a:prstGeom prst="wedgeRoundRectCallout">
            <a:avLst>
              <a:gd name="adj1" fmla="val 82087"/>
              <a:gd name="adj2" fmla="val 64154"/>
              <a:gd name="adj3" fmla="val 16667"/>
            </a:avLst>
          </a:prstGeom>
          <a:solidFill>
            <a:srgbClr val="92D050">
              <a:alpha val="3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</a:rPr>
              <a:t>比較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2800" dirty="0" smtClean="0">
                <a:solidFill>
                  <a:schemeClr val="tx1"/>
                </a:solidFill>
              </a:rPr>
              <a:t>項目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1331640" y="3068960"/>
            <a:ext cx="1584176" cy="3600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/>
          <a:lstStyle/>
          <a:p>
            <a:r>
              <a:rPr lang="zh-TW" altLang="en-US" dirty="0" smtClean="0"/>
              <a:t>提問與回饋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2065784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找到有用資料，</a:t>
            </a:r>
            <a:endParaRPr lang="en-US" altLang="zh-TW" dirty="0" smtClean="0"/>
          </a:p>
          <a:p>
            <a:r>
              <a:rPr lang="zh-TW" altLang="en-US" dirty="0" smtClean="0"/>
              <a:t>報告完成一大半！</a:t>
            </a:r>
            <a:endParaRPr lang="en-US" altLang="zh-TW" dirty="0" smtClean="0"/>
          </a:p>
          <a:p>
            <a:r>
              <a:rPr lang="zh-TW" altLang="en-US" dirty="0" smtClean="0"/>
              <a:t>預祝！</a:t>
            </a:r>
            <a:endParaRPr lang="en-US" altLang="zh-TW" smtClean="0"/>
          </a:p>
          <a:p>
            <a:r>
              <a:rPr lang="zh-TW" altLang="en-US" smtClean="0"/>
              <a:t>發現</a:t>
            </a:r>
            <a:r>
              <a:rPr lang="zh-TW" altLang="en-US" dirty="0" smtClean="0"/>
              <a:t>知識新天地！！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331640" y="2420888"/>
            <a:ext cx="6768752" cy="3933194"/>
            <a:chOff x="1331640" y="2420888"/>
            <a:chExt cx="6768752" cy="393319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0863" t="32360" r="20863" b="13461"/>
            <a:stretch>
              <a:fillRect/>
            </a:stretch>
          </p:blipFill>
          <p:spPr bwMode="auto">
            <a:xfrm>
              <a:off x="1331640" y="2420888"/>
              <a:ext cx="6768752" cy="393319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4" name="文字方塊 3"/>
            <p:cNvSpPr txBox="1"/>
            <p:nvPr/>
          </p:nvSpPr>
          <p:spPr>
            <a:xfrm>
              <a:off x="2611807" y="2501810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 smtClean="0"/>
                <a:t>表</a:t>
              </a:r>
              <a:r>
                <a:rPr lang="en-US" altLang="zh-TW" sz="2000" dirty="0" smtClean="0"/>
                <a:t>2</a:t>
              </a:r>
              <a:endParaRPr lang="zh-TW" altLang="en-US" sz="2000" dirty="0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1216" y="35083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作業格式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國際比較</a:t>
            </a:r>
            <a:endParaRPr lang="zh-TW" altLang="en-US" dirty="0"/>
          </a:p>
        </p:txBody>
      </p:sp>
      <p:sp>
        <p:nvSpPr>
          <p:cNvPr id="7" name="圓角矩形圖說文字 6"/>
          <p:cNvSpPr/>
          <p:nvPr/>
        </p:nvSpPr>
        <p:spPr>
          <a:xfrm>
            <a:off x="6372200" y="1043788"/>
            <a:ext cx="1512168" cy="900100"/>
          </a:xfrm>
          <a:prstGeom prst="wedgeRoundRectCallout">
            <a:avLst>
              <a:gd name="adj1" fmla="val -36339"/>
              <a:gd name="adj2" fmla="val 105914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</a:rPr>
              <a:t>國家別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179512" y="2852936"/>
            <a:ext cx="1728192" cy="1080120"/>
          </a:xfrm>
          <a:prstGeom prst="wedgeRoundRectCallout">
            <a:avLst>
              <a:gd name="adj1" fmla="val 46613"/>
              <a:gd name="adj2" fmla="val 98679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</a:rPr>
              <a:t>比較項目序次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結果摘要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67944" y="1600200"/>
            <a:ext cx="4392488" cy="4853136"/>
          </a:xfrm>
        </p:spPr>
        <p:txBody>
          <a:bodyPr>
            <a:normAutofit fontScale="92500"/>
          </a:bodyPr>
          <a:lstStyle/>
          <a:p>
            <a:r>
              <a:rPr lang="zh-TW" altLang="en-US" dirty="0" smtClean="0"/>
              <a:t>表</a:t>
            </a:r>
            <a:r>
              <a:rPr lang="en-US" altLang="zh-TW" dirty="0" smtClean="0"/>
              <a:t>1</a:t>
            </a:r>
            <a:r>
              <a:rPr lang="zh-TW" altLang="en-US" dirty="0" smtClean="0"/>
              <a:t>顯示：臺灣生育率從民國</a:t>
            </a:r>
            <a:r>
              <a:rPr lang="en-US" altLang="zh-TW" dirty="0" smtClean="0"/>
              <a:t>40</a:t>
            </a:r>
            <a:r>
              <a:rPr lang="zh-TW" altLang="en-US" dirty="0" smtClean="0"/>
              <a:t>年起，呈現一路下滑的趨勢，總生育率在民國</a:t>
            </a:r>
            <a:r>
              <a:rPr lang="en-US" altLang="zh-TW" dirty="0" smtClean="0"/>
              <a:t>40</a:t>
            </a:r>
            <a:r>
              <a:rPr lang="zh-TW" altLang="en-US" dirty="0" smtClean="0"/>
              <a:t>年為</a:t>
            </a:r>
            <a:r>
              <a:rPr lang="en-US" altLang="zh-TW" dirty="0" smtClean="0"/>
              <a:t>7.04</a:t>
            </a:r>
            <a:r>
              <a:rPr lang="zh-TW" altLang="en-US" dirty="0" smtClean="0"/>
              <a:t>，到民國</a:t>
            </a:r>
            <a:r>
              <a:rPr lang="en-US" altLang="zh-TW" dirty="0" smtClean="0"/>
              <a:t>73</a:t>
            </a:r>
            <a:r>
              <a:rPr lang="zh-TW" altLang="en-US" dirty="0" smtClean="0"/>
              <a:t>年已突破</a:t>
            </a:r>
            <a:r>
              <a:rPr lang="en-US" altLang="zh-TW" dirty="0" smtClean="0"/>
              <a:t>2.1</a:t>
            </a:r>
            <a:r>
              <a:rPr lang="zh-TW" altLang="en-US" dirty="0" smtClean="0"/>
              <a:t>，低於人口替代率。到了</a:t>
            </a:r>
            <a:r>
              <a:rPr lang="en-US" altLang="zh-TW" dirty="0" smtClean="0"/>
              <a:t>74</a:t>
            </a:r>
            <a:r>
              <a:rPr lang="zh-TW" altLang="en-US" dirty="0" smtClean="0"/>
              <a:t>年即低於家庭計畫所標示的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「兩個恰恰好」。近年來更有接近</a:t>
            </a:r>
            <a:r>
              <a:rPr lang="zh-TW" altLang="en-US" dirty="0" smtClean="0">
                <a:latin typeface="新細明體" panose="02020500000000000000" pitchFamily="18" charset="-120"/>
              </a:rPr>
              <a:t>「一胎化」的趨勢。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0313" t="34175" r="16138" b="13461"/>
          <a:stretch/>
        </p:blipFill>
        <p:spPr bwMode="auto">
          <a:xfrm>
            <a:off x="443947" y="1771712"/>
            <a:ext cx="3389912" cy="207180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457200" y="1417638"/>
            <a:ext cx="325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表</a:t>
            </a:r>
            <a:r>
              <a:rPr lang="en-US" altLang="zh-TW" dirty="0" smtClean="0"/>
              <a:t>1  </a:t>
            </a:r>
            <a:r>
              <a:rPr lang="zh-TW" altLang="en-US" dirty="0" smtClean="0"/>
              <a:t>歷年臺灣生育率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7308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臺灣的統計資料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國家圖書館：政府統計資訊網</a:t>
            </a:r>
            <a:endParaRPr lang="en-US" altLang="zh-TW" dirty="0" smtClean="0"/>
          </a:p>
          <a:p>
            <a:r>
              <a:rPr lang="zh-TW" altLang="en-US" dirty="0" smtClean="0"/>
              <a:t>中華民國統計資訊網</a:t>
            </a:r>
            <a:endParaRPr lang="en-US" altLang="zh-TW" dirty="0" smtClean="0"/>
          </a:p>
          <a:p>
            <a:r>
              <a:rPr lang="zh-TW" altLang="en-US" dirty="0" smtClean="0"/>
              <a:t>行政院主計處</a:t>
            </a:r>
            <a:endParaRPr lang="en-US" altLang="zh-TW" dirty="0" smtClean="0"/>
          </a:p>
          <a:p>
            <a:r>
              <a:rPr lang="zh-TW" altLang="en-US" dirty="0" smtClean="0"/>
              <a:t>內政部統計處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0313" t="66380" r="32675" b="13460"/>
          <a:stretch>
            <a:fillRect/>
          </a:stretch>
        </p:blipFill>
        <p:spPr bwMode="auto">
          <a:xfrm>
            <a:off x="395535" y="1772816"/>
            <a:ext cx="824941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3059832" y="2564904"/>
            <a:ext cx="2376264" cy="93610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683568" y="2996952"/>
            <a:ext cx="2376264" cy="93610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0" y="2564904"/>
            <a:ext cx="1224136" cy="345638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1403648" y="1340768"/>
            <a:ext cx="1944216" cy="7920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251</Words>
  <Application>Microsoft Office PowerPoint</Application>
  <PresentationFormat>如螢幕大小 (4:3)</PresentationFormat>
  <Paragraphs>46</Paragraphs>
  <Slides>32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6" baseType="lpstr">
      <vt:lpstr>新細明體</vt:lpstr>
      <vt:lpstr>Arial</vt:lpstr>
      <vt:lpstr>Calibri</vt:lpstr>
      <vt:lpstr>Office 佈景主題</vt:lpstr>
      <vt:lpstr>全球化統計資料搜尋</vt:lpstr>
      <vt:lpstr>今日作業規定</vt:lpstr>
      <vt:lpstr>作業格式</vt:lpstr>
      <vt:lpstr>作業格式</vt:lpstr>
      <vt:lpstr>結果摘要</vt:lpstr>
      <vt:lpstr>臺灣的統計資料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國際統計資料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提問與回饋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全球化資料尋覓資源</dc:title>
  <dc:creator>User</dc:creator>
  <cp:lastModifiedBy>user</cp:lastModifiedBy>
  <cp:revision>63</cp:revision>
  <dcterms:created xsi:type="dcterms:W3CDTF">2013-09-16T10:18:12Z</dcterms:created>
  <dcterms:modified xsi:type="dcterms:W3CDTF">2014-10-08T23:00:15Z</dcterms:modified>
</cp:coreProperties>
</file>