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7" r:id="rId5"/>
    <p:sldId id="264" r:id="rId6"/>
    <p:sldId id="260" r:id="rId7"/>
    <p:sldId id="263" r:id="rId8"/>
    <p:sldId id="262" r:id="rId9"/>
    <p:sldId id="267" r:id="rId10"/>
    <p:sldId id="266" r:id="rId11"/>
    <p:sldId id="272" r:id="rId12"/>
    <p:sldId id="268" r:id="rId13"/>
    <p:sldId id="269" r:id="rId14"/>
    <p:sldId id="273" r:id="rId15"/>
    <p:sldId id="270" r:id="rId16"/>
    <p:sldId id="271" r:id="rId17"/>
    <p:sldId id="274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57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08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36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990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043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672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952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94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31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02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59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1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2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06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5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3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269FE-2E15-4E3B-BEDF-33DFA8B36A9F}" type="datetimeFigureOut">
              <a:rPr lang="zh-TW" altLang="en-US" smtClean="0"/>
              <a:t>2015/10/7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37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家政全球化研究的前言寫作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鄭忍嬌老師</a:t>
            </a:r>
          </a:p>
        </p:txBody>
      </p:sp>
    </p:spTree>
    <p:extLst>
      <p:ext uri="{BB962C8B-B14F-4D97-AF65-F5344CB8AC3E}">
        <p14:creationId xmlns:p14="http://schemas.microsoft.com/office/powerpoint/2010/main" val="1388010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 </a:t>
            </a:r>
            <a:r>
              <a:rPr lang="zh-TW" altLang="zh-TW" sz="9600" dirty="0"/>
              <a:t>二、研究目的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一</a:t>
            </a:r>
            <a:r>
              <a:rPr lang="en-US" altLang="zh-TW" sz="9600" dirty="0"/>
              <a:t>)</a:t>
            </a:r>
            <a:r>
              <a:rPr lang="zh-TW" altLang="zh-TW" sz="9600" dirty="0"/>
              <a:t>瞭解「綠色產品」、「綠色包裝」之定義。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二</a:t>
            </a:r>
            <a:r>
              <a:rPr lang="en-US" altLang="zh-TW" sz="9600" dirty="0"/>
              <a:t>)</a:t>
            </a:r>
            <a:r>
              <a:rPr lang="zh-TW" altLang="zh-TW" sz="9600" dirty="0"/>
              <a:t>認識目前綠色產品與綠色包裝最常採用的生產塑料。</a:t>
            </a:r>
          </a:p>
          <a:p>
            <a:pPr marL="711200" indent="-71120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三</a:t>
            </a:r>
            <a:r>
              <a:rPr lang="en-US" altLang="zh-TW" sz="9600" dirty="0"/>
              <a:t>)</a:t>
            </a:r>
            <a:r>
              <a:rPr lang="zh-TW" altLang="zh-TW" sz="9600" dirty="0"/>
              <a:t>在實務上，找出目前採用綠色產品包裝的國際企業的實作情況，包括採用綠色包裝的事業單位及生產提供綠色產品包裝的事業單位，並了解國內在綠色產品方面的相關法律及做法，並將兩者進行比較。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0103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sz="2400" dirty="0"/>
              <a:t> </a:t>
            </a:r>
            <a:r>
              <a:rPr lang="zh-TW" altLang="zh-TW" sz="2400" dirty="0"/>
              <a:t>二、研究目的</a:t>
            </a:r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一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探究</a:t>
            </a:r>
            <a:r>
              <a:rPr lang="zh-TW" altLang="zh-TW" sz="2400" dirty="0"/>
              <a:t>現今社會中，國民平均的教育程度是否與收入有關聯性</a:t>
            </a:r>
            <a:r>
              <a:rPr lang="zh-TW" altLang="zh-TW" sz="2400" dirty="0" smtClean="0"/>
              <a:t>？</a:t>
            </a:r>
            <a:endParaRPr lang="en-US" altLang="zh-TW" sz="2400" dirty="0" smtClean="0"/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就</a:t>
            </a:r>
            <a:r>
              <a:rPr lang="zh-TW" altLang="zh-TW" sz="2400" dirty="0"/>
              <a:t>日本、美國已開發國家與台灣相比較，是否只有台灣是如此呢？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3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研究方法怎麼寫？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文獻資料統整法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調查法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0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4"/>
            <a:ext cx="8911687" cy="682176"/>
          </a:xfrm>
        </p:spPr>
        <p:txBody>
          <a:bodyPr/>
          <a:lstStyle/>
          <a:p>
            <a:r>
              <a:rPr lang="zh-TW" altLang="en-US" dirty="0"/>
              <a:t>文獻資料統整</a:t>
            </a:r>
            <a:r>
              <a:rPr lang="zh-TW" altLang="en-US" dirty="0" smtClean="0"/>
              <a:t>法實例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887" y="812800"/>
            <a:ext cx="10885714" cy="60452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 smtClean="0"/>
              <a:t>    </a:t>
            </a:r>
            <a:r>
              <a:rPr lang="zh-TW" altLang="zh-TW" dirty="0"/>
              <a:t>三、研究方法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 </a:t>
            </a:r>
            <a:r>
              <a:rPr lang="en-US" altLang="zh-TW" dirty="0" smtClean="0"/>
              <a:t>    </a:t>
            </a:r>
            <a:r>
              <a:rPr lang="zh-TW" altLang="zh-TW" dirty="0"/>
              <a:t>本研究主要透過網路蒐集資料</a:t>
            </a:r>
            <a:r>
              <a:rPr lang="zh-TW" altLang="zh-TW" dirty="0" smtClean="0"/>
              <a:t>：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一</a:t>
            </a:r>
            <a:r>
              <a:rPr lang="en-US" altLang="zh-TW" dirty="0"/>
              <a:t>)</a:t>
            </a:r>
            <a:r>
              <a:rPr lang="zh-TW" altLang="zh-TW" dirty="0"/>
              <a:t>在國家圖書館以關鍵字「綠色產品」、「綠色包裝」搜尋文獻，並透過閱讀文獻、整理文獻，藉以定義「綠色產品」、「綠色包裝」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Scholar</a:t>
            </a:r>
            <a:r>
              <a:rPr lang="zh-TW" altLang="zh-TW" dirty="0"/>
              <a:t>進行文獻搜尋與閱讀，確認目前主要用來製作綠色產品包裝的原料為「可生物分解塑料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」之後，以關鍵字「可生物分解塑料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」搜尋、閱讀相關資料，藉以認識目前綠產品與包裝最常採用的生產塑料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Search </a:t>
            </a:r>
            <a:r>
              <a:rPr lang="zh-TW" altLang="zh-TW" dirty="0"/>
              <a:t>以關鍵字「綠色包裝</a:t>
            </a:r>
            <a:r>
              <a:rPr lang="en-US" altLang="zh-TW" dirty="0"/>
              <a:t> green packaging</a:t>
            </a:r>
            <a:r>
              <a:rPr lang="zh-TW" altLang="zh-TW" dirty="0"/>
              <a:t>」搜尋過內外國網站，確認目前採用綠色產品包裝的國際企業的實作狀況，及國內在這一方面的建樹。在確認國內主要的建樹在於制定「資源回收再利用法」之後，上行政院環境保護署找尋「資源回收再利用法」之條例內容，最後再到</a:t>
            </a:r>
            <a:r>
              <a:rPr lang="en-US" altLang="zh-TW" dirty="0"/>
              <a:t>Google Search</a:t>
            </a:r>
            <a:r>
              <a:rPr lang="zh-TW" altLang="zh-TW" dirty="0"/>
              <a:t>蒐集其依法行政的成效</a:t>
            </a:r>
            <a:r>
              <a:rPr lang="zh-TW" altLang="zh-TW" dirty="0" smtClean="0"/>
              <a:t>。</a:t>
            </a:r>
          </a:p>
          <a:p>
            <a:pPr marL="261938" indent="-261938">
              <a:lnSpc>
                <a:spcPct val="120000"/>
              </a:lnSpc>
              <a:buNone/>
            </a:pPr>
            <a:r>
              <a:rPr lang="en-US" altLang="zh-TW" dirty="0" smtClean="0"/>
              <a:t>     </a:t>
            </a:r>
            <a:r>
              <a:rPr lang="zh-TW" altLang="en-US" dirty="0" smtClean="0"/>
              <a:t>      </a:t>
            </a:r>
            <a:r>
              <a:rPr lang="zh-TW" altLang="zh-TW" dirty="0" smtClean="0"/>
              <a:t>搜尋資料以學術性為主，部分資料來自網路報紙報導和官方網站，希望盡可能減少偏差。找尋企業實作情形之關鍵字以英文為主，主要希望找到國際上較知名或跨國企業之作法，較有代表性。國內政策與法律實施情形則多參考行政院環保署，較有公信力。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24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文獻資料統整法</a:t>
            </a:r>
            <a:r>
              <a:rPr lang="zh-TW" altLang="en-US" dirty="0" smtClean="0"/>
              <a:t>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400" dirty="0"/>
              <a:t>三、研究方法</a:t>
            </a:r>
          </a:p>
          <a:p>
            <a:pPr marL="987425" indent="-538163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一</a:t>
            </a:r>
            <a:r>
              <a:rPr lang="en-US" altLang="zh-TW" sz="2400" dirty="0"/>
              <a:t>)</a:t>
            </a:r>
            <a:r>
              <a:rPr lang="zh-TW" altLang="zh-TW" sz="2400" dirty="0"/>
              <a:t>蒐集</a:t>
            </a:r>
            <a:r>
              <a:rPr lang="en-US" altLang="zh-TW" sz="2400" dirty="0"/>
              <a:t>2003</a:t>
            </a:r>
            <a:r>
              <a:rPr lang="zh-TW" altLang="zh-TW" sz="2400" dirty="0"/>
              <a:t>年</a:t>
            </a:r>
            <a:r>
              <a:rPr lang="en-US" altLang="zh-TW" sz="2400" dirty="0"/>
              <a:t>~2012</a:t>
            </a:r>
            <a:r>
              <a:rPr lang="zh-TW" altLang="zh-TW" sz="2400" dirty="0"/>
              <a:t>年來台日美的國民教育程度以及家庭平均收入資料。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 smtClean="0"/>
              <a:t>二</a:t>
            </a:r>
            <a:r>
              <a:rPr lang="en-US" altLang="zh-TW" sz="2400" dirty="0"/>
              <a:t>)</a:t>
            </a:r>
            <a:r>
              <a:rPr lang="zh-TW" altLang="zh-TW" sz="2400" dirty="0"/>
              <a:t>進行圖表及運算，算出三國之數據其中的關聯性。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三</a:t>
            </a:r>
            <a:r>
              <a:rPr lang="en-US" altLang="zh-TW" sz="2400" dirty="0"/>
              <a:t>)</a:t>
            </a:r>
            <a:r>
              <a:rPr lang="zh-TW" altLang="zh-TW" sz="2400" dirty="0"/>
              <a:t>比較三國之數據其異同情形。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05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dirty="0" smtClean="0"/>
              <a:t>三、</a:t>
            </a:r>
            <a:r>
              <a:rPr lang="zh-TW" altLang="zh-TW" dirty="0" smtClean="0"/>
              <a:t>研究</a:t>
            </a:r>
            <a:r>
              <a:rPr lang="zh-TW" altLang="zh-TW" dirty="0"/>
              <a:t>方法</a:t>
            </a:r>
            <a:r>
              <a:rPr lang="en-US" altLang="zh-TW" dirty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zh-TW" dirty="0" smtClean="0"/>
              <a:t>廣泛</a:t>
            </a:r>
            <a:r>
              <a:rPr lang="zh-TW" altLang="zh-TW" dirty="0"/>
              <a:t>閱讀日韓美食相關新聞及學術資料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711200" indent="-71120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zh-TW" dirty="0"/>
              <a:t>設計問卷實際了解影響臺灣高中生選擇台灣小吃、日韓小吃的因素並比較其差異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42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/>
              <a:t>三、研究方法</a:t>
            </a:r>
          </a:p>
          <a:p>
            <a:pPr marL="1349375" indent="-1349375">
              <a:buNone/>
            </a:pPr>
            <a:r>
              <a:rPr lang="zh-TW" altLang="zh-TW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一）查詢有關麵食的學術文章並研讀之。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二）廣泛閱讀食品營養相關書籍與新聞報導。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三）實地購買同樣口味的麵包與饅頭，進行價格比較。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71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前言寫作注意事項：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時間期限</a:t>
            </a:r>
            <a:r>
              <a:rPr lang="zh-TW" altLang="en-US" dirty="0" smtClean="0"/>
              <a:t>：</a:t>
            </a:r>
            <a:r>
              <a:rPr lang="en-US" altLang="zh-TW" dirty="0" smtClean="0"/>
              <a:t>2015.10.08-10.22</a:t>
            </a:r>
          </a:p>
          <a:p>
            <a:endParaRPr lang="en-US" altLang="zh-TW" dirty="0"/>
          </a:p>
          <a:p>
            <a:r>
              <a:rPr lang="zh-TW" altLang="en-US" dirty="0" smtClean="0"/>
              <a:t>建議字數：佔全文約</a:t>
            </a:r>
            <a:r>
              <a:rPr lang="en-US" altLang="zh-TW" dirty="0" smtClean="0"/>
              <a:t>1/5(</a:t>
            </a:r>
            <a:r>
              <a:rPr lang="zh-TW" altLang="en-US" dirty="0" smtClean="0"/>
              <a:t>約</a:t>
            </a:r>
            <a:r>
              <a:rPr lang="en-US" altLang="zh-TW" dirty="0" smtClean="0"/>
              <a:t>300-800</a:t>
            </a:r>
            <a:r>
              <a:rPr lang="zh-TW" altLang="en-US" dirty="0" smtClean="0"/>
              <a:t>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6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dirty="0" smtClean="0">
                <a:solidFill>
                  <a:srgbClr val="7D2953"/>
                </a:solidFill>
              </a:rPr>
              <a:t>修改自：黃馨瑩</a:t>
            </a:r>
            <a:r>
              <a:rPr lang="en-US" altLang="zh-TW" sz="1400" dirty="0" smtClean="0">
                <a:solidFill>
                  <a:srgbClr val="7D2953"/>
                </a:solidFill>
              </a:rPr>
              <a:t>(2015)</a:t>
            </a:r>
            <a:r>
              <a:rPr lang="zh-TW" altLang="en-US" sz="1400" dirty="0" smtClean="0">
                <a:solidFill>
                  <a:srgbClr val="7D2953"/>
                </a:solidFill>
              </a:rPr>
              <a:t>。成功</a:t>
            </a:r>
            <a:r>
              <a:rPr lang="zh-TW" altLang="en-US" sz="1400" dirty="0">
                <a:solidFill>
                  <a:srgbClr val="7D2953"/>
                </a:solidFill>
              </a:rPr>
              <a:t>高中圖書館利用教育</a:t>
            </a:r>
            <a:r>
              <a:rPr lang="zh-TW" altLang="en-US" sz="1400" dirty="0" smtClean="0">
                <a:solidFill>
                  <a:srgbClr val="7D2953"/>
                </a:solidFill>
              </a:rPr>
              <a:t>資料。</a:t>
            </a:r>
            <a:r>
              <a:rPr lang="en-US" altLang="zh-TW" sz="1400" dirty="0" smtClean="0">
                <a:solidFill>
                  <a:srgbClr val="7D2953"/>
                </a:solidFill>
              </a:rPr>
              <a:t>20150928</a:t>
            </a:r>
            <a:r>
              <a:rPr lang="zh-TW" altLang="en-US" sz="1400" dirty="0" smtClean="0">
                <a:solidFill>
                  <a:srgbClr val="7D2953"/>
                </a:solidFill>
              </a:rPr>
              <a:t>取自</a:t>
            </a:r>
            <a:r>
              <a:rPr lang="en-US" altLang="zh-TW" sz="1400" dirty="0">
                <a:solidFill>
                  <a:srgbClr val="7D2953"/>
                </a:solidFill>
              </a:rPr>
              <a:t>http://library.cksh.tp.edu.tw/share/%E8%AB%96%E6%96%87%E5%AF%AB%E4%BD%9C%E8%88%87%E7%A0%94%E7%A9%B6%E6%96%B9%E6%B3%95.pdf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131986"/>
            <a:ext cx="9292687" cy="985614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小論文寫作要領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016001"/>
            <a:ext cx="8808129" cy="548493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800" b="1" dirty="0" smtClean="0"/>
              <a:t>研究題目要具體</a:t>
            </a:r>
            <a:r>
              <a:rPr lang="zh-TW" altLang="en-US" sz="2800" b="1" dirty="0"/>
              <a:t>明確</a:t>
            </a:r>
          </a:p>
          <a:p>
            <a:pPr lvl="1">
              <a:lnSpc>
                <a:spcPct val="80000"/>
              </a:lnSpc>
              <a:buNone/>
            </a:pPr>
            <a:r>
              <a:rPr lang="zh-TW" altLang="en-US" sz="2400" dirty="0" smtClean="0"/>
              <a:t>訂定小</a:t>
            </a:r>
            <a:r>
              <a:rPr lang="zh-TW" altLang="en-US" sz="2400" dirty="0"/>
              <a:t>論文題目時</a:t>
            </a:r>
            <a:r>
              <a:rPr lang="zh-TW" altLang="en-US" sz="2400" dirty="0" smtClean="0"/>
              <a:t>，宜</a:t>
            </a:r>
            <a:r>
              <a:rPr lang="en-US" altLang="zh-TW" sz="2400" dirty="0" smtClean="0"/>
              <a:t>”</a:t>
            </a:r>
            <a:r>
              <a:rPr lang="zh-TW" altLang="en-US" sz="2400" dirty="0"/>
              <a:t>小題大作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，切勿空泛籠統</a:t>
            </a:r>
            <a:endParaRPr lang="en-US" altLang="zh-TW" sz="2400" dirty="0" smtClean="0"/>
          </a:p>
          <a:p>
            <a:pPr>
              <a:lnSpc>
                <a:spcPct val="80000"/>
              </a:lnSpc>
            </a:pPr>
            <a:r>
              <a:rPr lang="zh-TW" altLang="en-US" dirty="0" smtClean="0"/>
              <a:t>運用資料要</a:t>
            </a:r>
            <a:r>
              <a:rPr lang="zh-TW" altLang="en-US" sz="3200" dirty="0" smtClean="0"/>
              <a:t>謹慎客觀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zh-TW" altLang="en-US" sz="2400" dirty="0" smtClean="0"/>
              <a:t>引用資料、推演邏輯、</a:t>
            </a:r>
            <a:r>
              <a:rPr lang="zh-TW" altLang="en-US" sz="2400" dirty="0"/>
              <a:t>用字遣詞、格式</a:t>
            </a:r>
            <a:r>
              <a:rPr lang="zh-TW" altLang="en-US" sz="2400" dirty="0" smtClean="0"/>
              <a:t>處理等都須謹慎小心</a:t>
            </a:r>
            <a:endParaRPr lang="zh-TW" altLang="en-US" sz="2400" dirty="0"/>
          </a:p>
          <a:p>
            <a:pPr eaLnBrk="1" hangingPunct="1">
              <a:lnSpc>
                <a:spcPct val="80000"/>
              </a:lnSpc>
            </a:pPr>
            <a:r>
              <a:rPr lang="zh-TW" altLang="en-US" sz="2800" b="1" dirty="0" smtClean="0"/>
              <a:t>分析、推演要旁徵博引</a:t>
            </a:r>
            <a:endParaRPr lang="zh-TW" altLang="en-US" sz="2800" b="1" dirty="0"/>
          </a:p>
          <a:p>
            <a:pPr marL="449263" lvl="1" indent="7938" eaLnBrk="1" hangingPunct="1">
              <a:lnSpc>
                <a:spcPct val="80000"/>
              </a:lnSpc>
              <a:buFontTx/>
              <a:buNone/>
            </a:pPr>
            <a:r>
              <a:rPr lang="zh-TW" altLang="en-US" sz="2400" dirty="0" smtClean="0"/>
              <a:t>資料要廣泛搜集，</a:t>
            </a:r>
            <a:r>
              <a:rPr lang="zh-TW" altLang="en-US" sz="2400" dirty="0"/>
              <a:t>來源不可只有</a:t>
            </a:r>
            <a:r>
              <a:rPr lang="zh-TW" altLang="en-US" sz="2400" dirty="0" smtClean="0"/>
              <a:t>網路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至少要有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份資料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；且資料要仔細閱讀，並將不同資料的內容予以歸類、比較，並提出自己對資料的看法</a:t>
            </a:r>
            <a:endParaRPr lang="zh-TW" altLang="en-US" sz="2400" dirty="0"/>
          </a:p>
          <a:p>
            <a:pPr eaLnBrk="1" hangingPunct="1">
              <a:lnSpc>
                <a:spcPct val="80000"/>
              </a:lnSpc>
            </a:pPr>
            <a:r>
              <a:rPr lang="zh-TW" altLang="en-US" sz="2800" b="1" dirty="0" smtClean="0"/>
              <a:t>過程論述要掌握</a:t>
            </a:r>
            <a:r>
              <a:rPr lang="zh-TW" altLang="en-US" sz="2800" b="1" dirty="0"/>
              <a:t>主題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zh-TW" altLang="en-US" sz="2400" dirty="0" smtClean="0"/>
              <a:t>提出的論點要具備一致性，內容要有</a:t>
            </a:r>
            <a:r>
              <a:rPr lang="zh-TW" altLang="en-US" sz="2400" dirty="0"/>
              <a:t>創意、引用專家言論相印證</a:t>
            </a:r>
            <a:r>
              <a:rPr lang="zh-TW" altLang="en-US" sz="2400" dirty="0" smtClean="0"/>
              <a:t>，並在最後能提出研究所得結論，切勿在結倫時將</a:t>
            </a:r>
            <a:r>
              <a:rPr lang="zh-TW" altLang="en-US" sz="2400" dirty="0"/>
              <a:t>他人文章整段抄襲</a:t>
            </a:r>
            <a:r>
              <a:rPr lang="zh-TW" altLang="en-US" sz="2400" dirty="0" smtClean="0"/>
              <a:t>複製。</a:t>
            </a:r>
            <a:endParaRPr lang="zh-TW" altLang="en-US" sz="2400" dirty="0"/>
          </a:p>
          <a:p>
            <a:pPr eaLnBrk="1" hangingPunct="1">
              <a:lnSpc>
                <a:spcPct val="80000"/>
              </a:lnSpc>
            </a:pPr>
            <a:r>
              <a:rPr lang="zh-TW" altLang="en-US" sz="2800" b="1" dirty="0"/>
              <a:t>請益</a:t>
            </a:r>
            <a:r>
              <a:rPr lang="zh-TW" altLang="en-US" sz="2800" b="1" dirty="0" smtClean="0"/>
              <a:t>師長，事半功倍</a:t>
            </a:r>
            <a:endParaRPr lang="zh-TW" altLang="en-US" sz="2800" b="1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zh-TW" altLang="en-US" sz="2400" dirty="0"/>
              <a:t>寫作</a:t>
            </a:r>
            <a:r>
              <a:rPr lang="zh-TW" altLang="en-US" sz="2400" dirty="0" smtClean="0"/>
              <a:t>時與</a:t>
            </a:r>
            <a:r>
              <a:rPr lang="zh-TW" altLang="en-US" sz="2400" dirty="0"/>
              <a:t>師長</a:t>
            </a:r>
            <a:r>
              <a:rPr lang="zh-TW" altLang="en-US" sz="2400" dirty="0" smtClean="0"/>
              <a:t>保持討論，往往能獲得很有幫助的意見。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7897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7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5"/>
            <a:ext cx="8911687" cy="812804"/>
          </a:xfrm>
        </p:spPr>
        <p:txBody>
          <a:bodyPr/>
          <a:lstStyle/>
          <a:p>
            <a:r>
              <a:rPr lang="zh-TW" altLang="en-US" dirty="0" smtClean="0"/>
              <a:t>題目怎麼訂？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103085"/>
            <a:ext cx="8915400" cy="551542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學術性</a:t>
            </a:r>
            <a:endParaRPr lang="en-US" altLang="zh-TW" dirty="0" smtClean="0"/>
          </a:p>
          <a:p>
            <a:pPr lvl="1"/>
            <a:r>
              <a:rPr lang="zh-TW" altLang="en-US" dirty="0"/>
              <a:t>例：台灣與日本喪禮</a:t>
            </a:r>
            <a:r>
              <a:rPr lang="zh-TW" altLang="en-US" dirty="0" smtClean="0"/>
              <a:t>比較研究</a:t>
            </a:r>
            <a:endParaRPr lang="en-US" altLang="zh-TW" dirty="0" smtClean="0"/>
          </a:p>
          <a:p>
            <a:r>
              <a:rPr lang="zh-TW" altLang="en-US" dirty="0" smtClean="0"/>
              <a:t>實用性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</a:t>
            </a:r>
            <a:r>
              <a:rPr lang="zh-TW" altLang="en-US" dirty="0"/>
              <a:t>日美國民平均教育程度與家庭平均收入之</a:t>
            </a:r>
            <a:r>
              <a:rPr lang="zh-TW" altLang="en-US" dirty="0" smtClean="0"/>
              <a:t>比較</a:t>
            </a:r>
            <a:endParaRPr lang="en-US" altLang="zh-TW" dirty="0" smtClean="0"/>
          </a:p>
          <a:p>
            <a:r>
              <a:rPr lang="zh-TW" altLang="en-US" dirty="0" smtClean="0"/>
              <a:t>時代性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例：台灣</a:t>
            </a:r>
            <a:r>
              <a:rPr lang="zh-TW" altLang="en-US" dirty="0"/>
              <a:t>消費者購買國際流行平價服飾品牌之</a:t>
            </a:r>
            <a:r>
              <a:rPr lang="zh-TW" altLang="en-US" dirty="0" smtClean="0"/>
              <a:t>因素</a:t>
            </a:r>
            <a:endParaRPr lang="en-US" altLang="zh-TW" dirty="0" smtClean="0"/>
          </a:p>
          <a:p>
            <a:r>
              <a:rPr lang="zh-TW" altLang="en-US" dirty="0" smtClean="0"/>
              <a:t>小題大作</a:t>
            </a:r>
            <a:endParaRPr lang="en-US" altLang="zh-TW" dirty="0" smtClean="0"/>
          </a:p>
          <a:p>
            <a:pPr lvl="1"/>
            <a:r>
              <a:rPr lang="zh-TW" altLang="en-US" dirty="0"/>
              <a:t>例</a:t>
            </a:r>
            <a:r>
              <a:rPr lang="zh-TW" altLang="en-US" dirty="0" smtClean="0"/>
              <a:t>：      日本</a:t>
            </a:r>
            <a:r>
              <a:rPr lang="zh-TW" altLang="en-US" dirty="0"/>
              <a:t>動漫文化對台灣青少年性態度之</a:t>
            </a:r>
            <a:r>
              <a:rPr lang="zh-TW" altLang="en-US" dirty="0" smtClean="0"/>
              <a:t>影響</a:t>
            </a:r>
            <a:endParaRPr lang="en-US" altLang="zh-TW" dirty="0" smtClean="0"/>
          </a:p>
          <a:p>
            <a:pPr marL="457188" lvl="1" indent="0">
              <a:buNone/>
            </a:pPr>
            <a:r>
              <a:rPr lang="zh-TW" altLang="en-US" dirty="0" smtClean="0"/>
              <a:t>                 電腦</a:t>
            </a:r>
            <a:r>
              <a:rPr lang="zh-TW" altLang="en-US" dirty="0"/>
              <a:t>對青少年生活的影響</a:t>
            </a:r>
            <a:endParaRPr lang="en-US" altLang="zh-TW" dirty="0" smtClean="0"/>
          </a:p>
          <a:p>
            <a:r>
              <a:rPr lang="zh-TW" altLang="en-US" dirty="0" smtClean="0"/>
              <a:t>創意</a:t>
            </a:r>
            <a:r>
              <a:rPr lang="en-US" altLang="zh-TW" dirty="0" smtClean="0"/>
              <a:t>(</a:t>
            </a:r>
            <a:r>
              <a:rPr lang="zh-TW" altLang="en-US" dirty="0" smtClean="0"/>
              <a:t>盡量：前所未有，否則：要提出說明與批判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食麵饅伏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4136571" y="4426857"/>
            <a:ext cx="290286" cy="304800"/>
          </a:xfrm>
          <a:prstGeom prst="ellipse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十字形 4"/>
          <p:cNvSpPr/>
          <p:nvPr/>
        </p:nvSpPr>
        <p:spPr>
          <a:xfrm rot="19037439">
            <a:off x="4087372" y="4811596"/>
            <a:ext cx="388683" cy="391244"/>
          </a:xfrm>
          <a:prstGeom prst="plus">
            <a:avLst>
              <a:gd name="adj" fmla="val 40306"/>
            </a:avLst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27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5401" cy="1280890"/>
          </a:xfrm>
        </p:spPr>
        <p:txBody>
          <a:bodyPr/>
          <a:lstStyle/>
          <a:p>
            <a:r>
              <a:rPr lang="zh-TW" altLang="en-US" dirty="0" smtClean="0"/>
              <a:t>前言怎麼寫？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481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前言是論文的梗概，內容</a:t>
            </a:r>
            <a:r>
              <a:rPr lang="zh-TW" altLang="en-US" dirty="0"/>
              <a:t>主要包括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研究動機</a:t>
            </a:r>
            <a:endParaRPr lang="en-US" altLang="zh-TW" dirty="0" smtClean="0"/>
          </a:p>
          <a:p>
            <a:r>
              <a:rPr lang="zh-TW" altLang="en-US" dirty="0" smtClean="0"/>
              <a:t>研究目的</a:t>
            </a:r>
            <a:endParaRPr lang="en-US" altLang="zh-TW" dirty="0" smtClean="0"/>
          </a:p>
          <a:p>
            <a:r>
              <a:rPr lang="zh-TW" altLang="en-US" dirty="0" smtClean="0"/>
              <a:t>研究方法</a:t>
            </a:r>
            <a:endParaRPr lang="en-US" altLang="zh-TW" dirty="0" smtClean="0"/>
          </a:p>
          <a:p>
            <a:r>
              <a:rPr lang="zh-TW" altLang="en-US" dirty="0" smtClean="0"/>
              <a:t>研究架構、研究範圍等等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 的</a:t>
            </a:r>
            <a:r>
              <a:rPr lang="zh-TW" altLang="en-US" dirty="0"/>
              <a:t>概略說</a:t>
            </a:r>
            <a:r>
              <a:rPr lang="zh-TW" altLang="en-US" dirty="0" smtClean="0"/>
              <a:t>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56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研究動機是為了說明：研究者</a:t>
            </a:r>
            <a:r>
              <a:rPr lang="zh-TW" altLang="en-US" dirty="0"/>
              <a:t>為什麼</a:t>
            </a:r>
            <a:r>
              <a:rPr lang="zh-TW" altLang="en-US" dirty="0" smtClean="0"/>
              <a:t>要研究這個題目？這個題目為何值得研究？因此要說明：</a:t>
            </a:r>
            <a:endParaRPr lang="en-US" altLang="zh-TW" dirty="0" smtClean="0"/>
          </a:p>
          <a:p>
            <a:r>
              <a:rPr lang="zh-TW" altLang="en-US" dirty="0" smtClean="0"/>
              <a:t>現象描述</a:t>
            </a:r>
            <a:r>
              <a:rPr lang="en-US" altLang="zh-TW" dirty="0" smtClean="0"/>
              <a:t>(What)</a:t>
            </a:r>
          </a:p>
          <a:p>
            <a:r>
              <a:rPr lang="zh-TW" altLang="en-US" dirty="0"/>
              <a:t>現象發生的時空背景與主導人物</a:t>
            </a:r>
            <a:r>
              <a:rPr lang="en-US" altLang="zh-TW" dirty="0"/>
              <a:t>(When</a:t>
            </a:r>
            <a:r>
              <a:rPr lang="zh-TW" altLang="en-US" dirty="0"/>
              <a:t>、</a:t>
            </a:r>
            <a:r>
              <a:rPr lang="en-US" altLang="zh-TW" dirty="0"/>
              <a:t>Where</a:t>
            </a:r>
            <a:r>
              <a:rPr lang="zh-TW" altLang="en-US" dirty="0"/>
              <a:t>、</a:t>
            </a:r>
            <a:r>
              <a:rPr lang="en-US" altLang="zh-TW" dirty="0"/>
              <a:t>Who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現象發生的經過、趨勢、關聯性</a:t>
            </a:r>
            <a:r>
              <a:rPr lang="en-US" altLang="zh-TW" dirty="0"/>
              <a:t>(How)</a:t>
            </a:r>
          </a:p>
          <a:p>
            <a:r>
              <a:rPr lang="zh-TW" altLang="en-US" dirty="0"/>
              <a:t>現象發展至今的待決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包括再研究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</a:t>
            </a:r>
            <a:r>
              <a:rPr lang="en-US" altLang="zh-TW" dirty="0" smtClean="0"/>
              <a:t>'</a:t>
            </a:r>
            <a:r>
              <a:rPr lang="zh-TW" altLang="en-US" dirty="0" smtClean="0"/>
              <a:t>意義與價值</a:t>
            </a:r>
            <a:r>
              <a:rPr lang="en-US" altLang="zh-TW" dirty="0" smtClean="0"/>
              <a:t>)(why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1)</a:t>
            </a:r>
            <a:endParaRPr lang="en-US" altLang="zh-TW" dirty="0"/>
          </a:p>
          <a:p>
            <a:r>
              <a:rPr lang="zh-TW" altLang="en-US" dirty="0" smtClean="0"/>
              <a:t>為何選定特定國家進行比較</a:t>
            </a:r>
            <a:r>
              <a:rPr lang="en-US" altLang="zh-TW" dirty="0"/>
              <a:t>(</a:t>
            </a:r>
            <a:r>
              <a:rPr lang="en-US" altLang="zh-TW" dirty="0" smtClean="0"/>
              <a:t>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2)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01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81834" y="321490"/>
            <a:ext cx="6686396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現象</a:t>
            </a:r>
            <a:r>
              <a:rPr lang="zh-TW" altLang="en-US" dirty="0"/>
              <a:t>發生的經過、趨勢、關聯性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0743" y="1045029"/>
            <a:ext cx="9733869" cy="5515428"/>
          </a:xfrm>
        </p:spPr>
        <p:txBody>
          <a:bodyPr>
            <a:normAutofit fontScale="92500"/>
          </a:bodyPr>
          <a:lstStyle/>
          <a:p>
            <a:pPr marL="0" lvl="1" indent="623888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工業革命以來，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人們大量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且快速的製造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物品，大量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開採石化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資源做為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工業原料，到現在，生活無一處不是石化資源所製造和衍生的商品，例如：飲料容器、衣料纖維、裝潢塗料、汽車燃料、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產品等，這些物品已經成為生活中不可缺乏的一部分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 indent="623888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然而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，賴以維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生的物品，不可能永遠使用下去，這使得未來的生活處處潛伏著「匱乏」的危機。而且，危機不止於此，生產和運送的過程所產生的溫室氣體、消費者使用產品後拋棄的外包裝與塑膠袋，在環境中堆積，已經嚴重影響了生態，這些都使得問題變本加厲。因此，近年來開始許多科學家、企業單位開始尋找新的資源，試圖以新的方式、材料來替代石化資源製造產品。就在這樣的背景下，綠色產品和包裝的概念應運而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相較於產品本身，包裝更容易被遺棄，產生垃圾問題。目前包裝越來越精緻，鋪張浪費，也產生了越來越多的垃圾。這些垃圾有不少是石化塑料，經掩埋後，無法在短時間內分解，造成環境相當的負擔。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因此，本研究將以包裝為主題，嘗試瞭解國外與國內的處理方法，並進行比較，希望能互相參考，找出更好的解決之道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 rot="21087288">
            <a:off x="7780610" y="576720"/>
            <a:ext cx="35686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現象描述</a:t>
            </a:r>
            <a:r>
              <a:rPr lang="en-US" altLang="zh-TW" sz="3600" dirty="0" smtClean="0">
                <a:solidFill>
                  <a:srgbClr val="FF0000"/>
                </a:solidFill>
              </a:rPr>
              <a:t>(What)</a:t>
            </a:r>
            <a:endParaRPr lang="en-US" altLang="zh-TW" sz="36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21110290">
            <a:off x="5396384" y="2307877"/>
            <a:ext cx="6784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現象發生的經過、趨勢、關聯性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rot="21059025">
            <a:off x="6910891" y="5288012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現象發展至今的待決問題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0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0800" y="1045028"/>
            <a:ext cx="10183812" cy="58129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作為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即將邁入大學、社會的高中生，對於未來內心不免充斥著不安，生活周遭的新聞渲染、良莠不齊的大學數量，使得我開始困惑，究竟這麼努力的想要有個高學歷，是否是正確的方向？尤其，臺灣即便目前高喊「性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」，男、女性的已婚勞動參與率卻仍然有明顯差別，以民國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年為例，臺灣男性勞動參與率為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66.74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％，女性卻只有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50.46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，可見，相對於女性，就業比較是男性的「必須」，卻只是女性的「選擇」。尤其，女性結婚後有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26.8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％選擇離職，生育第一胎後有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21.0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選擇離職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，可見，結婚之後，傳統「男性賺錢養家，女性照顧家庭」的觀念仍然普遍存在。這不禁讓我擔心，現在這麼努力想要有個高學歷的我，未來是不是能夠為家庭增加收入？是不是能夠養得起家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2008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年全球金融海嘯，台灣的經濟也受到重大衝擊，導致大學應屆畢業生就業困難，於是政府擬定「大專畢業生至企業職場實習方案」，規定實習時薪資是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22,000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元新台幣，外加健保由教育部支助。一般人稱此方案為「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方案」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李誠，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，使得現今媒體經常依此報導，說許多大學畢業生只能領到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的底薪，而李誠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在一篇名為「大學畢業生的薪資 真的只有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嗎？」的評論裡，更援引主計處的資料，顯示了「在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％大畢職場新鮮人，領取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以下薪資」，究竟：大學教育程度能不能幫我提高收入？「教育程度」與「收入」有甚麼關聯？難道毫無關聯嗎？還是說這個現象僅僅發生在台灣呢？太多的疑問觸發了我研究所謂的「學歷」，究竟有沒有提升了「所得」，特別是提升了「家庭所得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台灣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作為已開發國家之觀察名單，不久將邁入已開發國家之列。而身處之亞洲，經濟強國之已開發國家「日本」，可比擬為未來台灣邁進之趨勢，又比較世界的已開發經濟強國「美國」，可提供一個比較「教育程度」與「家庭所得」之參考依據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997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3(</a:t>
            </a:r>
            <a:r>
              <a:rPr lang="zh-TW" altLang="en-US" dirty="0" smtClean="0"/>
              <a:t>作業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請到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dirty="0" smtClean="0"/>
              <a:t>中學生網站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dirty="0"/>
              <a:t>，</a:t>
            </a:r>
            <a:r>
              <a:rPr lang="zh-TW" altLang="en-US" dirty="0" smtClean="0"/>
              <a:t>找出與你研究題目相關的得獎小論文</a:t>
            </a:r>
            <a:r>
              <a:rPr lang="en-US" altLang="zh-TW" dirty="0" smtClean="0"/>
              <a:t>3</a:t>
            </a:r>
            <a:r>
              <a:rPr lang="zh-TW" altLang="en-US" dirty="0" smtClean="0"/>
              <a:t> 篇</a:t>
            </a:r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將該論文的前言剪貼成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檔</a:t>
            </a:r>
            <a:endParaRPr lang="en-US" altLang="zh-TW" dirty="0" smtClean="0"/>
          </a:p>
          <a:p>
            <a:r>
              <a:rPr lang="zh-TW" altLang="en-US" dirty="0" smtClean="0"/>
              <a:t>每篇文末用</a:t>
            </a:r>
            <a:r>
              <a:rPr lang="en-US" altLang="zh-TW" dirty="0" smtClean="0"/>
              <a:t>APA</a:t>
            </a:r>
            <a:r>
              <a:rPr lang="zh-TW" altLang="en-US" dirty="0" smtClean="0"/>
              <a:t>格式紀錄其資料來源</a:t>
            </a:r>
            <a:endParaRPr lang="en-US" altLang="zh-TW" dirty="0" smtClean="0"/>
          </a:p>
          <a:p>
            <a:r>
              <a:rPr lang="zh-TW" altLang="en-US" dirty="0" smtClean="0"/>
              <a:t>分析該論文的研究動機敘寫方式是運用了上述哪些重點？</a:t>
            </a:r>
            <a:endParaRPr lang="en-US" altLang="zh-TW" dirty="0" smtClean="0"/>
          </a:p>
          <a:p>
            <a:r>
              <a:rPr lang="zh-TW" altLang="en-US" dirty="0" smtClean="0"/>
              <a:t>統整</a:t>
            </a:r>
            <a:r>
              <a:rPr lang="en-US" altLang="zh-TW" dirty="0" smtClean="0"/>
              <a:t>3</a:t>
            </a:r>
            <a:r>
              <a:rPr lang="zh-TW" altLang="en-US" dirty="0" smtClean="0"/>
              <a:t>篇研究動機：</a:t>
            </a:r>
            <a:r>
              <a:rPr lang="en-US" altLang="zh-TW" dirty="0" smtClean="0"/>
              <a:t>(1)</a:t>
            </a:r>
            <a:r>
              <a:rPr lang="zh-TW" altLang="en-US" dirty="0" smtClean="0"/>
              <a:t>說明哪些內容較常被敘寫？哪些內容較少被敘寫？</a:t>
            </a:r>
            <a:r>
              <a:rPr lang="en-US" altLang="zh-TW" dirty="0" smtClean="0"/>
              <a:t>(2)</a:t>
            </a:r>
            <a:r>
              <a:rPr lang="zh-TW" altLang="en-US" dirty="0" smtClean="0"/>
              <a:t>說明何種敘寫方式比較能提升小論文的可見性或價值性？</a:t>
            </a:r>
            <a:endParaRPr lang="en-US" altLang="zh-TW" dirty="0" smtClean="0"/>
          </a:p>
          <a:p>
            <a:r>
              <a:rPr lang="zh-TW" altLang="en-US" dirty="0" smtClean="0"/>
              <a:t>將完成作業</a:t>
            </a:r>
            <a:r>
              <a:rPr lang="en-US" altLang="zh-TW" dirty="0" smtClean="0"/>
              <a:t>E-mail</a:t>
            </a:r>
          </a:p>
          <a:p>
            <a:endParaRPr lang="en-US" altLang="zh-TW" dirty="0" smtClean="0"/>
          </a:p>
          <a:p>
            <a:pPr lvl="2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5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研究目地怎麼寫？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標示研究變項</a:t>
            </a:r>
            <a:endParaRPr lang="en-US" altLang="zh-TW" dirty="0" smtClean="0"/>
          </a:p>
          <a:p>
            <a:r>
              <a:rPr lang="zh-TW" altLang="en-US" dirty="0" smtClean="0"/>
              <a:t>註明變項間的關係</a:t>
            </a:r>
            <a:endParaRPr lang="en-US" altLang="zh-TW" dirty="0" smtClean="0"/>
          </a:p>
          <a:p>
            <a:r>
              <a:rPr lang="zh-TW" altLang="en-US" dirty="0" smtClean="0"/>
              <a:t>註明國家間的比較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8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1561</Words>
  <Application>Microsoft Office PowerPoint</Application>
  <PresentationFormat>寬螢幕</PresentationFormat>
  <Paragraphs>103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Century Gothic</vt:lpstr>
      <vt:lpstr>Times New Roman</vt:lpstr>
      <vt:lpstr>Wingdings 3</vt:lpstr>
      <vt:lpstr>絲縷</vt:lpstr>
      <vt:lpstr>家政全球化研究的前言寫作</vt:lpstr>
      <vt:lpstr>小論文寫作要領 </vt:lpstr>
      <vt:lpstr>題目怎麼訂？</vt:lpstr>
      <vt:lpstr>前言怎麼寫？</vt:lpstr>
      <vt:lpstr>研究動機怎麼寫？ </vt:lpstr>
      <vt:lpstr>現象發生的經過、趨勢、關聯性</vt:lpstr>
      <vt:lpstr>研究動機怎麼寫？ 實例2</vt:lpstr>
      <vt:lpstr>研究動機怎麼寫？ 實例3(作業)</vt:lpstr>
      <vt:lpstr>研究目地怎麼寫？</vt:lpstr>
      <vt:lpstr>研究目地寫作實例 1</vt:lpstr>
      <vt:lpstr>研究目地寫作實例 2</vt:lpstr>
      <vt:lpstr>研究方法怎麼寫？</vt:lpstr>
      <vt:lpstr>文獻資料統整法實例 1</vt:lpstr>
      <vt:lpstr>文獻資料統整法實例 2</vt:lpstr>
      <vt:lpstr>調查法實例1</vt:lpstr>
      <vt:lpstr>調查法實例2</vt:lpstr>
      <vt:lpstr>前言寫作注意事項：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家政全球化研究的前言寫作</dc:title>
  <dc:creator>user</dc:creator>
  <cp:lastModifiedBy>user</cp:lastModifiedBy>
  <cp:revision>22</cp:revision>
  <dcterms:created xsi:type="dcterms:W3CDTF">2015-10-07T11:34:41Z</dcterms:created>
  <dcterms:modified xsi:type="dcterms:W3CDTF">2015-10-07T14:03:57Z</dcterms:modified>
</cp:coreProperties>
</file>