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9" r:id="rId4"/>
    <p:sldId id="340" r:id="rId5"/>
    <p:sldId id="341" r:id="rId6"/>
    <p:sldId id="260" r:id="rId7"/>
    <p:sldId id="335" r:id="rId8"/>
    <p:sldId id="336" r:id="rId9"/>
    <p:sldId id="337" r:id="rId10"/>
    <p:sldId id="338" r:id="rId11"/>
    <p:sldId id="332" r:id="rId12"/>
    <p:sldId id="333" r:id="rId13"/>
    <p:sldId id="334" r:id="rId14"/>
    <p:sldId id="294" r:id="rId15"/>
    <p:sldId id="295" r:id="rId16"/>
    <p:sldId id="296" r:id="rId17"/>
    <p:sldId id="297" r:id="rId18"/>
    <p:sldId id="299" r:id="rId19"/>
    <p:sldId id="307" r:id="rId20"/>
    <p:sldId id="300" r:id="rId21"/>
    <p:sldId id="301" r:id="rId22"/>
    <p:sldId id="302" r:id="rId23"/>
    <p:sldId id="308" r:id="rId24"/>
    <p:sldId id="303" r:id="rId25"/>
    <p:sldId id="310" r:id="rId26"/>
    <p:sldId id="309" r:id="rId27"/>
    <p:sldId id="304" r:id="rId28"/>
    <p:sldId id="312" r:id="rId29"/>
    <p:sldId id="305" r:id="rId30"/>
    <p:sldId id="306" r:id="rId31"/>
    <p:sldId id="311" r:id="rId32"/>
    <p:sldId id="329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全球化統計資料搜尋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鄭忍嬌</a:t>
            </a:r>
            <a:endParaRPr lang="en-US" altLang="zh-TW" dirty="0" smtClean="0"/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785" r="14563" b="3367"/>
          <a:stretch>
            <a:fillRect/>
          </a:stretch>
        </p:blipFill>
        <p:spPr bwMode="auto">
          <a:xfrm>
            <a:off x="683567" y="404664"/>
            <a:ext cx="77696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70892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50100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27584" y="242088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27584" y="378904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7584" y="436510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8421" r="15350" b="3381"/>
          <a:stretch>
            <a:fillRect/>
          </a:stretch>
        </p:blipFill>
        <p:spPr bwMode="auto">
          <a:xfrm>
            <a:off x="611560" y="332656"/>
            <a:ext cx="786944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49289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2849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421" r="14563" b="9681"/>
          <a:stretch>
            <a:fillRect/>
          </a:stretch>
        </p:blipFill>
        <p:spPr bwMode="auto">
          <a:xfrm>
            <a:off x="611560" y="404664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6804248" y="14847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04248" y="321297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95536" y="3501008"/>
            <a:ext cx="89959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0" y="2420888"/>
            <a:ext cx="899592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51720" y="2492896"/>
            <a:ext cx="158417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79912" y="2492896"/>
            <a:ext cx="151216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619672" y="908720"/>
            <a:ext cx="20162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475656" y="2996952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75656" y="3140968"/>
            <a:ext cx="93610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347864" y="3356992"/>
            <a:ext cx="1368152" cy="30963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1124744"/>
            <a:ext cx="1187624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2060848"/>
            <a:ext cx="971600" cy="439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67667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全球統計機關網站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121" r="42125" b="54960"/>
          <a:stretch>
            <a:fillRect/>
          </a:stretch>
        </p:blipFill>
        <p:spPr bwMode="auto">
          <a:xfrm>
            <a:off x="395535" y="2204864"/>
            <a:ext cx="807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547664" y="443711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練習搜尋相關統計資料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與「家政」相關統計資料一份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與「生活議題」相關國內統計資料一份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全球統計資料一份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全球比較或趨勢資料一份，並摘要之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779912" y="119675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707904" y="3861048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67544" y="620688"/>
            <a:ext cx="2088232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4427984" y="2492896"/>
            <a:ext cx="360040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763688" y="2780928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2636912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413" t="39920" r="47638"/>
          <a:stretch>
            <a:fillRect/>
          </a:stretch>
        </p:blipFill>
        <p:spPr bwMode="auto">
          <a:xfrm>
            <a:off x="899592" y="620687"/>
            <a:ext cx="7128792" cy="59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3284984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560" y="692696"/>
            <a:ext cx="1800200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4499992" y="2276872"/>
            <a:ext cx="3816424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768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趨勢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5910" r="16138" b="13462"/>
          <a:stretch/>
        </p:blipFill>
        <p:spPr bwMode="auto">
          <a:xfrm>
            <a:off x="1691680" y="1938670"/>
            <a:ext cx="6696744" cy="4442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>
          <a:xfrm>
            <a:off x="7452320" y="0"/>
            <a:ext cx="1643100" cy="1811005"/>
          </a:xfrm>
          <a:prstGeom prst="wedgeRoundRectCallout">
            <a:avLst>
              <a:gd name="adj1" fmla="val -86632"/>
              <a:gd name="adj2" fmla="val 24883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標題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置頂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編碼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標示目的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8580" y="2410566"/>
            <a:ext cx="2339752" cy="2088232"/>
          </a:xfrm>
          <a:prstGeom prst="wedgeRoundRectCallout">
            <a:avLst>
              <a:gd name="adj1" fmla="val 42114"/>
              <a:gd name="adj2" fmla="val 62661"/>
              <a:gd name="adj3" fmla="val 16667"/>
            </a:avLst>
          </a:prstGeom>
          <a:solidFill>
            <a:srgbClr val="92D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年序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間隔決定考慮</a:t>
            </a:r>
            <a:r>
              <a:rPr lang="en-US" altLang="zh-TW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表格呈現目的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資料時間跨距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重要事件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135161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表</a:t>
            </a:r>
            <a:r>
              <a:rPr lang="en-US" altLang="zh-TW" sz="2800" dirty="0" smtClean="0"/>
              <a:t>1  </a:t>
            </a:r>
            <a:r>
              <a:rPr lang="zh-TW" altLang="en-US" sz="2800" dirty="0" smtClean="0"/>
              <a:t>歷年台灣生育率</a:t>
            </a:r>
            <a:endParaRPr lang="zh-TW" altLang="en-US" sz="28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1825352" y="63833"/>
            <a:ext cx="1643100" cy="1811005"/>
          </a:xfrm>
          <a:prstGeom prst="wedgeRoundRectCallout">
            <a:avLst>
              <a:gd name="adj1" fmla="val 82087"/>
              <a:gd name="adj2" fmla="val 64154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項目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331640" y="3068960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zh-TW" altLang="en-US" dirty="0" smtClean="0"/>
              <a:t>提問與回饋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找到有用資料，</a:t>
            </a:r>
            <a:endParaRPr lang="en-US" altLang="zh-TW" dirty="0" smtClean="0"/>
          </a:p>
          <a:p>
            <a:r>
              <a:rPr lang="zh-TW" altLang="en-US" dirty="0" smtClean="0"/>
              <a:t>報告完成一大半！</a:t>
            </a:r>
            <a:endParaRPr lang="en-US" altLang="zh-TW" dirty="0" smtClean="0"/>
          </a:p>
          <a:p>
            <a:r>
              <a:rPr lang="zh-TW" altLang="en-US" dirty="0" smtClean="0"/>
              <a:t>預祝！</a:t>
            </a:r>
            <a:endParaRPr lang="en-US" altLang="zh-TW" smtClean="0"/>
          </a:p>
          <a:p>
            <a:r>
              <a:rPr lang="zh-TW" altLang="en-US" smtClean="0"/>
              <a:t>發現</a:t>
            </a:r>
            <a:r>
              <a:rPr lang="zh-TW" altLang="en-US" dirty="0" smtClean="0"/>
              <a:t>知識新天地！！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331640" y="2420888"/>
            <a:ext cx="6768752" cy="3933194"/>
            <a:chOff x="1331640" y="2420888"/>
            <a:chExt cx="6768752" cy="3933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863" t="32360" r="20863" b="13461"/>
            <a:stretch>
              <a:fillRect/>
            </a:stretch>
          </p:blipFill>
          <p:spPr bwMode="auto">
            <a:xfrm>
              <a:off x="1331640" y="2420888"/>
              <a:ext cx="6768752" cy="39331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2611807" y="250181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表</a:t>
              </a:r>
              <a:r>
                <a:rPr lang="en-US" altLang="zh-TW" sz="2000" dirty="0" smtClean="0"/>
                <a:t>2</a:t>
              </a:r>
              <a:endParaRPr lang="zh-TW" altLang="en-US" sz="20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3508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國際比較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372200" y="1043788"/>
            <a:ext cx="1512168" cy="900100"/>
          </a:xfrm>
          <a:prstGeom prst="wedgeRoundRectCallout">
            <a:avLst>
              <a:gd name="adj1" fmla="val -36339"/>
              <a:gd name="adj2" fmla="val 1059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國家別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79512" y="2852936"/>
            <a:ext cx="1728192" cy="1080120"/>
          </a:xfrm>
          <a:prstGeom prst="wedgeRoundRectCallout">
            <a:avLst>
              <a:gd name="adj1" fmla="val 46613"/>
              <a:gd name="adj2" fmla="val 986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比較項目序次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結果摘要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7944" y="1600200"/>
            <a:ext cx="4392488" cy="48531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顯示：臺灣生育率從民國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年起，呈現一路下滑的趨勢，總生育率在民國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年為</a:t>
            </a:r>
            <a:r>
              <a:rPr lang="en-US" altLang="zh-TW" dirty="0" smtClean="0"/>
              <a:t>7.04</a:t>
            </a:r>
            <a:r>
              <a:rPr lang="zh-TW" altLang="en-US" dirty="0" smtClean="0"/>
              <a:t>，到民國</a:t>
            </a:r>
            <a:r>
              <a:rPr lang="en-US" altLang="zh-TW" dirty="0" smtClean="0"/>
              <a:t>73</a:t>
            </a:r>
            <a:r>
              <a:rPr lang="zh-TW" altLang="en-US" dirty="0" smtClean="0"/>
              <a:t>年已突破</a:t>
            </a:r>
            <a:r>
              <a:rPr lang="en-US" altLang="zh-TW" dirty="0" smtClean="0"/>
              <a:t>2.1</a:t>
            </a:r>
            <a:r>
              <a:rPr lang="zh-TW" altLang="en-US" dirty="0" smtClean="0"/>
              <a:t>，低於人口替代率。到了</a:t>
            </a:r>
            <a:r>
              <a:rPr lang="en-US" altLang="zh-TW" dirty="0" smtClean="0"/>
              <a:t>74</a:t>
            </a:r>
            <a:r>
              <a:rPr lang="zh-TW" altLang="en-US" dirty="0" smtClean="0"/>
              <a:t>年即低於家庭計畫所標示的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「兩個恰恰好」。近年來更有接近</a:t>
            </a:r>
            <a:r>
              <a:rPr lang="zh-TW" altLang="en-US" dirty="0" smtClean="0">
                <a:latin typeface="新細明體" panose="02020500000000000000" pitchFamily="18" charset="-120"/>
              </a:rPr>
              <a:t>「一胎化」的趨勢，到民國</a:t>
            </a:r>
            <a:r>
              <a:rPr lang="en-US" altLang="zh-TW" dirty="0" smtClean="0">
                <a:latin typeface="新細明體" panose="02020500000000000000" pitchFamily="18" charset="-120"/>
              </a:rPr>
              <a:t>93</a:t>
            </a:r>
            <a:r>
              <a:rPr lang="zh-TW" altLang="en-US" dirty="0" smtClean="0">
                <a:latin typeface="新細明體" panose="02020500000000000000" pitchFamily="18" charset="-120"/>
              </a:rPr>
              <a:t>年只剩下</a:t>
            </a:r>
            <a:r>
              <a:rPr lang="en-US" altLang="zh-TW" dirty="0" smtClean="0">
                <a:latin typeface="新細明體" panose="02020500000000000000" pitchFamily="18" charset="-120"/>
              </a:rPr>
              <a:t>1.18</a:t>
            </a:r>
            <a:r>
              <a:rPr lang="zh-TW" altLang="en-US" dirty="0" smtClean="0">
                <a:latin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4175" r="16138" b="13461"/>
          <a:stretch/>
        </p:blipFill>
        <p:spPr bwMode="auto">
          <a:xfrm>
            <a:off x="443947" y="1771712"/>
            <a:ext cx="3389912" cy="2071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57200" y="1417638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表</a:t>
            </a:r>
            <a:r>
              <a:rPr lang="en-US" altLang="zh-TW" dirty="0" smtClean="0"/>
              <a:t>1  </a:t>
            </a:r>
            <a:r>
              <a:rPr lang="zh-TW" altLang="en-US" dirty="0" smtClean="0"/>
              <a:t>歷年臺灣生育率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3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臺灣的統計資料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國家圖書館：政府統計資訊網</a:t>
            </a:r>
            <a:endParaRPr lang="en-US" altLang="zh-TW" dirty="0" smtClean="0"/>
          </a:p>
          <a:p>
            <a:r>
              <a:rPr lang="zh-TW" altLang="en-US" dirty="0" smtClean="0"/>
              <a:t>中華民國統計資訊網</a:t>
            </a:r>
            <a:endParaRPr lang="en-US" altLang="zh-TW" dirty="0" smtClean="0"/>
          </a:p>
          <a:p>
            <a:r>
              <a:rPr lang="zh-TW" altLang="en-US" dirty="0" smtClean="0"/>
              <a:t>行政院主計處</a:t>
            </a:r>
            <a:endParaRPr lang="en-US" altLang="zh-TW" dirty="0" smtClean="0"/>
          </a:p>
          <a:p>
            <a:r>
              <a:rPr lang="zh-TW" altLang="en-US" dirty="0" smtClean="0"/>
              <a:t>內政部統計處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66380" r="32675" b="13460"/>
          <a:stretch>
            <a:fillRect/>
          </a:stretch>
        </p:blipFill>
        <p:spPr bwMode="auto">
          <a:xfrm>
            <a:off x="395535" y="1772816"/>
            <a:ext cx="8249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059832" y="2564904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3568" y="2996952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2564904"/>
            <a:ext cx="1224136" cy="34563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03648" y="1340768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255</Words>
  <Application>Microsoft Office PowerPoint</Application>
  <PresentationFormat>如螢幕大小 (4:3)</PresentationFormat>
  <Paragraphs>45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新細明體</vt:lpstr>
      <vt:lpstr>Arial</vt:lpstr>
      <vt:lpstr>Calibri</vt:lpstr>
      <vt:lpstr>Office 佈景主題</vt:lpstr>
      <vt:lpstr>全球化統計資料搜尋</vt:lpstr>
      <vt:lpstr>今日作業規定</vt:lpstr>
      <vt:lpstr>作業格式</vt:lpstr>
      <vt:lpstr>作業格式</vt:lpstr>
      <vt:lpstr>結果摘要</vt:lpstr>
      <vt:lpstr>臺灣的統計資料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國際統計資料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提問與回饋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全球化資料尋覓資源</dc:title>
  <dc:creator>User</dc:creator>
  <cp:lastModifiedBy>user</cp:lastModifiedBy>
  <cp:revision>64</cp:revision>
  <dcterms:created xsi:type="dcterms:W3CDTF">2013-09-16T10:18:12Z</dcterms:created>
  <dcterms:modified xsi:type="dcterms:W3CDTF">2016-04-07T02:49:00Z</dcterms:modified>
</cp:coreProperties>
</file>