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256" r:id="rId2"/>
    <p:sldId id="533" r:id="rId3"/>
    <p:sldId id="534" r:id="rId4"/>
    <p:sldId id="536" r:id="rId5"/>
    <p:sldId id="537" r:id="rId6"/>
    <p:sldId id="538" r:id="rId7"/>
    <p:sldId id="540" r:id="rId8"/>
    <p:sldId id="542" r:id="rId9"/>
    <p:sldId id="543" r:id="rId10"/>
    <p:sldId id="544" r:id="rId11"/>
    <p:sldId id="546" r:id="rId12"/>
    <p:sldId id="547" r:id="rId13"/>
    <p:sldId id="548" r:id="rId14"/>
    <p:sldId id="552" r:id="rId15"/>
    <p:sldId id="553" r:id="rId16"/>
    <p:sldId id="541" r:id="rId17"/>
    <p:sldId id="549" r:id="rId18"/>
    <p:sldId id="550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F"/>
    <a:srgbClr val="FFFFCC"/>
    <a:srgbClr val="CC0000"/>
    <a:srgbClr val="CCECFF"/>
    <a:srgbClr val="66FFFF"/>
    <a:srgbClr val="000066"/>
    <a:srgbClr val="FF9900"/>
    <a:srgbClr val="FF9933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1851" autoAdjust="0"/>
  </p:normalViewPr>
  <p:slideViewPr>
    <p:cSldViewPr>
      <p:cViewPr varScale="1">
        <p:scale>
          <a:sx n="70" d="100"/>
          <a:sy n="70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6EC18-16B8-457D-886A-12B05C6FE0FE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18EF5-3625-4A27-9C4D-F27AE50B4BA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18EF5-3625-4A27-9C4D-F27AE50B4BA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-53000" contrast="-28000"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CD98-FF09-4F5D-9232-B56A0421996F}" type="datetimeFigureOut">
              <a:rPr lang="zh-TW" altLang="en-US" smtClean="0"/>
              <a:pPr/>
              <a:t>2013/9/17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CED66-0DDF-44C1-B216-58A503690D6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5048" y="1916832"/>
            <a:ext cx="8317432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zh-TW" altLang="en-US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亞洲新勢力的</a:t>
            </a:r>
            <a:r>
              <a:rPr lang="en-US" altLang="zh-TW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7000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崛起與紛擾</a:t>
            </a:r>
            <a:endParaRPr lang="zh-TW" altLang="en-US" sz="7000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932040" y="5085184"/>
            <a:ext cx="3672408" cy="720080"/>
          </a:xfrm>
        </p:spPr>
        <p:txBody>
          <a:bodyPr>
            <a:noAutofit/>
          </a:bodyPr>
          <a:lstStyle/>
          <a:p>
            <a:r>
              <a:rPr lang="zh-TW" altLang="en-US" sz="35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教師：張晏豪</a:t>
            </a:r>
            <a:endParaRPr lang="zh-TW" altLang="en-US" sz="3500" b="1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8610" name="Picture 2" descr="http://images.wikia.com/althistory/images/6/63/NATO_vs_SCO.jpg"/>
          <p:cNvPicPr>
            <a:picLocks noChangeAspect="1" noChangeArrowheads="1"/>
          </p:cNvPicPr>
          <p:nvPr/>
        </p:nvPicPr>
        <p:blipFill>
          <a:blip r:embed="rId2" cstate="print"/>
          <a:srcRect l="47813"/>
          <a:stretch>
            <a:fillRect/>
          </a:stretch>
        </p:blipFill>
        <p:spPr bwMode="auto">
          <a:xfrm>
            <a:off x="467544" y="0"/>
            <a:ext cx="8042697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831632" y="2132856"/>
            <a:ext cx="3312368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上海合作組織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三、區域的整合與糾紛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南海問題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9634" name="Picture 2" descr="http://i.ssimg.cn/CMSInput/20120710/359003596e5b47f8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5122540" cy="520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三、區域的整合與糾紛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東海問題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1682" name="Picture 2" descr="http://upload.wikimedia.org/wikipedia/commons/9/91/EEZ_disputes_in_East_China_S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img3.qianzhan.com/news/201307/23/20130723-7215923379ea8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628800"/>
            <a:ext cx="5724128" cy="4178613"/>
          </a:xfrm>
          <a:prstGeom prst="rect">
            <a:avLst/>
          </a:prstGeom>
          <a:noFill/>
        </p:spPr>
      </p:pic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三、區域的整合與糾紛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中印領土問題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2708" name="Picture 4" descr="http://mag.udn.com/magimages/35/PROJ_ARTICLE/235_3891/f_165144_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96952"/>
            <a:ext cx="4286250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7106" name="Picture 2" descr="http://4.bp.blogspot.com/_AQqgsv1AXyY/Ss8qMDkemGI/AAAAAAAADvM/Q5cMkyADKEI/s400/cg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03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577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4702911"/>
          </a:xfrm>
          <a:prstGeom prst="rect">
            <a:avLst/>
          </a:prstGeom>
          <a:noFill/>
        </p:spPr>
      </p:pic>
      <p:sp>
        <p:nvSpPr>
          <p:cNvPr id="5" name="標題 2"/>
          <p:cNvSpPr txBox="1">
            <a:spLocks/>
          </p:cNvSpPr>
          <p:nvPr/>
        </p:nvSpPr>
        <p:spPr>
          <a:xfrm>
            <a:off x="323528" y="620688"/>
            <a:ext cx="8229600" cy="752326"/>
          </a:xfrm>
          <a:prstGeom prst="rect">
            <a:avLst/>
          </a:prstGeom>
        </p:spPr>
        <p:txBody>
          <a:bodyPr vert="horz" anchor="b"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0"/>
              </a:spcBef>
              <a:defRPr/>
            </a:pPr>
            <a:r>
              <a:rPr lang="zh-TW" altLang="en-US" sz="4800" b="1" cap="small" spc="50" noProof="0" dirty="0" smtClean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亞洲的中印之爭</a:t>
            </a:r>
            <a:endParaRPr kumimoji="0" lang="zh-TW" altLang="en-US" sz="4800" b="1" i="0" u="none" strike="noStrike" kern="1200" cap="small" spc="50" normalizeH="0" baseline="0" noProof="0" dirty="0">
              <a:ln w="11430">
                <a:solidFill>
                  <a:srgbClr val="FFFF99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貳、南亞印度的追趕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一、從紅茶到人造衛星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印度以農立國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農業佔國內生產毛額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24%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半數就業人口從事農業生產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高科技產業發展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資訊科學、生物工程、太空開發等領域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(2)IT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服務出口額高達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497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億美元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貳、南亞印度的追趕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、想成為強權的印度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印度洋的戰略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(1)2008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年召開印度洋海軍研討會並拒絕中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、美與會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印度的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「荷姆茲困境」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提出西出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印度洋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、東進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太平洋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、南下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非洲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之海洋戰略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中國的競逐與阻礙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3730" name="Picture 2" descr="http://chyzmyz.files.wordpress.com/2010/01/map-great-power-competition-in-the-indian-ocean.jpg?w=5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58" y="-1"/>
            <a:ext cx="863162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4034" name="Picture 2" descr="http://www.chinas-global-media-image.net/media/uploads/cover/06/images/The-Economist2007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5759">
            <a:off x="5708286" y="296280"/>
            <a:ext cx="3285536" cy="4320480"/>
          </a:xfrm>
          <a:prstGeom prst="rect">
            <a:avLst/>
          </a:prstGeom>
          <a:noFill/>
        </p:spPr>
      </p:pic>
      <p:pic>
        <p:nvPicPr>
          <p:cNvPr id="44036" name="Picture 4" descr="http://www.derbaum.com/uploaded_images/EconomistOnA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723608" cy="4896544"/>
          </a:xfrm>
          <a:prstGeom prst="rect">
            <a:avLst/>
          </a:prstGeom>
          <a:noFill/>
        </p:spPr>
      </p:pic>
      <p:pic>
        <p:nvPicPr>
          <p:cNvPr id="44038" name="Picture 6" descr="http://timeglobalspin.files.wordpress.com/2013/06/time-china-cover_0617.jpg?w=2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25572"/>
            <a:ext cx="3096344" cy="4132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一、中國的崛起與發展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1.1995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後經濟「大躍進」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年為中國經濟轉捩點，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1978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年後鄧小平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逐步轉向社會主義市場經濟路線。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世界工廠的轉型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中國以人口紅利造就廉價的勞動使之成為世界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工廠，但中國在十二五計畫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(2011)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後轉為內需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導向。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「北京共識」的強權模式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一、中國的崛起與發展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 t="16360" r="20033" b="21625"/>
          <a:stretch>
            <a:fillRect/>
          </a:stretch>
        </p:blipFill>
        <p:spPr bwMode="auto">
          <a:xfrm>
            <a:off x="0" y="1746404"/>
            <a:ext cx="9144000" cy="441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831632" y="2276872"/>
            <a:ext cx="331236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中國每人平均所得成長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、向外的大躍進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能源需求強大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中國「鐵公基」發展與人民消費增強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世界第二大石油進口國、第一大煤炭消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費國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能源外交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中國積極對外尋求能源及礦產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海上航路與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路上管線。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61662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、向外的大躍進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中國與其他地區的合作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斯里蘭卡內戰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—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反叛軍泰米爾之虎落敗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a.2008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年始為斯里蘭卡最大金援國家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中國欲在該國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漢巴托塔港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建立軍事基地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投資巴基斯坦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瓜達爾港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與孟加拉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吉大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港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→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突破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「麻六甲困境」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投資非洲與伊斯蘭地區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a.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資助蘇丹，貸款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億美元於安哥拉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非洲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第二大產油國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修繕鐵路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b.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協議與伊朗共同開發礦脈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4514" name="Picture 2" descr="瓜达尔港位置重要，欲臻成熟军港尚需时日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848872" cy="594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5"/>
          <p:cNvGrpSpPr/>
          <p:nvPr/>
        </p:nvGrpSpPr>
        <p:grpSpPr>
          <a:xfrm>
            <a:off x="251520" y="188640"/>
            <a:ext cx="8229600" cy="792088"/>
            <a:chOff x="395536" y="404664"/>
            <a:chExt cx="8229600" cy="792088"/>
          </a:xfrm>
        </p:grpSpPr>
        <p:sp>
          <p:nvSpPr>
            <p:cNvPr id="5" name="矩形 4"/>
            <p:cNvSpPr/>
            <p:nvPr/>
          </p:nvSpPr>
          <p:spPr>
            <a:xfrm>
              <a:off x="467544" y="836712"/>
              <a:ext cx="6336704" cy="36004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4" name="標題 2"/>
            <p:cNvSpPr txBox="1">
              <a:spLocks/>
            </p:cNvSpPr>
            <p:nvPr/>
          </p:nvSpPr>
          <p:spPr>
            <a:xfrm>
              <a:off x="395536" y="404664"/>
              <a:ext cx="8229600" cy="752326"/>
            </a:xfrm>
            <a:prstGeom prst="rect">
              <a:avLst/>
            </a:prstGeom>
          </p:spPr>
          <p:txBody>
            <a:bodyPr vert="horz" anchor="b">
              <a:normAutofit lnSpcReduction="10000"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TW" altLang="en-US" sz="4800" b="1" cap="small" spc="50" dirty="0" smtClean="0">
                  <a:ln w="11430">
                    <a:solidFill>
                      <a:srgbClr val="FFFF99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+mj-cs"/>
                </a:rPr>
                <a:t>壹、不容忽視的中國</a:t>
              </a:r>
              <a:endParaRPr kumimoji="0" lang="zh-TW" altLang="en-US" sz="4800" b="1" i="0" u="none" strike="noStrike" kern="1200" cap="small" spc="50" normalizeH="0" baseline="0" noProof="0" dirty="0">
                <a:ln w="11430">
                  <a:solidFill>
                    <a:srgbClr val="FFFF9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endParaRPr>
            </a:p>
          </p:txBody>
        </p:sp>
      </p:grpSp>
      <p:sp>
        <p:nvSpPr>
          <p:cNvPr id="28675" name="AutoShape 3" descr="http://www.globalflag.idv.tw/dq/fra.gif"/>
          <p:cNvSpPr>
            <a:spLocks noChangeAspect="1" noChangeArrowheads="1"/>
          </p:cNvSpPr>
          <p:nvPr/>
        </p:nvSpPr>
        <p:spPr bwMode="auto">
          <a:xfrm>
            <a:off x="155575" y="-1150938"/>
            <a:ext cx="3600450" cy="2400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251520" y="980728"/>
            <a:ext cx="8640960" cy="5400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just">
              <a:spcBef>
                <a:spcPct val="20000"/>
              </a:spcBef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</a:t>
            </a: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三、區域的整合與糾紛</a:t>
            </a:r>
            <a:endParaRPr kumimoji="0" lang="en-US" altLang="zh-TW" sz="4000" b="1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區域全面經濟夥伴協定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(RCEP)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(1)2012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年東協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(ASEAN)10+6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簽訂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(2)2015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年完成區域自由貿易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上海合作組織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(SCO)</a:t>
            </a: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(1)2001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年於上海成立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成員涵蓋中、俄、中亞等國</a:t>
            </a:r>
            <a:endParaRPr lang="en-US" altLang="zh-TW" sz="3200" b="1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42900" lvl="0" indent="-342900" algn="just">
              <a:spcBef>
                <a:spcPct val="20000"/>
              </a:spcBef>
              <a:defRPr/>
            </a:pP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亞洲的</a:t>
            </a:r>
            <a:r>
              <a:rPr lang="en-US" altLang="zh-TW" sz="3200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NATO??</a:t>
            </a:r>
          </a:p>
        </p:txBody>
      </p:sp>
      <p:sp>
        <p:nvSpPr>
          <p:cNvPr id="54276" name="AutoShape 4" descr="data:image/jpeg;base64,/9j/4AAQSkZJRgABAQAAAQABAAD/2wCEAAkGBhQSERQUExQUFRUVGRcZGRgYFxwfFxogGRgaGRwYGBwXHSYfHBwjHxwXHy8gIycpLCwsHB8xNTAqNSYrLCkBCQoKDgwOGg8PGiwlHyUyLCkyNC0sLC8vLDIsNCwsNC8sLC8sLCwsLC8sLCwsLCwsLCksLCwsLCksLCwsLCwsLP/AABEIAMkA+wMBIgACEQEDEQH/xAAcAAACAwEBAQEAAAAAAAAAAAAFBgAEBwMCAQj/xABNEAACAQICBgYGBwQGCQQDAAABAgMAEQQhBQYSMUFRBxMiYXGBFDJCUpGhIzNicoKSsUNTosEVNLKzwtFUY3N0g5Oj0vAWJETxJYTh/8QAGgEAAgMBAQAAAAAAAAAAAAAABAUAAgMBBv/EADARAAIBAgQDBwQDAQEBAAAAAAECAAMRBBIhMUFR8BMiYXGhsdEygZHhQsHxUjMU/9oADAMBAAIRAxEAPwDcalSpUkkqVKrvj0EqxbX0jKW2Rv2RkWPIXIGe810C84TaWKWNaNeosJdF+km90HJfvnh4DPw31Q19116gGCA/Skdpv3YPL7Z+Qz4isyw2GeaRUQFndrAcSTzPzJ8TR+GwmYZ6m0XYnGZTkp7zSdRMdiMZNJiJ3OxH2UQZIGbM2A32XK5ue1T1Q7QGh1wuHSFc9kZn3mObHzPytRGhKzh3JXbhDKCFEAbfjJUqVKym0lShc+nBtGOFTNIMiFNkQ/6xzkvgLt3V4/omWXPETG37uElE8Gf6xvio7qvk56Smf/nWWMbpyCI7LyKG4ILs58EW7H4VX/pyRvq8LO3e+xGP+owb+Gr2C0bFCLRRog47IAv3m2895qzUuo2HXXjOWY7m3l1/UE+kYw7ocOn3pnJ+CxAfOqY0hjevMWzhbiMPvk4sV327uVMVCF/r7f7uv961XVgb6CVZSLamffSMYN8OHb7s7A/xRW+def6ddfrcLOvegWRf+mxb+GjFSqZhy95bKeB9pRwOm4ZjaORSw3ruceKNZh5ir1JWlsVicZLLDDhodmFtgyzZ2bfdLC4NrHK9rijiaNniUGKXayF45SWS/EJJ9Yv4tvwrRqYHG0olUm+l/GGalC8Fp5WYRyKYZTuRiLNbf1bjsv4DMcQKKViVI3mqsG2kqVKlclpX0hgxLG8ZJXaFtpTZlPBgRuINiPCkPROvsuGmbD44X2Ds9YB2hyLAespFjcZ2PGtEpM6RdVuvj6+MfSxjtAb3UZ28VzI7rjlROHKE5H2PpBcSHAz09x6iN+HxCyKHRgysLgg3B8CK6Vi2qGtr4OSxu0LHtpy+2v2v1+BGr47TaphjiYx1qBQ/ZO9crkX4gXNjytlUrYZqbW4HaShiVqrfYjeEqlVNF6UjxEayRNtK3xB4gjgRyq3Q5BBsYSCCLiSpUqVydkqVKlSSUdN6XTDQPK+5RkOLE5BR3k0jau6VaPDYvSM1mlkbYS+7LIKPs7RA8Eqv0qaY2pUw4PZjG23ezDL4L/aq9pPVaeXBYHDwgWA25GY2UEgHPic3fcDupjTpqlMZv5ew1i2pUZ6jZf4j1OnpM7kkeVyTd3drniWLHu4k8K1TUTU30ZeumA65xYD3AeH3jxPlzuPGFwmh1DuevxRHZGQI7wM9hftG5OduVH9VMPNIPSsSfpJB2E3LEhzsBwLZEk52ArTE1iyd3Rffy8JlhaAR+9q3t5+MYqlSuOLxaRIzyMFVRck7gKVbxve0+4rFLGjO7BVUXJJyFB+rlxebbcOH93NZpR9o740PujtHjs7qHztMzpi54yYFzWCx24h7OIZR6z7yV3oDcXINNUMyuoZSGVgCCDcEHcQeVbEZBcb+376ExB7Q2O3v+ujynnDYVI1CIqqq5BVFgPACutccXi0iQvIwRV3kmwFCxisRiPqh1ER/aOt5WHNIzkg73z+zVApbWXLBdITxeOjiXakdUXmzAD50PGsIf6mGeXvCbCfmmKgjwvXbB6AijbbsZJP3kh25PIt6o7lsO6iNTujxnO+fDrrhBIxWLbdBCv35yT8EiI+dCw2L9Nbs4fa6hfafZt1jcdm9791NVCE/r7/7un969XRhroNpR0Omp3kOMxa78PE/3Jzf4PGB86+HWVU+uinh72TaT88RZR5kUYr4WGXfu/X/ADqmYcRL5WGx69In6xa/xYWywIspkG2GVh1eZIuStyTcHL50m4rpAnm21mCtE4sUTsle9GFyCPtXB4ijfSpodF6qZEVSxZHIAFyRtKTbecmzrPab4ajSZAwGsTYqtVWoVJ0mp6hJhZsI2HuZLMWZJAARfcygE2G7MG4N916OdZJhPXLTYf3znLEPt2zkQe96w43FyMq1LlK4/D2JF3sfAggitwoPFr2dTmDrDcI3aU+RGk8xyBgGUgggEEG4IO4gjeK9UrvjhhMQyxBngA25lUXXDkkEMvc2bNGL2A2gBxZo5AwBBBBAII3EHcQeVCMmXXhDUfNpxE9VznnVFLOQqjeSbAcMzwrpXieEOrKwurAgg7iCLEVQSx8JlvSDqh1DekQj6Jz2gNyMeI+y3yOXEVf6MtL7aSYOTMWZlvyOTr8SD5tXl9JS6MkOGxIM+EcEISLkLuIF99txQ9xFr2r5hdXfR8TBjMGetwzML2zZFfstfiVF78xbPdemxOalkc+R5/uKAMtXOg8xy/UHai6WbCY04dz2HYxsOTqSqt5kbPmOVa1WMa+YbqtISlctorIO4kAk/mBNa3ofSAngilHtoreBIzHkbisMYtwtUcZvgmsWpHgZcqVKlARjJSo+njJpVMOp7ESOW73Kjf8AdBHmTTXWTalY7rNKlz+1Mx+N2/QUVQphldjwEExFQqyKOJgnXeXax+IP2rflRV/lWga3a6Lg0EMVmm2R4ILZFuZ5L5nK1871tjIx2JB/eMfjmPkRRrVPVRsSxxWKJEIuxLn6w7yST7HM8dw42Y1ETIjPsB+dotpvUzuqbk/jeXNSNVGxMnpeKuy32lDZmQ+81/ZHAcfAZ6bVfAYlZI0eP1GF1ytlwIHAEWI7rVYpVWqtUa5/yNqFJaa2H55yUCgHpcvWHPDwt9GOEjqbGQ81U3C8yC3Ba66enZimGjJDzX2mG9I1ttuORNwg72vwopBAqKqKAqqAABuAAsAKqO6L8TLnvG3ATpSzpGf+jj1igtBITeFfWVyCxaEcVNiWThmw4ij+NxixRtI5sqi559wA4kmwA4kiqGitHszekTj6VhZU3iFT7A+0cizcTluArqaC5295ypqQBv7Tlo3R/XFMROyyMbNGim8UYIyK++9v2h8rCjdAZoGwbGSMFsMxJkjAuYid8kYHs8WQd5HEGzitOi6pABNK6hlCnsBTueR8wqct5PAGusCxuNvacVgosd/f5hKadUUs7BVG8kgAeJOQoT/6j2/6vDJP9sALF+eSwb8IavsGr4ZhJiW6+QZgEfRJ/s48x+Jrt3jdRiq90ePt1+JbvN4e/wAe8Eg41uGGi83kPy6sUNTD4r01vpodrqEueobZt1j2Futve9878d1NFCIx/wDkH/3eP+9kqyvvoNpR021O/OQtjV9nDSjkC8Z8r7Y+dA9ctKlsI4eKaCVCjo1rrtKw9WSIkA2vv2TnTnXiWIMpVgCrAgg7iDkQaiVAGBI69p16ZZSAeveZpgtMyaUwz4RwOvUK6SHJW2WUHasMjYnMCx5Djx01qLDg8I8k0xMxsECiy7W/ZA3nIHM2tvtV7F6m4jB4tJsCNtWNtlj6oO9XJ3p9reMuNiWfELDjo2w+IQxyLYlCe0p3B42GTLvAYZcCBmKNaqEINM93c23gC0S4IqDv7C+0xZHIIIJBBuCN4I3Ed9aTq7rxLilTDdlMQ2XWm2zsgXLBTvk5Lu47gRSlpzVcxO/UP6RGgu7IDePMi0lsr5HdwFyAKBxyFSCCQQQQQbEEbiCONHOiV1gCO9BrTf8AR+j0hQIgyzJJN2YnezE5licyTQvDj0SYR/8Ax5j9Hyic59V9xsyvI3XitDdR9dRigIpSBOo38JAOI5NzHmOIDNpHALNE0b+qwtlvHEEHgQbEHmBSVg1Nir9eMeqy1EDU+vCWalDNBY5nRkl+uhOxJ3kC6uO51IbzI4UTrFhY2mqtmFxB+nNCx4qFopBkcweKngy9/wCu6suwmOxGiMSUYbSHMr7Mi7g6cm/+jWw0vacwMGP6zDMdmaKxU27S7QBDr7yHcfhkbGisPVy3VhdePh4wXEUc1nU2bh4+Ez7pBxsc88U0RuskKnvuHcEHkRuIpk0dpF4tBrKhs0bZeWJ3HuIyPdSDpnQ0uFlMcq2I3Eeqw95TxH/hp2lXq9XwDvexH4p9ofLOj6qqEpqNRcRfSZi9RjobGPmjNILPCkqeq6gjuvvB7wbjyq1Sb0WYvawjIf2cjAeDAN+panKlNVMjlY3ovnQNznOcnZa2+xt8KxTUmbZx2GPNrfmUr/OtsSUMWAIJU2I5Gwax8iD51h+h4jHpCJeK4hF+EoFG4PVHHh8wHG6PTPj8TR8fqKk2ObESkGKyHY95lFjtfZsBlx8N65rFp84/ER4PDm0G2qkrue285ewoBIHG1+VWekbW/fhYT3SsP7sf4vhzr10W6A9bFON90j/xN/h8mqyApT7Wpw0AlXIep2VPibsZoMUYVQoFgAAByAyAr3UoVrLORAUQ2eYrEp5GQ7Jb8K7TeVLlGY2jNjlF5y1eHWmXFH9sbR90SEhLfeO0/wCIcqNVzw8ARFRRZVAUDkALAfCq2mdIdRBJIBcqOyPeYnZRfNiB51099tJwdxdZRv6TirfssMc+TS2v5iMEH7zD3aN1R0Lo7qIEjvdgLu3vMx2nbzYk13xuMWKN5HNlRSx8AL5d9RtTYTi6C7ecp6X0iylYYbGaS5F/VRRvlfuGQA9okDmQLg0adHduPakgbOYWvIptnMthmPeQbt68QSWgsCyhppR9NNZn+wPYiHcgy7yWPGgesvSNFh2McSiaQGzZ2RbcL2zPcN3PhWyKxORBfn17TGoyqO0c25de8boZg6hlIZWAIINwQdxB5UPxmnArmKJGmlG9UtZb/vHPZTw38gazLDa+OpZEXqYZGBZYzdo7ntmHayUsOGYBzFr04YTXnR8EIETMAPYCNtEneSWFiTxJOfOrthXThfrjKLi0fiB1whj0PFyZvOkI92FAx83lBB8kFDV0GTjXBxGJv1EZ2usAOckgt2VAtle1uJpexXSu/XAxxDqRvDfWN33BsvcM/wDIni9eII5vSBtMsmHjCLaxLCWTaUk5Arxz8L1bsay8N5TtqLcdud4w/wBETJ9XipD3Sojr/CEb+KqGktbmwhVcTGAW9V0JMZzzJy21Ns7WbxpaXpRvMZDG4QIVWIOLMxYEuzWFrAWFgd53Uua1a0tjZFYoEVAQqjM52uS1hfcMtwrSnhXZrVBpM6mLRVvTOvXOaxofSSygOmISVH2rDZAYEHMDMEADgQTuN6Ga3YNcZ/7dEDSJZmk/cjfzF3cZBL7szawrMND6wTYXb6kqpcAElQWyvuJGW/8ASnbo81ujCtDMwVrlw7lQHJN2ubA7XHtEk88rVHwzUiai62kp4pKwFNtL7yt0c6fEDnCTKyNI5ILZWYgDYIIuCbb75nKr2tHRr1snWYYpHtesjXC35rsg27xa1Xdc9FxYuITxOGfDkEtEwLbAN2AsfWUdoDmDzo/h8STiCLlo2hRlPC4ZwTcZZgp8Ko1Ug9qmhO4miUQV7KpqBsYA1T0AuBnMT2Z5U2kltb1bbcQucrXVhzBN/VpwoVrHh2MPWILyQkSp3lL3X8S7SfiohhsQsiK6m6sAwPMEXB+FC1GL98wqkop9wbQXpIdTiYpx6sloZfxG8THwclf+J3UZqppbACaGSI5bakA8jwbxBsfKvGg8eZsPFIfWZRtDkwyYeTAiuHVQeWksNGI56/MvUg9JeHeF4MZESrodgsPNlvzHrg333tT9VLTOi1xMEkL7nFr8jvDDwNjXaL5HBO0rXp9ohUbxf0Zi4NL4UrKoEiesB6yHg6Hkf8wb0N6RkEGAw8AN7Mi+IjQi/wAdmkrR+OlwGKvazxsVdeDC+a+B3g+Bpk6TNJLOmDkjN0dZGHxQWPeNxHO9MRRKVlt9O4i01w9Fr/UND+YR6JAerxHLbT+yb/yp/pL6KsPbCO3vyt8Aqj9b04xShgGUgg7iNxoLFG9VofhBaioiXozTmxpjEwsezLsgfeSNbfEbXwFJut8TYfSMrKbHbEqnvaz38mv8K964zNFpOV19ZXjdfJEYUa6TMKJEw+LT1XUKT3Ebaf4/lTCmAjoeDC0W1GLo44q1/wAmKOhNEvi51iW92N2Y52G9nP8A5mSOdbNobFxXfDwjs4YIh5XIPZ7yLC55k0n6Nw/9F6Oadh/7iYAKDvW/qr5C7nwtwFEei3DMMNJI17yyE3O87IAJP4tqscU3aKW4DQeJm2EXs2C8TqfAcI50Hx/bxmGTgiyzHxAWJf7x/hRihOG7WOmPuQwr+ZpWP6LS9OJ8P1GL62Hj+/6hahOl1258NFw2mmbwiA2f43jPlRahUQ2sdIf3cEYH/EkkJ/u1qJxM6+thCtBtNDrZsPh+BYzSfditsg+MjR/lNGaD4A7eMxLH9msMQ+Blb47a/AV1NLnl/k5U1sOf+wT0i6xnDwCOMkSTXG0PZUW2iDzzA8yeFZHTdrpLJjNImGLtFPo0W+VwNpznkM73PJaXdK6Ilw0nVzLstYHeCCDexBHDI/CnWFVaaAcTrEeLdqjluA0lOpUqUXA42al6kHF3klLJCMhb1nPEC+4DieeXO2oLoSAQiDq0MQFghFx458eN9986B6C1ggw2FwUcrhGkiUi+4XG9j7IJ4nvppBvSHE1XZtduE9BhaVNUsNTxmH616vHB4gpmUbtRseK8j3jcfI8aDVoXSzgQGgl2jc7SbNzw7W0OA32PPs8qz2m+HcvTDGJsTTFOoVElSpUJreYRt6NncYliiSONnZIWwTM5GUk5AZ2sCeQ5vWqGC6o4iNixaOTZG0b2jChogo3BbM2XjyopoLBLFh4kUAAIm4bzsi5Nt5O+9cB2cceUsAPnFJb9JR8KRVq3as1h0I/o0eyVbnowtQjVrsxvD+4keMfdvtp8EdB5UXoRgV2cZiV99IJPMh4z/drQy/SR9+vzCW+oH7dfiF6EaAGy2Ji9ydiPCVVl/V2+FF6EYUbOOnHvxQP5hpUPyC1F2IkbcGF6raTxZihlkA2jGjNbnsqTb5VZrxNEGUqdzAg+BFjVRvrLm9tJmWveCjxMSY/D5qQFkHEcAWHAg9k/h4UkNMSoUk7KkkDgC1rkeNh8KcdRsYIsRLgps45S0ZB3ba3X+IAjxC0KxOqbpj1whuQ7DZbmhz2vJQ1+8GntJhTvTbhqPL9Tz9VTUtUXjofP9x0XFHA6GQjKR0Gzz2piWv4qCT+GjmpbXwGG/wBmB8MqSOlHSgaWPDr6sS3I+0wyHktvzU8alpbAYb/Zg/HOl9ZbUQ53Y3jKi16xQbKLRC6UsBsYtZBulQfFOyflsUb1AkTF4I4eUbQhdSB3bXWL5XDDwyqz0gYVcVgVni7YjIkBHFSLN8MieWzSbqDpwYbEnbNkdGDeKgsp+RH4qIW9TDWG6/1+oM1qWJudm/v9y10k6XM2LEK5rD2QBxdrFv8ACvka03Qejuow8UXuIAfHex8zc1lmpGBOL0gJHzClpn8b3A/MQfI1qGj9KiWbERj9iyL+ZAx+eXlWOKGVVpjgLmbYQ5maq38jYQjS6uDkfGYkxzGLsw3sitfst7wNuNMVC8MLYyf7UUDfxTKf0FBobA+X9iHOLkef9GeP6LxH+lt/yo/8qG4PR05xWIHpTAhYbnqo8x9IRlawtn8aaaUJtcMLBjZtqW4aOIXUFgGRpbglQc7MtaUy7XAHoPDwmVQItixtrzPI+MKz4KZFLPjSqqCSTFFYAbycqzWTXrERyzGGW6u+1tNGm01lVASLZZKMv/7RjXfXuHEQGCDbO0VLORZbKb2AOZzA4CkGmOFod0moPQRbisR3gKZ+9zD+i8VG8OKLAjFWM0c1zfskM4HJrbRuN9zyzY9O6tTY7ERsZovpINuOynZspS6kjfnITtfKkvQmOMOIikADbLDI7iD2SPME1smlwI5cNLuVXMTcgJhsj/qCIedcxDGm4y8b/wCe07hlFVDm4W/33mUaa1NxOFXakQFOLIdpR97K48SLVx0RgItlpcQWEahgqrcNKw2ewGtZbbSknfbduNtymhV1KsAVYEEHcQRYg0C09q7D6LspHEohPWqpAEZK5sH7mG0CTzvwrJMcWGVvSavgApzL6zHsXinnkLnMmwsNygZKo5KBYC9bdq1o8wYWGJiGKqASN2edh3C9h4VwwkOFxmF2VUdS9tpF7BBFjssEsQQbZfyoH0iaUMGGjTDsyWkCExkjZCpcJcbsiptyFVqVDiCKQFtZelTGHBqk30gnpV0wGkjw4t2O23iwso/Lc/iFINe5pmdizEsxzJJJJ8SczXimdKmKaBYqrVDVcsZKldsJhGlcIgux+QGZJJyAAzJOQrQdE6iQxzwRvaVwjSy/u7eqiAcQWLG537B4ZVyrWWnvO0qLVdpX1G05iJyuHEsi7C+sFjIVVsADtITfcMz/AJUxYrRs3pcA9Ke5jnz6uK4AMVwOzbM7O/llvpkw+FSMbKKqLyUAD4ChzNtY8D93A1/+LItv7pqTNVDOWUWGvKO1olUCsSTcc56/oub/AEuT/lxf9lCE0ZN6a49Kkv1EZLdXFu6ySwtsWyzO6+dNdB8H2sdiG9yKBPO8rn5MtZo5sdtuQmjoLjffmfGfTomf/TJP+VD/ANlV9HYZ0xzh5WlJgTMqot9I+XYAHOj9CsMb42b7MMC+ZaZj8tmuBiQfgTpQAjz5mFalSq2k8V1UMknuI7flUmswLm01JsLzJukDBGDHs63Xb2ZVI4HcSO/aUnzrRNHY2KaCLHOBtJE5J93L6QfFTbz50u68Yf0rR8GKX1kCsbcnADDya3wNLGC1j2NGzYa/aeQW+4wu/ldbfjprkNakvMGx9oozijVbkRce8D4rEPiZ2Y5vK+7vY2AHhkK3fA4QRRJGNyKqj8IArK+jbQvXYrrSOxB2vFjko8s28hWh43XDCQyNHJMquu8Z5ZX4CqY0lmFNBtNMCAimo535xI1H1g6ieTBzfVu7qt9yttFSv3W3ePiaXta9XzhMQyWOw3ajPNeXiu4+R41c6QNE9RjXI9WX6QeJ9YfmufMUyaCxMelcMMPiD9NCQQ3tMoIG0PEdlvEHlbfNktWGx3+YNlz3otuNvj4hHo70SMPgzM4s0vbPcgB2R8Lt+KhnRfpEyTYstvk2ZD4lnv8ArTdrHIIsFORkFicC3DskD+VI3RKPpp/uJ/aNCg9pTqVDxtDCOzq0qY4XmnUKxHZxkR4SRyJ5qVdfl1lFaFax9mNZh+wdZD90XWT/AKbPQSb2h1Ta/LWCuknSLRYIhbgysEJHAEFj8QtvM1j9foHG6PjmUCVFdQQwDC4uL2Ntx3mlPWbo5hkjZsMgjlGYUE7DfZtuU8iKPwmJSmMhi/GYZ6jZ1/EyqpXSbDsltpSu0AwvxB3Ed2R+Fc6bxNPqtY3G8VuGjpRjsCpkFuujs1uB3ErysRceVYdWodHGtCND6PIVRoVJBJsCm8k34rfPusedAY5CUDDcQ/AOA5VtjGbRWkj1bLOQskGUpOQIAuJRfcrAbXcdoeyarxRHGEO4IwwIKRkWMpGYkkB9jiqHf6x4AUcboxscwnUKiIB1QdTaezBrzDf1RIGyu/2uQJnR+mVkbq2BimAuY23/AHkO51+0vnY5UtItqu/t16RopzaNtw8evXfaTGaEV36xGeKXIF4yLsBuDqwKuB9oEjgRWUa07Uk7iKU4mMfSMY0sim2yxITsg2UXbvrXtJaRjgiaSRtlFGZ/QDmTuArIcNrk8DP6LHHCjPtEWLMQDkrMx3WuLKBa5tzonB5zcgX657wXG5BZSbX622i+yEbwRfd+mXwPwrzTDrBrvPi12G2Ujyuii9yDe5LXPwtS9TVCxHeFoocKD3TeWI8fIsbRq7BGzZQbBvvW3jLccq17UPD/APtVmZtp5QtzyWMbCIPAAk97NWNCtQ6NdYGm62FgirGqmNVFgouQRncnOxuSTcmhMap7O4+8NwLgVLH7R5oNq+Ntp5+Eslk+5ENhT4Fg7eDV00/jGCrDEbTTkqp9we3L+EfxFRxohhcMsaKiCyoAoHIAWFKNl845+pvL3/z3nWhGrjbYmm4SzOV+6lolPmEv51307jTHCxT6xrJH99zsr5Am57gasaPwawxJGvqoqqPIWv41waL59fEh1fy6+ZYoRoI7UmKk96YoPCJFT+0Hq/pDGCGJ5G3IrMfIXtVfQGCMWHjRvXttP99yXf8AiJqDRSft16SHVgPv/XzCFL+vs+zo+cjiFX8zqp+RNMFK/SS1tHyd7R/21NWoi9RfMStc2pN5GD+jecT4GWCTNVZlt9mQXt8S9Z3jNDyR4hsPYtIH2AB7V/VI8QQfOnDokxFpZ05ojflYj/FTri9FwRztjXyZY7FjuAF7t963Z8MuNMDW7Cs4tv7xctHt6KG+3tAGLxK6IwCxrYzve3e5A2nP2VyA8FHE0l6P1clnjEtmbbLEsd5O0QSTzuDVXWDTL43El7HtELGnIXsq+JJue8mtl0Hoz0fDxQj2FAJ5nex8ySajscOgP8m1MiKMS5A+ldBBuuurfpeHIUDrY7tGefNfBh8wKyLR+Okw0yyLdXjbce7Iqw78wRW+SOACTuAv8PCkXXbU4YlfSsLZnIBYLukFsmW29rfEd+/LCVwo7N9jNcZhyx7RNxCGsmmExGiZZkOTqotxBLqpU94NxQHojT6TEn7MY+Jf/Kk/DaYkjgmw/sSlSQfZKsDceIFiPDlTx0Rx9nEtzMY+AY/zrepS7Gg48fiYU63bV0Ph8x1wekg8s0W5oWUHvDoGB+bD8NW5IwwKkXBBBHMHeKz/ABGlvR9ONc2SYRo34kUKfJgPImtCpdVp5LHmAYypVM+YHgSIK1elIjMLG7wHqzfeVABjbzQqfHa5UVoNpY9RKuJHqWEc33L9mT8DE3+yzHhRmqPr3ucumnd5RN0vq1HLI2Gk7Ik2pcPIBmjHOWLvF+3s8QzWts0h6R1KxcJIMLOB7UY2ge/s5jzArYtK6OE0ezfZYEMjjejL6rD+Y4gkca4aN0wGR+t2Y5IfrVJyXK+2Cf2bDMNyvxBouliXQaa9b9cfOCVcKjnXTl8fb28phJFq9wTFGVgASpBsRcGxvYjiO6taXVuLGz+kSQhY/ZBBDy/6yTkvurvO88BXvHakwo4lgghaws0LqNlgOKE32H/hPEcQZ/8AamxGsB/+F9wdIb0HpQYjDxzBSu2L2PDgfEXBseIsa64/Rscy7MiBgMxzB5qRmp7wQa5aM0nHINhOwyAAxMNl05Ary5EXU8CavUobRtNI6WzLrrM36S8DJFDCOtkeIuey5BKnZNu1baIttesT41ntb1pzQkeKiMUgNt4I3qRezDvzNZbN0eYkTmFTGx2S4O0QCoYLfdkcxl86a4TEJkysbERRjMO+fMouDFepR3TWpeJwsfWShNi4BKte1918hlwoFR6uri6m8XsjIbMLSUyak4kRvK4cpKqAxjMiQ7VjEVGbbV1GWYOY3Ut0f1DVjpCDZ33a/hsNf5VSt/5mXo/+gmm6tt1jSzSi2IJ2HjO+FRmsY5g+vtDJieQAB6knA6YbGYqcwBUfD2Eb57Mq7RDJL9liLqQLrv5glpdONOohhuk7ZSAjOAD1mbgT7nBiQdwNI6lNs3Wn6j6nVXL1r+52hPpGKL/ssMSq8mlIs7eCKSniz8qNVwwOCWGNY0FlUWH+ZPEneTxNesTiFjRnchVUEkncABcmsmNzYTZRlFzBmmfpZYcONxIlk+5GQQD959gd4DUYoXoPDsQ88gIkmIOyd6IPq4/EAkn7TNRSo+nd5SJr3uc4Y7GLFG8jmyoCxPh/OlXW3EekaI60ixZYZLDhdluPK5qh0q6ZsseHU+t238AbKPM3P4RV+OEtoKxH/wAcn8o2h+gomnTyKlQ8SIJUq52emOAP5i30U/1uT/ZH+2lc9ftcPSH6mI/QocyP2jDj90cOZz5UsYLSTxCQIbdauwx47NwSB42t4Xpg1O1JbFkSSXWAHfxe3sr3c28hnuYuiI5rP9otSo70xRT7wl0barF3GKkHYT6sH2m3bfgvDv8ACtOqngMXES0UVrQ7KHZHZU29Qd4FrjhcVcpTXqtUe5jnD0lpJlElZjonWN9G4qTDTXMG2bc0DG6svNSCLr42zuDp1KmvmqXpUYkjH00YyHvrv2PHiPMccrYdluVfYymJVyA6biVNaNRo8WDiMMyiRhtZH6OS/G43Mee48eddOjHAPFDOJFKOJiCCM8kT/OkjVfW+XBPsm7RX7UZ3g8St/Vbu3HjzGu6K0vFiYxJEwZT8QeTDeD3VviBUppkOq8DB8OaVV+0XRuImbdKuH2cXG4y24xn3qzfyK1oGrGlvScLFLxIs33lyb5i/gRSt0s4EmKGUewzIfxgEfNbedcuibSWU0BO4iRfPst+ifGuuufDBuXXxOI3Z4pl4Hr5mgyRhgVYAgggg7iDvBoPoiUwP6LISQATA59pB7BPF0yHetjzofNrd1OkWw0xAicIY23bJItZjxUkHPge7cf0lo5Zk2SSpBDI49ZGG5l7x8CCQciaEylNG2OsNzB7ldxpLE0yopZiFVQSSTYADeSeVLOK0S2NZZ7CMJbqVdc5LMGvON/VkgWTeL7W/IdMMXnn6rFlVMVmWJb7M1v22e9QbfR57JzN+zTLUv2e28lhV32g/RmlxKSjKY5k9eNjmPtKfaQ8GHnY5UQqnpHRSTAbVwy5o6mzoeasN3eNx4g1SGkJsPlOplj/fRrcj/axjMfeS47lquUN9P4+JbMV+r8/PVvKXcfomOa22vaX1XBKuv3XWzDyNUxg8VF9XMky+7MLP/wAyMfqhPfRLCY1JVDRurqeKkEfKu1czEaGdyg6j0gkaWmX18JJ4xvGw/iZG/hoW2mW9NDej4i/UEbOyu19Ypvm9redNVCG/r4/3dv71aujDXTh4zN1OmvHwg/WbEzzYWZFwjgFGzd475Z3VUZiSLXAyzrHK/RVZ9rF0YF5Hkw7qu0SerYEAE79lhewvwtlzozCYhEuraQPGYZ3sy6zNqe+irRm3JNKdyoEHi5ubHmAo/NQiLUeZHAxJWCO9tosrM3dEiks7HgLf5VoejsBJ1YigQ4WAe0QOvfmQDcIT7zXb7I30RiqylMqnfjBsLQYPmYbcJW0Xo2PA7eHwgMs7kFi57MYz2TIVtYAE2UdpjfcMxdbV5oh1sLFsSM3ZzlNzR7ZKPdt6lhwuCXwOj0hTYjXZFyTxJJ3sxObMeJOdWKVtVJN+jGq0QBbodc5T0ZpNZ02lupB2XRsmRhvVhwI+YsRkaoyN6VNsDOCFu2eEkim4Qc1Q2Lc2sODVT0hhzPirYZ2jYDYxEq2ts2yj75he4PsAm+8CmDCYRYkVEUKqiwA4f+c6hsuo39uuH5nRd9DsPXrj+J2qUr6763eiR7EdjO47I37I3bZHyA4nwNW9YMa2H0e7MxLiILfiWYBL/E3rgpMQDz0E6aygsOWpmTaxaSOKxckg9ptlPAdlfjkfEmtmn0eBhGhG4RGMfk2ayDUvR3XY2FeCttnwTtfMhR51tksoVSzEAAXJJsABxJO6jcacpVF4QDArmDu3GZlqd0eGTZmxQKpkVj3M3e/ur3bz3cb+uOvaxg4bCEAjss67kAy2Y7ceFxu4Z7qGuXSEZbw4YkR7mk3F+5eIXv3nuG+v0darmaYTyL9FEbrfczjcBzC7z3gDnWpUkdtX4bCZBgD2NDjuY+amaGOGwiI3rtd38W4HvAsPKjlSpSpmLMWMbooRQo4SVKlSqy0SNd9Q+vJnw4Al9pNwfvB4N8j3cc90ZpWfBzFkJR1NmVhkbey6n/7HC1bzQLWHU6DF5uCslrCRfW7r8GHj5EUfQxeUZKmoi/EYPMc9PQwQmnYtK4OWEWScpfqyfaXtKVPFbgd4496NqTjjDjoTuDN1bD7/AGbHwbZPlVnS2pOLwjbaBnVTdZIr7QtxKjtKfiO+gBxjdb1p9bb2zlbPa2jkN2dHUqaZWCG6n0gFWq+ZS4sw9Y+9LGivqsQB/q2+bL/jHwoj0d62denUSn6WMdkne6j9WXceYsedMOsOiRi8K8V82AKnkRmp8L7+4msSgmkw8oYXSSNvMFTYg/MEeNDUVFejkO4hNdjh6/aDYzdtI6MSZQGuCp2kdTZ0PvKeB+RGRuKpQaVaEiPFWBJskwFo5OQb925905H2Sdw96t6eXFwLIuR3OvusN48OI7iKJTQq6lWAZSLEEXBHIg76Xm6nKwjEWYZ0P7nupQb+jJYP6swZP3MpNh3RyZsv3WDDls10g1jj2gkoaCQ7llFr/ce5R/wk+Fcyf86zucDRtJ1xegonYuAUkP7SNij+ZX1vBriuHoeLT1J45Ryljs354iB/BRepUDmdKCCfTcWN+GjbvSf+Txr+tDG0jN6aD6K211BFutj3dYM73t/OmmhJ/r4/3c/3oq6MNdBt4/MzdTpqd/D4k9LxbboIk73mJ+SRm/xqf0diH+txGyPdhQL5bbl28xs0WqVTPyA685pk5k9eVpSwWh4oiWRO2d7sS0h8Xclj4Xq7XxnABJIAG8ndQh9Y1c7OGRsQ2665RD70p7Pku0e6pZn1kuqaQu7gAkkADMk7h30GfGSYrswEpD7U/FhygB/vDkPZvvHtNDNKQ2KYScREoIhXxBzkPe2XJRRcCu6L4mc1bfQThg8GkSBI1Cqu4D5k3zJJzJOZNVNYdOJhIGlfO2SrxZjuUfzPAAmr80wRSzEBVBJJ3ADMk1iut2srYyctmIkuI17uLH7TfLIcK2w9E1n124zDE1xRTTfhPehFfHaQjMh2iz7b8tlO1YchYBR4im7pYx1oYYh7blj4ILfqw+Feei7QBVGxLjNxsx/dvm3mQAO4d9B+lXE3xaL7kQ+LMx/QLRtw+JCjZYDY08KWO7Tr0fyxYWKbGTnZB+jT3mt2mCjiSdkeRvQbWjXKXGGx7EQOUYPzc+0fkPnXLRmreLxYQIjbCiys+Uagm5tffmSeyDWgav8ARxBBZpfppBnmOwPBePi1/AVao9Kk5djdvaUppVqoKaiy+8VNUNQXxFpZrpDvA3NJ4cl+1x4cxq2Hw6xqERQqqLADcAOArpUpbWrtVNzGlDDrRFhvJUqVKwhElSpUqSSUD1mwuJ2etwkhEiDOM5pIN9rHINyItfdyscqVZWym8qy5haIGjelQX2cTCyMMiycDxujZj4mi8sOjtIjfE7niDsy/yY+YIrprTqPFi7uPo5reuBk3IOOPjv8A0rLtMar4jDE9ZG2yPbUEp47Q3edjTGmlKrqhytFlV61LSoAyzcYIQiqouQoAz35C2dIHSRqkTfFRLew+lUb8v2nkMj3WPOlHRuuOLgtsTMVHsv2l/ivbyIpowHSy26eAHmYzb+Fr/wBqouGrUXzLrI2Jo10yPpFnVPWRsHOGzMbWEi8xzH2l3jzHGtshlDKGUgqwBBG4g5gisT1iGEdutwrFQx7ULKQVvxQi67P2b5cMsg29GutI2RhJTYi/VE8RvKeIzI7rjhVsXSzr2ijXjK4Ot2bdkx04TQq5z4dXUq6qyneGAIPiDlXSpSqN4J/9OIn1EksHcjXT/lyBkHkBU6rGJueCUfaVo28ypYfwii1Sr5zx1lOzHDSCTj8SN+FU/cnU/wBtVql6RifSet9EfZ6vYt1sV77e1f1t1MdSuhwOA9fmVNMn+R9PiClxuKO7DRr9+f8A7I2r56Ni39aaKIf6uMs35pDb+Ci1SuZ+QHXnLZOZPXlaCRq1ExvMXnO/6VtpfJBaMfloqqACwFgNwFfalcLE7zoUDaSpUoHrdrKuDgLZGRriNeZ5n7I3nyHGoqlzlEjuEBY7RV6TdZv/AIkZ5GUj4qn6MfLvpa1Q1WbGS53ESEbbf4F+0fkM+VxUDrJLtTu4DEs7AbTm+ZtewueZyHypxTpJjgjEWEw2yi7i7fEkLvJ57VOsjUqfZ0hrziLOlWp2lU6cppkUQVQqgBVAAA3ADIAUI0jgcHFIcROIg5t2pDf1QANkNlfwF6zLH9IGMlv9L1YPCNQPmbt86FYTAT4pzsLJM/E5n8zHIeZoZMEy6u1oU+OVtEW/nND0v0pwpcQIZT7zdlPn2j8B4121bgxeMInxbFId6QqNlX5Mw3leQYm/hv5aqdHKwkS4mzyDMJvRe8+83yHfvp4rCq9JO7SH3+IRSSq5zVT9vmSpUqUHDZKlSpUkkqVKlSSSpUqVJJKqaR0lHAm3KdldxbZYgfeKg2Hecqtk18ZQRY5g10WvrOG9tIrzxaKxGZOFJPEMqt57JBqlLqlorftov/7GXzavWnejKGW7QHqXOdt8Z8t6+WXdSXjuj7GRX+i6wc4yD8jZvlTGkEb6ahHnFlUup71IHxEcBoLQ8eZeE254gn5B868trXovDfUxKzDd1cQB/M4H6mkMarYv/Rpv+W3+VWYtRsa27DuPEoP7TCtzRT+dQn7zDtqn8KYH2jNiOlw+xhx4tJ/IL/Ohs/Sli29VYU8FJ/Vq84HowxT+uY4h3ttH4JcfOmTR3RVAmcsjynkOwvyu38VVJwlPx9ZYDF1ONvSKh6RscTYOtzuAjW/le9GdHaX0y+axkj/WRqg+eyae9HaEggFookTvAzPi28+ZrtjtIRwoXkYIo4nieAA3knkM6GbEIdEpiFLhqg1eofzAGE01j1+vwW19qGRL/kZv50Qj1pg3OXic2+jkRlc3NgFUjt/hvXfDTyTZ7LRJw2h9K3eRuQdxu33asnBIVKlQVb1gwvtfe2r386HYrfUfjowhQ1tDfz6EDYzTeKN/R8GxHBpXVP4L7VvG1BMVidNHdHEvcnVn+25ppkwDxLfDnd+yckoe5WzKd1rqPdqaL07HMWTNJU9eJ8nXvtuZftLcGrq4UXVQfz8yjIWNmYjyt8TNNI60aUgP0zSR+MSbPkdix8jVVekLHD9tfxjj/wC2tldARYgEHgd1ANI6h4Oa5MQQnjGdn5Ds/KiExNI/Wg+wEHfC1h9FQ/cmJeE6VcQv1kcT+F1PxuR8qJHpHwk1hicKT4hJAPzWPyrzj+iXjDP5SL/iX/toFP0bY1dyI/3ZB/itW4GFfUG3pBycWmhF/WMAbQkudlQ8vpU/Ts11i1c0OxymTw9It+rXpLk1Oximxw0vkAR8VJFWcLqBjXP1OwObsoHyJPyrppqBpVP5lRUcnWkPxHqHQuiYje+G/HKG+TsR8qL6O09hXYRQOjEezGpKjvJUbIHeTSnoronAzxEt/sx5DzZhf4AeNPGjNExYdAkSBF7t57yTmT3mgaxT/osYwoip/wAhR6y3UqVKEhklSpUqSSVKlSpJKuPwZkAs2zaqY0K2f0nHv/zotUqSSnPgSzbW2Rn8OGWdfF0cQLCRgP8Azvq7UqSSkNHni7EcQeI5b6+S6NLX7ZseGduPfV6pUkg/+jCAAshAz58eVjXtcAwI+kJAOd75/OrtSpJJUqVKkklSpUqSRc1n11iwvYX6Sc+rGDuvu2rbvDefnXjV7QMrOMVjTtzn1E9iEHgo3BuZ+ZzJtJ/WPxmjlblgq5VG+562g4Qu2ZjoNh1vJUqVKwhElBtY9W1xKhlJjnTOOVcmU8iRmVPKjNSrKxU3EqyhhYxJ0Lrw0Uno2PHVyrkJPZbkWtkL+8Mj3U6g33VnPSh9bF90f2mpw1R/qWH/ANmtE1kXIKg0vBaFRs7Uib24wvUqVKEhklSpUqSSVKlSpJJUqVKkklSpUqSSVKlSpJP/2Q=="/>
          <p:cNvSpPr>
            <a:spLocks noChangeAspect="1" noChangeArrowheads="1"/>
          </p:cNvSpPr>
          <p:nvPr/>
        </p:nvSpPr>
        <p:spPr bwMode="auto">
          <a:xfrm>
            <a:off x="63500" y="-927100"/>
            <a:ext cx="2390775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5538" name="Picture 2" descr="File:SCO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3284984"/>
            <a:ext cx="2195736" cy="219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7586" name="Picture 2" descr="http://www.yinduabc.com/res_base/jeecms_com_www/upload/article/image/2013_3/7_9/a6a7hiwl7vw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08912" cy="6427735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831632" y="2276872"/>
            <a:ext cx="3312368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RCEP</a:t>
            </a:r>
            <a:r>
              <a:rPr lang="zh-TW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會員國</a:t>
            </a:r>
            <a:endParaRPr lang="zh-TW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14651</TotalTime>
  <Words>607</Words>
  <Application>Microsoft Office PowerPoint</Application>
  <PresentationFormat>如螢幕大小 (4:3)</PresentationFormat>
  <Paragraphs>76</Paragraphs>
  <Slides>18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Office 佈景主題</vt:lpstr>
      <vt:lpstr>亞洲新勢力的              崛起與紛擾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第四課 公共利益</dc:title>
  <dc:creator>pig</dc:creator>
  <cp:lastModifiedBy>pig</cp:lastModifiedBy>
  <cp:revision>597</cp:revision>
  <dcterms:created xsi:type="dcterms:W3CDTF">2010-11-01T01:14:12Z</dcterms:created>
  <dcterms:modified xsi:type="dcterms:W3CDTF">2013-09-17T02:59:09Z</dcterms:modified>
</cp:coreProperties>
</file>