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174A"/>
    <a:srgbClr val="761C5C"/>
    <a:srgbClr val="A42895"/>
    <a:srgbClr val="631146"/>
    <a:srgbClr val="723A02"/>
    <a:srgbClr val="B95E03"/>
    <a:srgbClr val="9241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128" y="-8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21DEF-380D-4D0C-BB96-46FF3C19E3BF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7D156-0947-491B-BDB2-7B3C5FEA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7D156-0947-491B-BDB2-7B3C5FEA86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3114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F8F4474-0817-4C74-AC95-8E8B67F68141}" type="datetimeFigureOut">
              <a:rPr lang="en-US" altLang="zh-TW" smtClean="0"/>
              <a:pPr/>
              <a:t>4/2/2014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3FAE7C4-4378-43E8-A32C-0828E2A0D9E7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924104"/>
          </a:solidFill>
          <a:latin typeface="+mj-lt"/>
          <a:ea typeface="+mj-ea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rgbClr val="5F174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5F174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rgbClr val="5F174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5F174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rgbClr val="5F174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631146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rgbClr val="631146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rgbClr val="631146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rgbClr val="63114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T5CDQ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華康方圓體W7" pitchFamily="81" charset="-120"/>
                <a:ea typeface="華康方圓體W7" pitchFamily="81" charset="-120"/>
              </a:rPr>
              <a:t>~~</a:t>
            </a:r>
            <a:r>
              <a:rPr lang="zh-TW" altLang="en-US" b="1" dirty="0" smtClean="0">
                <a:latin typeface="華康方圓體W7" pitchFamily="81" charset="-120"/>
                <a:ea typeface="華康方圓體W7" pitchFamily="81" charset="-120"/>
              </a:rPr>
              <a:t>小論文寫作</a:t>
            </a:r>
            <a:r>
              <a:rPr lang="en-US" altLang="zh-TW" b="1" dirty="0" smtClean="0">
                <a:latin typeface="華康方圓體W7" pitchFamily="81" charset="-120"/>
                <a:ea typeface="華康方圓體W7" pitchFamily="81" charset="-120"/>
              </a:rPr>
              <a:t>~~</a:t>
            </a:r>
            <a:endParaRPr lang="zh-HK" altLang="en-US" b="1" dirty="0">
              <a:latin typeface="華康方圓體W7" pitchFamily="81" charset="-120"/>
              <a:ea typeface="華康方圓體W7" pitchFamily="81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3501008"/>
            <a:ext cx="6400800" cy="694928"/>
          </a:xfrm>
        </p:spPr>
        <p:txBody>
          <a:bodyPr/>
          <a:lstStyle/>
          <a:p>
            <a:pPr algn="r"/>
            <a:r>
              <a:rPr lang="en-US" altLang="zh-TW" b="1" i="1" dirty="0" smtClean="0">
                <a:latin typeface="+mn-ea"/>
              </a:rPr>
              <a:t>~ </a:t>
            </a:r>
            <a:r>
              <a:rPr lang="zh-TW" altLang="en-US" b="1" i="1" dirty="0" smtClean="0">
                <a:latin typeface="+mn-ea"/>
              </a:rPr>
              <a:t>李靜慧</a:t>
            </a:r>
            <a:endParaRPr lang="zh-HK" altLang="en-US" b="1" i="1" dirty="0"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en-US" altLang="zh-TW" dirty="0" smtClean="0"/>
              <a:t>(</a:t>
            </a:r>
            <a:r>
              <a:rPr lang="zh-TW" altLang="zh-TW" dirty="0" smtClean="0"/>
              <a:t>五</a:t>
            </a:r>
            <a:r>
              <a:rPr lang="en-US" altLang="zh-TW" dirty="0" smtClean="0"/>
              <a:t>)    </a:t>
            </a:r>
            <a:r>
              <a:rPr lang="zh-TW" altLang="zh-TW" dirty="0" smtClean="0"/>
              <a:t>正文中如有引用圖</a:t>
            </a:r>
            <a:r>
              <a:rPr lang="en-US" altLang="zh-TW" dirty="0" smtClean="0"/>
              <a:t>/</a:t>
            </a:r>
            <a:r>
              <a:rPr lang="zh-TW" altLang="zh-TW" dirty="0" smtClean="0"/>
              <a:t>表，圖</a:t>
            </a:r>
            <a:r>
              <a:rPr lang="en-US" altLang="zh-TW" dirty="0" smtClean="0"/>
              <a:t>/</a:t>
            </a:r>
            <a:r>
              <a:rPr lang="zh-TW" altLang="zh-TW" dirty="0" smtClean="0"/>
              <a:t>表須有編號及標題。圖之編號</a:t>
            </a:r>
            <a:r>
              <a:rPr lang="en-US" altLang="zh-TW" dirty="0" smtClean="0"/>
              <a:t>/</a:t>
            </a:r>
            <a:r>
              <a:rPr lang="zh-TW" altLang="zh-TW" dirty="0" smtClean="0"/>
              <a:t>標題在下，表之編號</a:t>
            </a:r>
            <a:r>
              <a:rPr lang="en-US" altLang="zh-TW" dirty="0" smtClean="0"/>
              <a:t>/</a:t>
            </a:r>
            <a:r>
              <a:rPr lang="zh-TW" altLang="zh-TW" dirty="0" smtClean="0"/>
              <a:t>標題在上，圖</a:t>
            </a:r>
            <a:r>
              <a:rPr lang="en-US" altLang="zh-TW" dirty="0" smtClean="0"/>
              <a:t>/</a:t>
            </a:r>
            <a:r>
              <a:rPr lang="zh-TW" altLang="zh-TW" dirty="0" smtClean="0"/>
              <a:t>表下面可註明資料來源。</a:t>
            </a:r>
          </a:p>
          <a:p>
            <a:pPr>
              <a:lnSpc>
                <a:spcPct val="120000"/>
              </a:lnSpc>
              <a:buNone/>
            </a:pPr>
            <a:r>
              <a:rPr lang="zh-TW" altLang="zh-TW" dirty="0" smtClean="0"/>
              <a:t>※ 圖之大小</a:t>
            </a:r>
            <a:r>
              <a:rPr lang="zh-TW" altLang="zh-TW" dirty="0" smtClean="0">
                <a:solidFill>
                  <a:srgbClr val="FF0000"/>
                </a:solidFill>
              </a:rPr>
              <a:t>不得超過頁面</a:t>
            </a:r>
            <a:r>
              <a:rPr lang="en-US" altLang="zh-TW" dirty="0" smtClean="0">
                <a:solidFill>
                  <a:srgbClr val="FF0000"/>
                </a:solidFill>
              </a:rPr>
              <a:t>1/4</a:t>
            </a:r>
            <a:r>
              <a:rPr lang="zh-TW" altLang="zh-TW" dirty="0" smtClean="0"/>
              <a:t>，表不在此限。</a:t>
            </a:r>
          </a:p>
          <a:p>
            <a:pPr>
              <a:lnSpc>
                <a:spcPct val="120000"/>
              </a:lnSpc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zh-TW" dirty="0" smtClean="0"/>
              <a:t>四、結論</a:t>
            </a:r>
          </a:p>
          <a:p>
            <a:pPr marL="806450" indent="-806450"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一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「結論」主要包括研究過程中所遇到的種種現象思考、或根據研究結果</a:t>
            </a:r>
            <a:r>
              <a:rPr lang="zh-TW" altLang="zh-TW" sz="2800" dirty="0" smtClean="0">
                <a:solidFill>
                  <a:srgbClr val="FF0000"/>
                </a:solidFill>
              </a:rPr>
              <a:t>提出看法</a:t>
            </a:r>
            <a:r>
              <a:rPr lang="zh-TW" altLang="zh-TW" sz="2800" dirty="0" smtClean="0"/>
              <a:t>，以及提出未來值得進一步研究的方向。</a:t>
            </a:r>
          </a:p>
          <a:p>
            <a:pPr marL="806450" indent="-806450"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二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「結論」</a:t>
            </a:r>
            <a:r>
              <a:rPr lang="zh-TW" altLang="zh-TW" sz="2800" dirty="0" smtClean="0">
                <a:solidFill>
                  <a:srgbClr val="FF0000"/>
                </a:solidFill>
              </a:rPr>
              <a:t>亦可用條列方式陳述</a:t>
            </a:r>
            <a:r>
              <a:rPr lang="zh-TW" altLang="zh-TW" sz="2800" dirty="0" smtClean="0"/>
              <a:t>，使讀者清楚明瞭。</a:t>
            </a:r>
          </a:p>
          <a:p>
            <a:pPr marL="514350" indent="-514350"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TW" altLang="zh-TW" sz="3800" dirty="0" smtClean="0"/>
              <a:t>五、引註資料</a:t>
            </a:r>
          </a:p>
          <a:p>
            <a:pPr marL="533400" indent="-533400">
              <a:lnSpc>
                <a:spcPct val="120000"/>
              </a:lnSpc>
              <a:buNone/>
            </a:pPr>
            <a:r>
              <a:rPr lang="en-US" altLang="zh-TW" sz="3600" dirty="0" smtClean="0"/>
              <a:t>(</a:t>
            </a:r>
            <a:r>
              <a:rPr lang="zh-TW" altLang="zh-TW" sz="3600" dirty="0" smtClean="0"/>
              <a:t>一</a:t>
            </a:r>
            <a:r>
              <a:rPr lang="en-US" altLang="zh-TW" sz="3600" dirty="0" smtClean="0"/>
              <a:t>) </a:t>
            </a:r>
            <a:r>
              <a:rPr lang="zh-TW" altLang="zh-TW" sz="3600" dirty="0" smtClean="0"/>
              <a:t>由於小論文寫作的重點在於援引相關資料進行討論，不僅要</a:t>
            </a:r>
            <a:r>
              <a:rPr lang="zh-TW" altLang="zh-TW" sz="3600" dirty="0" smtClean="0">
                <a:solidFill>
                  <a:srgbClr val="FF0000"/>
                </a:solidFill>
              </a:rPr>
              <a:t>「言之有物」</a:t>
            </a:r>
            <a:r>
              <a:rPr lang="zh-TW" altLang="zh-TW" sz="3600" dirty="0" smtClean="0"/>
              <a:t>，也要</a:t>
            </a:r>
            <a:r>
              <a:rPr lang="zh-TW" altLang="zh-TW" sz="3600" dirty="0" smtClean="0">
                <a:solidFill>
                  <a:srgbClr val="FF0000"/>
                </a:solidFill>
              </a:rPr>
              <a:t>「言之有據」</a:t>
            </a:r>
            <a:r>
              <a:rPr lang="zh-TW" altLang="zh-TW" sz="3600" dirty="0" smtClean="0"/>
              <a:t>。因此，每篇小論文皆需附引註資料。</a:t>
            </a:r>
          </a:p>
          <a:p>
            <a:pPr marL="533400" indent="-533400">
              <a:lnSpc>
                <a:spcPct val="120000"/>
              </a:lnSpc>
              <a:buNone/>
            </a:pPr>
            <a:r>
              <a:rPr lang="en-US" altLang="zh-TW" sz="3600" dirty="0" smtClean="0"/>
              <a:t>(</a:t>
            </a:r>
            <a:r>
              <a:rPr lang="zh-TW" altLang="zh-TW" sz="3600" dirty="0" smtClean="0"/>
              <a:t>二</a:t>
            </a:r>
            <a:r>
              <a:rPr lang="en-US" altLang="zh-TW" sz="3600" dirty="0" smtClean="0"/>
              <a:t>) </a:t>
            </a:r>
            <a:r>
              <a:rPr lang="zh-TW" altLang="zh-TW" sz="3600" dirty="0" smtClean="0"/>
              <a:t>引註資料亦可方便讀者依線索尋找原資料閱讀，故需</a:t>
            </a:r>
            <a:r>
              <a:rPr lang="zh-TW" altLang="en-US" sz="3600" dirty="0" smtClean="0"/>
              <a:t>  </a:t>
            </a:r>
            <a:r>
              <a:rPr lang="zh-TW" altLang="zh-TW" sz="3600" dirty="0" smtClean="0"/>
              <a:t>註明清楚。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TW" sz="3600" dirty="0" smtClean="0"/>
              <a:t>(</a:t>
            </a:r>
            <a:r>
              <a:rPr lang="zh-TW" altLang="zh-TW" sz="3600" dirty="0" smtClean="0"/>
              <a:t>三</a:t>
            </a:r>
            <a:r>
              <a:rPr lang="en-US" altLang="zh-TW" sz="3600" dirty="0" smtClean="0"/>
              <a:t>) </a:t>
            </a:r>
            <a:r>
              <a:rPr lang="zh-TW" altLang="zh-TW" sz="3600" dirty="0" smtClean="0"/>
              <a:t>小論文比賽目的在引導同學利用圖書館各項資源，建議同學應多蒐集各種類型的資料加以研讀。</a:t>
            </a:r>
            <a:r>
              <a:rPr lang="zh-TW" altLang="zh-TW" sz="3600" dirty="0" smtClean="0">
                <a:solidFill>
                  <a:srgbClr val="FF0000"/>
                </a:solidFill>
              </a:rPr>
              <a:t>小論文比賽參考資料至少要</a:t>
            </a:r>
            <a:r>
              <a:rPr lang="en-US" altLang="zh-TW" sz="3600" dirty="0" smtClean="0">
                <a:solidFill>
                  <a:srgbClr val="FF0000"/>
                </a:solidFill>
              </a:rPr>
              <a:t>3</a:t>
            </a:r>
            <a:r>
              <a:rPr lang="zh-TW" altLang="zh-TW" sz="3600" dirty="0" smtClean="0">
                <a:solidFill>
                  <a:srgbClr val="FF0000"/>
                </a:solidFill>
              </a:rPr>
              <a:t>篇，並不得全部來自網站。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行文語調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n"/>
            </a:pPr>
            <a:r>
              <a:rPr lang="zh-TW" altLang="en-US" sz="4000" dirty="0" smtClean="0"/>
              <a:t>客觀陳述問題與事實</a:t>
            </a:r>
            <a:endParaRPr lang="en-US" altLang="zh-TW" sz="4000" dirty="0" smtClean="0"/>
          </a:p>
          <a:p>
            <a:pPr>
              <a:buFont typeface="Wingdings" pitchFamily="2" charset="2"/>
              <a:buChar char="n"/>
            </a:pPr>
            <a:r>
              <a:rPr lang="zh-TW" altLang="en-US" sz="4000" dirty="0" smtClean="0"/>
              <a:t>理性的推論及評價</a:t>
            </a:r>
            <a:endParaRPr lang="en-US" altLang="zh-TW" sz="4000" dirty="0" smtClean="0"/>
          </a:p>
          <a:p>
            <a:pPr>
              <a:buFont typeface="Wingdings" pitchFamily="2" charset="2"/>
              <a:buChar char="n"/>
            </a:pPr>
            <a:r>
              <a:rPr lang="zh-TW" altLang="en-US" sz="4000" dirty="0" smtClean="0"/>
              <a:t>不參雜個人之心路歷程</a:t>
            </a:r>
            <a:endParaRPr lang="en-US" altLang="zh-TW" sz="4000" dirty="0" smtClean="0"/>
          </a:p>
          <a:p>
            <a:pPr>
              <a:buFont typeface="Wingdings" pitchFamily="2" charset="2"/>
              <a:buChar char="n"/>
            </a:pPr>
            <a:r>
              <a:rPr lang="zh-TW" altLang="en-US" sz="4000" dirty="0" smtClean="0"/>
              <a:t>不用情緒化之語詞</a:t>
            </a:r>
            <a:endParaRPr lang="en-US" altLang="zh-TW" sz="40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請參考黃馨瑩主任</a:t>
            </a:r>
            <a:r>
              <a:rPr lang="en-US" altLang="zh-TW" dirty="0" smtClean="0"/>
              <a:t>~</a:t>
            </a:r>
            <a:r>
              <a:rPr lang="zh-TW" altLang="en-US" dirty="0" smtClean="0"/>
              <a:t>小論文寫作與研究方法投影片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hlinkClick r:id="rId2"/>
              </a:rPr>
              <a:t>http://goo.gl/T5CDQw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小論文份量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2595736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2800" dirty="0" smtClean="0">
                          <a:latin typeface="華康POP1體W5" pitchFamily="81" charset="-120"/>
                          <a:ea typeface="華康POP1體W5" pitchFamily="81" charset="-120"/>
                        </a:rPr>
                        <a:t>專題研究報告</a:t>
                      </a:r>
                      <a:endParaRPr lang="zh-TW" altLang="en-US" sz="2800" dirty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2800" dirty="0" smtClean="0">
                          <a:latin typeface="華康POP1體W5" pitchFamily="81" charset="-120"/>
                          <a:ea typeface="華康POP1體W5" pitchFamily="81" charset="-120"/>
                        </a:rPr>
                        <a:t>有問卷之小論文</a:t>
                      </a:r>
                      <a:endParaRPr lang="zh-TW" altLang="en-US" sz="2800" dirty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壹、前言</a:t>
                      </a:r>
                      <a:endParaRPr lang="zh-TW" altLang="en-US" sz="2400" dirty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貳、正文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(</a:t>
                      </a: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文獻探討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)</a:t>
                      </a:r>
                      <a:endParaRPr lang="zh-TW" altLang="en-US" sz="2400" dirty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altLang="zh-TW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75~80%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15~20%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貳、正文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(</a:t>
                      </a: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研究方法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)</a:t>
                      </a:r>
                      <a:endParaRPr lang="zh-TW" altLang="en-US" sz="2400" dirty="0" smtClean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貳、正文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(</a:t>
                      </a: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研究結果</a:t>
                      </a:r>
                      <a:r>
                        <a:rPr lang="en-US" altLang="zh-TW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)</a:t>
                      </a:r>
                      <a:endParaRPr lang="zh-TW" altLang="en-US" sz="2400" dirty="0" smtClean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45~50%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zh-TW" altLang="en-US" sz="2400" dirty="0" smtClean="0">
                          <a:latin typeface="華康POP1體W5" pitchFamily="81" charset="-120"/>
                          <a:ea typeface="華康POP1體W5" pitchFamily="81" charset="-120"/>
                        </a:rPr>
                        <a:t>叁、結論</a:t>
                      </a:r>
                      <a:endParaRPr lang="zh-TW" altLang="en-US" sz="2400" dirty="0">
                        <a:latin typeface="華康POP1體W5" pitchFamily="81" charset="-120"/>
                        <a:ea typeface="華康POP1體W5" pitchFamily="81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10~15%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TW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zh-TW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四月進度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zh-TW" altLang="en-US" dirty="0" smtClean="0">
                <a:solidFill>
                  <a:srgbClr val="FF0000"/>
                </a:solidFill>
              </a:rPr>
              <a:t>搜尋閱讀</a:t>
            </a:r>
            <a:r>
              <a:rPr lang="zh-TW" altLang="en-US" dirty="0" smtClean="0"/>
              <a:t>與本主題相關之文獻</a:t>
            </a:r>
            <a:r>
              <a:rPr lang="en-US" altLang="zh-TW" dirty="0" smtClean="0"/>
              <a:t>(</a:t>
            </a:r>
            <a:r>
              <a:rPr lang="zh-TW" altLang="en-US" dirty="0" smtClean="0"/>
              <a:t>論文、期刊、統計</a:t>
            </a:r>
            <a:r>
              <a:rPr lang="en-US" altLang="zh-TW" dirty="0" smtClean="0"/>
              <a:t>…….)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至少十篇</a:t>
            </a:r>
            <a:r>
              <a:rPr lang="zh-TW" altLang="en-US" dirty="0" smtClean="0"/>
              <a:t>。可依據論文架構，作為文獻之搜尋標的。做成摘要。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將摘要內容排列組合成文獻探討部分。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註明出處</a:t>
            </a:r>
            <a:r>
              <a:rPr lang="en-US" altLang="zh-TW" dirty="0" smtClean="0"/>
              <a:t>)</a:t>
            </a:r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若有問卷設計，須完成問卷定稿及發放。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撰寫小論文</a:t>
            </a:r>
            <a:r>
              <a:rPr lang="en-US" altLang="zh-TW" dirty="0" smtClean="0"/>
              <a:t>1/3~1/2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進度發表。</a:t>
            </a:r>
            <a:r>
              <a:rPr lang="en-US" altLang="zh-TW" dirty="0" smtClean="0"/>
              <a:t>(4/24</a:t>
            </a:r>
            <a:r>
              <a:rPr lang="zh-TW" altLang="en-US" dirty="0" smtClean="0"/>
              <a:t>及</a:t>
            </a:r>
            <a:r>
              <a:rPr lang="en-US" altLang="zh-TW" dirty="0" smtClean="0"/>
              <a:t>5/01)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小論文撰寫開始</a:t>
            </a:r>
            <a:r>
              <a:rPr lang="en-US" altLang="zh-TW" b="1" dirty="0" smtClean="0"/>
              <a:t>~~</a:t>
            </a:r>
            <a:endParaRPr lang="zh-TW" altLang="en-US" b="1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格式要求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</a:pPr>
            <a:r>
              <a:rPr lang="zh-TW" altLang="zh-TW" dirty="0" smtClean="0"/>
              <a:t>壹、篇幅要求：</a:t>
            </a:r>
          </a:p>
          <a:p>
            <a:pPr>
              <a:buNone/>
            </a:pPr>
            <a:r>
              <a:rPr lang="zh-TW" altLang="en-US" dirty="0" smtClean="0"/>
              <a:t>   個人：</a:t>
            </a:r>
            <a:r>
              <a:rPr lang="zh-TW" altLang="zh-TW" dirty="0" smtClean="0"/>
              <a:t>以</a:t>
            </a:r>
            <a:r>
              <a:rPr lang="en-US" altLang="zh-TW" dirty="0" smtClean="0"/>
              <a:t>A4</a:t>
            </a:r>
            <a:r>
              <a:rPr lang="zh-TW" altLang="zh-TW" dirty="0" smtClean="0"/>
              <a:t>紙張</a:t>
            </a:r>
            <a:r>
              <a:rPr lang="en-US" altLang="zh-TW" dirty="0" smtClean="0"/>
              <a:t>4-10</a:t>
            </a:r>
            <a:r>
              <a:rPr lang="zh-TW" altLang="zh-TW" dirty="0" smtClean="0"/>
              <a:t>頁為限（不含封面）</a:t>
            </a:r>
            <a:endParaRPr lang="en-US" altLang="zh-TW" dirty="0" smtClean="0"/>
          </a:p>
          <a:p>
            <a:pPr marL="1439863" indent="-1077913">
              <a:buNone/>
            </a:pPr>
            <a:r>
              <a:rPr lang="zh-TW" altLang="en-US" dirty="0" smtClean="0"/>
              <a:t>兩人組：</a:t>
            </a:r>
            <a:r>
              <a:rPr lang="zh-TW" altLang="zh-TW" dirty="0" smtClean="0"/>
              <a:t>以</a:t>
            </a:r>
            <a:r>
              <a:rPr lang="en-US" altLang="zh-TW" dirty="0" smtClean="0"/>
              <a:t>A4</a:t>
            </a:r>
            <a:r>
              <a:rPr lang="zh-TW" altLang="zh-TW" dirty="0" smtClean="0"/>
              <a:t>紙張</a:t>
            </a:r>
            <a:r>
              <a:rPr lang="en-US" altLang="zh-TW" dirty="0" smtClean="0"/>
              <a:t>10-15</a:t>
            </a:r>
            <a:r>
              <a:rPr lang="zh-TW" altLang="zh-TW" dirty="0" smtClean="0"/>
              <a:t>頁為限（不含封面）</a:t>
            </a:r>
            <a:endParaRPr lang="en-US" altLang="zh-TW" dirty="0" smtClean="0"/>
          </a:p>
          <a:p>
            <a:pPr marL="1439863" indent="-1077913">
              <a:buNone/>
            </a:pPr>
            <a:endParaRPr lang="en-US" altLang="zh-TW" dirty="0" smtClean="0"/>
          </a:p>
          <a:p>
            <a:pPr marL="1439863" indent="-1077913"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n"/>
            </a:pPr>
            <a:r>
              <a:rPr lang="zh-TW" altLang="zh-TW" dirty="0" smtClean="0"/>
              <a:t>貳、版面要求：</a:t>
            </a:r>
          </a:p>
          <a:p>
            <a:pPr>
              <a:buNone/>
            </a:pPr>
            <a:r>
              <a:rPr lang="zh-TW" altLang="zh-TW" sz="3000" dirty="0" smtClean="0"/>
              <a:t>一、使用</a:t>
            </a:r>
            <a:r>
              <a:rPr lang="zh-TW" altLang="zh-TW" sz="3000" dirty="0" smtClean="0">
                <a:solidFill>
                  <a:srgbClr val="FF0000"/>
                </a:solidFill>
              </a:rPr>
              <a:t>新細明體</a:t>
            </a:r>
            <a:r>
              <a:rPr lang="en-US" altLang="zh-TW" sz="3000" dirty="0" smtClean="0">
                <a:solidFill>
                  <a:srgbClr val="00B050"/>
                </a:solidFill>
              </a:rPr>
              <a:t>12</a:t>
            </a:r>
            <a:r>
              <a:rPr lang="zh-TW" altLang="zh-TW" sz="3000" dirty="0" smtClean="0">
                <a:solidFill>
                  <a:srgbClr val="00B050"/>
                </a:solidFill>
              </a:rPr>
              <a:t>級</a:t>
            </a:r>
            <a:r>
              <a:rPr lang="zh-TW" altLang="zh-TW" sz="3000" dirty="0" smtClean="0"/>
              <a:t>字打字，不可放大字型。</a:t>
            </a:r>
          </a:p>
          <a:p>
            <a:pPr>
              <a:buNone/>
            </a:pPr>
            <a:r>
              <a:rPr lang="zh-TW" altLang="zh-TW" sz="3000" dirty="0" smtClean="0"/>
              <a:t>二、版面編排</a:t>
            </a:r>
          </a:p>
          <a:p>
            <a:pPr indent="282575">
              <a:buNone/>
            </a:pPr>
            <a:r>
              <a:rPr lang="en-US" altLang="zh-TW" sz="3000" dirty="0" smtClean="0"/>
              <a:t>(</a:t>
            </a:r>
            <a:r>
              <a:rPr lang="zh-TW" altLang="zh-TW" sz="3000" dirty="0" smtClean="0"/>
              <a:t>一</a:t>
            </a:r>
            <a:r>
              <a:rPr lang="en-US" altLang="zh-TW" sz="3000" dirty="0" smtClean="0"/>
              <a:t>) </a:t>
            </a:r>
            <a:r>
              <a:rPr lang="zh-TW" altLang="zh-TW" sz="3000" dirty="0" smtClean="0"/>
              <a:t>所有標題皆須</a:t>
            </a:r>
            <a:r>
              <a:rPr lang="zh-TW" altLang="zh-TW" sz="3000" dirty="0" smtClean="0">
                <a:solidFill>
                  <a:srgbClr val="FF0000"/>
                </a:solidFill>
              </a:rPr>
              <a:t>單獨成行</a:t>
            </a:r>
            <a:r>
              <a:rPr lang="zh-TW" altLang="zh-TW" sz="3000" dirty="0" smtClean="0"/>
              <a:t>。</a:t>
            </a:r>
          </a:p>
          <a:p>
            <a:pPr indent="282575">
              <a:buNone/>
            </a:pPr>
            <a:r>
              <a:rPr lang="en-US" altLang="zh-TW" sz="3000" dirty="0" smtClean="0"/>
              <a:t>(</a:t>
            </a:r>
            <a:r>
              <a:rPr lang="zh-TW" altLang="zh-TW" sz="3000" dirty="0" smtClean="0"/>
              <a:t>二</a:t>
            </a:r>
            <a:r>
              <a:rPr lang="en-US" altLang="zh-TW" sz="3000" dirty="0" smtClean="0"/>
              <a:t>) </a:t>
            </a:r>
            <a:r>
              <a:rPr lang="zh-TW" altLang="zh-TW" sz="3000" dirty="0" smtClean="0"/>
              <a:t>標題與段落之間要</a:t>
            </a:r>
            <a:r>
              <a:rPr lang="zh-TW" altLang="zh-TW" sz="3000" dirty="0" smtClean="0">
                <a:solidFill>
                  <a:srgbClr val="FF0000"/>
                </a:solidFill>
              </a:rPr>
              <a:t>空一行</a:t>
            </a:r>
            <a:r>
              <a:rPr lang="zh-TW" altLang="zh-TW" sz="3000" dirty="0" smtClean="0"/>
              <a:t>。</a:t>
            </a:r>
          </a:p>
          <a:p>
            <a:pPr indent="282575">
              <a:buNone/>
            </a:pPr>
            <a:r>
              <a:rPr lang="en-US" altLang="zh-TW" sz="3000" dirty="0" smtClean="0"/>
              <a:t>(</a:t>
            </a:r>
            <a:r>
              <a:rPr lang="zh-TW" altLang="zh-TW" sz="3000" dirty="0" smtClean="0"/>
              <a:t>三</a:t>
            </a:r>
            <a:r>
              <a:rPr lang="en-US" altLang="zh-TW" sz="3000" dirty="0" smtClean="0"/>
              <a:t>) </a:t>
            </a:r>
            <a:r>
              <a:rPr lang="zh-TW" altLang="zh-TW" sz="3000" dirty="0" smtClean="0"/>
              <a:t>段落與段落之間要</a:t>
            </a:r>
            <a:r>
              <a:rPr lang="zh-TW" altLang="zh-TW" sz="3000" dirty="0" smtClean="0">
                <a:solidFill>
                  <a:srgbClr val="FF0000"/>
                </a:solidFill>
              </a:rPr>
              <a:t>空一行</a:t>
            </a:r>
            <a:r>
              <a:rPr lang="zh-TW" altLang="zh-TW" sz="3000" dirty="0" smtClean="0"/>
              <a:t>。</a:t>
            </a:r>
          </a:p>
          <a:p>
            <a:pPr indent="282575">
              <a:buNone/>
            </a:pPr>
            <a:r>
              <a:rPr lang="en-US" altLang="zh-TW" sz="3000" dirty="0" smtClean="0"/>
              <a:t>(</a:t>
            </a:r>
            <a:r>
              <a:rPr lang="zh-TW" altLang="zh-TW" sz="3000" dirty="0" smtClean="0"/>
              <a:t>四</a:t>
            </a:r>
            <a:r>
              <a:rPr lang="en-US" altLang="zh-TW" sz="3000" dirty="0" smtClean="0"/>
              <a:t>) </a:t>
            </a:r>
            <a:r>
              <a:rPr lang="zh-TW" altLang="zh-TW" sz="3000" dirty="0" smtClean="0"/>
              <a:t>段落開頭與一般中英文寫作相同。</a:t>
            </a:r>
          </a:p>
          <a:p>
            <a:pPr>
              <a:buNone/>
            </a:pPr>
            <a:r>
              <a:rPr lang="zh-TW" altLang="zh-TW" sz="3000" dirty="0" smtClean="0"/>
              <a:t>三、頁首及首尾：</a:t>
            </a:r>
            <a:endParaRPr lang="en-US" altLang="zh-TW" sz="3000" dirty="0" smtClean="0"/>
          </a:p>
          <a:p>
            <a:pPr marL="715963" indent="-715963">
              <a:buNone/>
            </a:pPr>
            <a:r>
              <a:rPr lang="zh-TW" altLang="en-US" sz="3000" dirty="0" smtClean="0"/>
              <a:t>        </a:t>
            </a:r>
            <a:r>
              <a:rPr lang="zh-TW" altLang="zh-TW" sz="3000" dirty="0" smtClean="0"/>
              <a:t>每頁頁首需加入小論文篇名，頁尾插入頁碼。文字為</a:t>
            </a:r>
            <a:r>
              <a:rPr lang="en-US" altLang="zh-TW" sz="3000" dirty="0" smtClean="0">
                <a:solidFill>
                  <a:srgbClr val="FF0000"/>
                </a:solidFill>
              </a:rPr>
              <a:t>10</a:t>
            </a:r>
            <a:r>
              <a:rPr lang="zh-TW" altLang="zh-TW" sz="3000" dirty="0" smtClean="0"/>
              <a:t>級字、置中。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</a:pPr>
            <a:r>
              <a:rPr lang="zh-TW" altLang="zh-TW" dirty="0" smtClean="0"/>
              <a:t>參、</a:t>
            </a:r>
            <a:r>
              <a:rPr lang="en-US" altLang="zh-TW" dirty="0" smtClean="0"/>
              <a:t>   </a:t>
            </a:r>
            <a:r>
              <a:rPr lang="zh-TW" altLang="zh-TW" dirty="0" smtClean="0"/>
              <a:t>格式說明</a:t>
            </a:r>
          </a:p>
          <a:p>
            <a:pPr indent="-71438">
              <a:buNone/>
            </a:pPr>
            <a:r>
              <a:rPr lang="zh-TW" altLang="zh-TW" sz="2800" dirty="0" smtClean="0"/>
              <a:t>小論文之基本架構分為</a:t>
            </a:r>
            <a:r>
              <a:rPr lang="zh-TW" altLang="zh-TW" sz="2800" dirty="0" smtClean="0">
                <a:solidFill>
                  <a:srgbClr val="FF0000"/>
                </a:solidFill>
              </a:rPr>
              <a:t>「封面頁」</a:t>
            </a:r>
            <a:r>
              <a:rPr lang="zh-TW" altLang="zh-TW" sz="2800" dirty="0" smtClean="0"/>
              <a:t>及四大段落：「壹●前言」、</a:t>
            </a:r>
            <a:endParaRPr lang="en-US" altLang="zh-TW" sz="2800" dirty="0" smtClean="0"/>
          </a:p>
          <a:p>
            <a:pPr indent="-71438">
              <a:buNone/>
            </a:pPr>
            <a:r>
              <a:rPr lang="zh-TW" altLang="en-US" sz="2800" dirty="0" smtClean="0"/>
              <a:t> </a:t>
            </a:r>
            <a:r>
              <a:rPr lang="zh-TW" altLang="zh-TW" sz="2800" dirty="0" smtClean="0"/>
              <a:t>「貳●正文」、</a:t>
            </a:r>
            <a:endParaRPr lang="en-US" altLang="zh-TW" sz="2800" dirty="0" smtClean="0"/>
          </a:p>
          <a:p>
            <a:pPr indent="-71438">
              <a:buNone/>
            </a:pPr>
            <a:r>
              <a:rPr lang="zh-TW" altLang="en-US" sz="2800" dirty="0" smtClean="0"/>
              <a:t> </a:t>
            </a:r>
            <a:r>
              <a:rPr lang="zh-TW" altLang="zh-TW" sz="2800" dirty="0" smtClean="0"/>
              <a:t>「參●結論」、</a:t>
            </a:r>
            <a:endParaRPr lang="en-US" altLang="zh-TW" sz="2800" dirty="0" smtClean="0"/>
          </a:p>
          <a:p>
            <a:pPr indent="-71438">
              <a:buNone/>
            </a:pPr>
            <a:r>
              <a:rPr lang="zh-TW" altLang="en-US" sz="2800" dirty="0" smtClean="0"/>
              <a:t> </a:t>
            </a:r>
            <a:r>
              <a:rPr lang="zh-TW" altLang="zh-TW" sz="2800" dirty="0" smtClean="0"/>
              <a:t>「肆●引註資料」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zh-TW" sz="2800" dirty="0" smtClean="0"/>
              <a:t>一、封面頁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一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單獨一頁。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二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含投稿類別、小論文篇名、作者及指導老師。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三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不能有插圖。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四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作者依「姓名。學校。部別</a:t>
            </a:r>
            <a:r>
              <a:rPr lang="en-US" altLang="zh-TW" sz="2800" dirty="0" smtClean="0"/>
              <a:t>/</a:t>
            </a:r>
            <a:r>
              <a:rPr lang="zh-TW" altLang="zh-TW" sz="2800" dirty="0" smtClean="0"/>
              <a:t>年級」之順序編排。</a:t>
            </a:r>
          </a:p>
          <a:p>
            <a:pPr>
              <a:buNone/>
            </a:pPr>
            <a:r>
              <a:rPr lang="zh-TW" altLang="zh-TW" sz="2800" dirty="0" smtClean="0"/>
              <a:t>《封面頁範例》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7904" y="836712"/>
          <a:ext cx="3888431" cy="5029200"/>
        </p:xfrm>
        <a:graphic>
          <a:graphicData uri="http://schemas.openxmlformats.org/drawingml/2006/table">
            <a:tbl>
              <a:tblPr/>
              <a:tblGrid>
                <a:gridCol w="3888431"/>
              </a:tblGrid>
              <a:tr h="468052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 smtClean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投稿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類別：○○類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 smtClean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篇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名：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○○○○○○○○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 smtClean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作者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：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劉○○。○○高中。高二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1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班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ts val="1200"/>
                        </a:lnSpc>
                        <a:buFont typeface="+mj-lt"/>
                        <a:buNone/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王○○。○○高中。高二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1</a:t>
                      </a:r>
                      <a:r>
                        <a:rPr lang="zh-TW" sz="1200" kern="10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班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李○○。○○高中。高二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3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班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1200" kern="0" dirty="0" smtClean="0">
                        <a:solidFill>
                          <a:srgbClr val="000000"/>
                        </a:solidFill>
                        <a:latin typeface="Calibri"/>
                        <a:ea typeface="新細明體"/>
                        <a:cs typeface="新細明體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 smtClean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指導</a:t>
                      </a: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老師：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000000"/>
                          </a:solidFill>
                          <a:latin typeface="Calibri"/>
                          <a:ea typeface="新細明體"/>
                          <a:cs typeface="新細明體"/>
                        </a:rPr>
                        <a:t>○○○老師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新細明體"/>
                          <a:ea typeface="新細明體"/>
                          <a:cs typeface="新細明體"/>
                        </a:rPr>
                        <a:t> 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3608" y="76470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封面頁範例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zh-TW" dirty="0" smtClean="0"/>
              <a:t>二、前言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此處可以就為何選擇這個題目，透過什麼方法、運用什麼概念進行資料搜集，整篇文章的討論架構與範圍，以及想要達成的目的擇要而寫。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zh-TW" dirty="0" smtClean="0"/>
              <a:t>三、正文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一</a:t>
            </a:r>
            <a:r>
              <a:rPr lang="en-US" altLang="zh-TW" sz="2800" dirty="0" smtClean="0"/>
              <a:t>) </a:t>
            </a:r>
            <a:r>
              <a:rPr lang="zh-TW" altLang="zh-TW" sz="2800" dirty="0" smtClean="0">
                <a:solidFill>
                  <a:srgbClr val="FF0000"/>
                </a:solidFill>
              </a:rPr>
              <a:t>「正文」為小論文之主體所在</a:t>
            </a:r>
            <a:r>
              <a:rPr lang="zh-TW" altLang="zh-TW" sz="2800" dirty="0" smtClean="0"/>
              <a:t>。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二</a:t>
            </a:r>
            <a:r>
              <a:rPr lang="en-US" altLang="zh-TW" sz="2800" dirty="0" smtClean="0"/>
              <a:t>)  </a:t>
            </a:r>
            <a:r>
              <a:rPr lang="zh-TW" altLang="zh-TW" sz="2800" dirty="0" smtClean="0"/>
              <a:t>在形式上必須</a:t>
            </a:r>
            <a:r>
              <a:rPr lang="zh-TW" altLang="zh-TW" sz="2800" dirty="0" smtClean="0">
                <a:solidFill>
                  <a:srgbClr val="FF0000"/>
                </a:solidFill>
              </a:rPr>
              <a:t>分層次</a:t>
            </a:r>
            <a:r>
              <a:rPr lang="zh-TW" altLang="zh-TW" sz="2800" dirty="0" smtClean="0"/>
              <a:t>、分段來條列說明。「正文」之論述層次可參考下例：</a:t>
            </a:r>
          </a:p>
          <a:p>
            <a:pPr>
              <a:buNone/>
            </a:pPr>
            <a:r>
              <a:rPr lang="zh-TW" altLang="en-US" sz="2800" dirty="0" smtClean="0"/>
              <a:t>            </a:t>
            </a:r>
            <a:r>
              <a:rPr lang="zh-TW" altLang="zh-TW" sz="2800" dirty="0" smtClean="0"/>
              <a:t>一、○○○○</a:t>
            </a:r>
          </a:p>
          <a:p>
            <a:pPr>
              <a:buNone/>
            </a:pPr>
            <a:r>
              <a:rPr lang="zh-TW" altLang="en-US" sz="2800" dirty="0" smtClean="0"/>
              <a:t>                  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一</a:t>
            </a:r>
            <a:r>
              <a:rPr lang="en-US" altLang="zh-TW" sz="2800" dirty="0" smtClean="0"/>
              <a:t>)  </a:t>
            </a:r>
            <a:r>
              <a:rPr lang="zh-TW" altLang="zh-TW" sz="2800" dirty="0" smtClean="0"/>
              <a:t>○○○○</a:t>
            </a:r>
          </a:p>
          <a:p>
            <a:pPr>
              <a:buNone/>
            </a:pPr>
            <a:r>
              <a:rPr lang="zh-TW" altLang="en-US" sz="2800" dirty="0" smtClean="0"/>
              <a:t>                         </a:t>
            </a:r>
            <a:r>
              <a:rPr lang="en-US" altLang="zh-TW" sz="2800" dirty="0" smtClean="0"/>
              <a:t>1</a:t>
            </a:r>
            <a:r>
              <a:rPr lang="zh-TW" altLang="zh-TW" sz="2800" dirty="0" smtClean="0"/>
              <a:t>、 ○○○○</a:t>
            </a:r>
          </a:p>
          <a:p>
            <a:pPr>
              <a:buNone/>
            </a:pPr>
            <a:r>
              <a:rPr lang="zh-TW" altLang="en-US" sz="2800" dirty="0" smtClean="0"/>
              <a:t>                               </a:t>
            </a:r>
            <a:r>
              <a:rPr lang="en-US" altLang="zh-TW" sz="2800" dirty="0" smtClean="0"/>
              <a:t>(1) </a:t>
            </a:r>
            <a:r>
              <a:rPr lang="zh-TW" altLang="zh-TW" sz="2800" dirty="0" smtClean="0"/>
              <a:t>○○○○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三</a:t>
            </a:r>
            <a:r>
              <a:rPr lang="en-US" altLang="zh-TW" sz="2800" dirty="0" smtClean="0"/>
              <a:t>) </a:t>
            </a:r>
            <a:r>
              <a:rPr lang="zh-TW" altLang="zh-TW" sz="2800" dirty="0" smtClean="0"/>
              <a:t>在內容上應特別</a:t>
            </a:r>
            <a:r>
              <a:rPr lang="zh-TW" altLang="zh-TW" sz="2800" dirty="0" smtClean="0">
                <a:solidFill>
                  <a:srgbClr val="FF0000"/>
                </a:solidFill>
              </a:rPr>
              <a:t>強調相關資料的引用、彙整、分析、</a:t>
            </a:r>
            <a:r>
              <a:rPr lang="zh-TW" altLang="en-US" sz="2800" dirty="0" smtClean="0">
                <a:solidFill>
                  <a:srgbClr val="FF0000"/>
                </a:solidFill>
              </a:rPr>
              <a:t>   </a:t>
            </a:r>
            <a:r>
              <a:rPr lang="zh-TW" altLang="zh-TW" sz="2800" dirty="0" smtClean="0">
                <a:solidFill>
                  <a:srgbClr val="FF0000"/>
                </a:solidFill>
              </a:rPr>
              <a:t>辯證</a:t>
            </a:r>
            <a:r>
              <a:rPr lang="zh-TW" altLang="zh-TW" sz="2800" dirty="0" smtClean="0"/>
              <a:t>，亦即需「引經據典」地進行文獻探討。</a:t>
            </a:r>
          </a:p>
          <a:p>
            <a:pPr>
              <a:buNone/>
            </a:pPr>
            <a:r>
              <a:rPr lang="en-US" altLang="zh-TW" sz="2800" dirty="0" smtClean="0"/>
              <a:t>(</a:t>
            </a:r>
            <a:r>
              <a:rPr lang="zh-TW" altLang="zh-TW" sz="2800" dirty="0" smtClean="0"/>
              <a:t>四</a:t>
            </a:r>
            <a:r>
              <a:rPr lang="en-US" altLang="zh-TW" sz="2800" dirty="0" smtClean="0"/>
              <a:t>) </a:t>
            </a:r>
            <a:r>
              <a:rPr lang="zh-TW" altLang="zh-TW" sz="2800" dirty="0" smtClean="0"/>
              <a:t>文中引用別人資料時需加註資料來源，若</a:t>
            </a:r>
            <a:r>
              <a:rPr lang="zh-TW" altLang="zh-TW" sz="2800" dirty="0" smtClean="0">
                <a:solidFill>
                  <a:srgbClr val="FF0000"/>
                </a:solidFill>
              </a:rPr>
              <a:t>直接引用原文</a:t>
            </a:r>
            <a:r>
              <a:rPr lang="zh-TW" altLang="zh-TW" sz="2800" dirty="0" smtClean="0"/>
              <a:t>，請以</a:t>
            </a:r>
            <a:r>
              <a:rPr lang="zh-TW" altLang="zh-TW" sz="2800" b="1" dirty="0" smtClean="0">
                <a:solidFill>
                  <a:schemeClr val="accent2">
                    <a:lumMod val="50000"/>
                  </a:schemeClr>
                </a:solidFill>
              </a:rPr>
              <a:t>粗體</a:t>
            </a:r>
            <a:r>
              <a:rPr lang="zh-TW" altLang="zh-TW" sz="2800" dirty="0" smtClean="0"/>
              <a:t>並加「」標明，引用結束需標明（作者、年代），並於「肆●引註資料」段說明資料來源。</a:t>
            </a:r>
          </a:p>
          <a:p>
            <a:pPr>
              <a:buNone/>
            </a:pPr>
            <a:r>
              <a:rPr lang="zh-TW" altLang="zh-TW" sz="2800" dirty="0" smtClean="0"/>
              <a:t>※</a:t>
            </a:r>
            <a:r>
              <a:rPr lang="en-US" altLang="zh-TW" sz="2800" dirty="0" smtClean="0"/>
              <a:t>  </a:t>
            </a:r>
            <a:r>
              <a:rPr lang="zh-TW" altLang="zh-TW" sz="2800" dirty="0" smtClean="0"/>
              <a:t>注意：</a:t>
            </a:r>
            <a:r>
              <a:rPr lang="zh-TW" altLang="zh-TW" sz="2800" dirty="0" smtClean="0">
                <a:solidFill>
                  <a:srgbClr val="FF0000"/>
                </a:solidFill>
              </a:rPr>
              <a:t>引用</a:t>
            </a:r>
            <a:r>
              <a:rPr lang="zh-TW" altLang="zh-TW" sz="2800" dirty="0" smtClean="0"/>
              <a:t>參考資料（單一書籍、期刊、報紙</a:t>
            </a:r>
            <a:r>
              <a:rPr lang="en-US" altLang="zh-TW" sz="2800" dirty="0" smtClean="0"/>
              <a:t>...</a:t>
            </a:r>
            <a:r>
              <a:rPr lang="zh-TW" altLang="zh-TW" sz="2800" dirty="0" smtClean="0"/>
              <a:t>）之</a:t>
            </a:r>
            <a:r>
              <a:rPr lang="zh-TW" altLang="zh-TW" sz="2800" dirty="0" smtClean="0">
                <a:solidFill>
                  <a:srgbClr val="FF0000"/>
                </a:solidFill>
              </a:rPr>
              <a:t>原文不得超過</a:t>
            </a:r>
            <a:r>
              <a:rPr lang="en-US" altLang="zh-TW" sz="2800" dirty="0" smtClean="0">
                <a:solidFill>
                  <a:srgbClr val="FF0000"/>
                </a:solidFill>
              </a:rPr>
              <a:t>50</a:t>
            </a:r>
            <a:r>
              <a:rPr lang="zh-TW" altLang="zh-TW" sz="2800" dirty="0" smtClean="0">
                <a:solidFill>
                  <a:srgbClr val="FF0000"/>
                </a:solidFill>
              </a:rPr>
              <a:t>字</a:t>
            </a:r>
            <a:r>
              <a:rPr lang="zh-TW" altLang="zh-TW" sz="2800" dirty="0" smtClean="0"/>
              <a:t>，詩文、劇本、法律條文等不在此限。</a:t>
            </a:r>
          </a:p>
          <a:p>
            <a:pPr>
              <a:buNone/>
            </a:pP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P101899335_templat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1870701-0DDA-4EB0-9ACB-E2502DCFCF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TP101899335_template</Template>
  <TotalTime>0</TotalTime>
  <Words>561</Words>
  <Application>Microsoft Office PowerPoint</Application>
  <PresentationFormat>如螢幕大小 (4:3)</PresentationFormat>
  <Paragraphs>114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TP101899335_template</vt:lpstr>
      <vt:lpstr>~~小論文寫作~~</vt:lpstr>
      <vt:lpstr>格式要求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行文語調</vt:lpstr>
      <vt:lpstr>小論文份量</vt:lpstr>
      <vt:lpstr>四月進度</vt:lpstr>
      <vt:lpstr>小論文撰寫開始~~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2013-04-29T13:57:07Z</dcterms:created>
  <dcterms:modified xsi:type="dcterms:W3CDTF">2014-04-02T13:49:06Z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TC018993369991</vt:lpwstr>
  </property>
</Properties>
</file>