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325" r:id="rId5"/>
    <p:sldId id="261" r:id="rId6"/>
    <p:sldId id="263" r:id="rId7"/>
    <p:sldId id="267" r:id="rId8"/>
    <p:sldId id="268" r:id="rId9"/>
    <p:sldId id="269" r:id="rId10"/>
    <p:sldId id="270" r:id="rId11"/>
    <p:sldId id="264" r:id="rId12"/>
    <p:sldId id="271" r:id="rId13"/>
    <p:sldId id="272" r:id="rId14"/>
    <p:sldId id="273" r:id="rId15"/>
    <p:sldId id="274" r:id="rId16"/>
    <p:sldId id="275" r:id="rId17"/>
    <p:sldId id="277" r:id="rId18"/>
    <p:sldId id="276" r:id="rId19"/>
    <p:sldId id="278" r:id="rId20"/>
    <p:sldId id="265" r:id="rId21"/>
    <p:sldId id="280" r:id="rId22"/>
    <p:sldId id="279" r:id="rId23"/>
    <p:sldId id="281" r:id="rId24"/>
    <p:sldId id="266" r:id="rId25"/>
    <p:sldId id="259" r:id="rId26"/>
    <p:sldId id="282" r:id="rId27"/>
    <p:sldId id="285" r:id="rId28"/>
    <p:sldId id="288" r:id="rId29"/>
    <p:sldId id="286" r:id="rId30"/>
    <p:sldId id="283" r:id="rId31"/>
    <p:sldId id="284" r:id="rId32"/>
    <p:sldId id="287" r:id="rId33"/>
    <p:sldId id="262" r:id="rId34"/>
    <p:sldId id="260" r:id="rId35"/>
    <p:sldId id="289" r:id="rId36"/>
    <p:sldId id="290" r:id="rId37"/>
    <p:sldId id="291" r:id="rId38"/>
    <p:sldId id="298" r:id="rId39"/>
    <p:sldId id="292" r:id="rId40"/>
    <p:sldId id="293" r:id="rId41"/>
    <p:sldId id="294" r:id="rId42"/>
    <p:sldId id="295" r:id="rId43"/>
    <p:sldId id="296" r:id="rId44"/>
    <p:sldId id="297" r:id="rId45"/>
    <p:sldId id="299" r:id="rId46"/>
    <p:sldId id="307" r:id="rId47"/>
    <p:sldId id="300" r:id="rId48"/>
    <p:sldId id="301" r:id="rId49"/>
    <p:sldId id="302" r:id="rId50"/>
    <p:sldId id="308" r:id="rId51"/>
    <p:sldId id="303" r:id="rId52"/>
    <p:sldId id="310" r:id="rId53"/>
    <p:sldId id="309" r:id="rId54"/>
    <p:sldId id="304" r:id="rId55"/>
    <p:sldId id="312" r:id="rId56"/>
    <p:sldId id="305" r:id="rId57"/>
    <p:sldId id="306" r:id="rId58"/>
    <p:sldId id="311" r:id="rId59"/>
    <p:sldId id="313" r:id="rId60"/>
    <p:sldId id="314" r:id="rId61"/>
    <p:sldId id="317" r:id="rId62"/>
    <p:sldId id="318" r:id="rId63"/>
    <p:sldId id="319" r:id="rId64"/>
    <p:sldId id="320" r:id="rId65"/>
    <p:sldId id="321" r:id="rId66"/>
    <p:sldId id="316" r:id="rId67"/>
    <p:sldId id="315" r:id="rId68"/>
    <p:sldId id="322" r:id="rId69"/>
    <p:sldId id="323" r:id="rId70"/>
    <p:sldId id="324" r:id="rId71"/>
    <p:sldId id="326" r:id="rId72"/>
    <p:sldId id="327" r:id="rId73"/>
    <p:sldId id="328" r:id="rId74"/>
    <p:sldId id="329" r:id="rId7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2013/10/29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23567;&#35542;&#25991;&#26684;&#24335;&#35498;&#26126;&#26280;&#35413;&#23529;&#35201;&#40670;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ted.com/talks?lang=zh-tw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bgo.tw/ldhyw" TargetMode="External"/><Relationship Id="rId2" Type="http://schemas.openxmlformats.org/officeDocument/2006/relationships/hyperlink" Target="http://hotel.cku.edu.tw/ezcatfiles/b017/download/attdown/0/%B3%F8%A7i%BC%B6%BCg%A1V%20APA%B2%C46%AA%A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igV%20APA6.pdf" TargetMode="Externa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全球化資料搜尋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鄭忍嬌</a:t>
            </a:r>
            <a:endParaRPr lang="en-US" altLang="zh-TW" dirty="0" smtClean="0"/>
          </a:p>
          <a:p>
            <a:r>
              <a:rPr lang="en-US" altLang="zh-TW" dirty="0" smtClean="0">
                <a:solidFill>
                  <a:schemeClr val="tx1"/>
                </a:solidFill>
              </a:rPr>
              <a:t>2013.09.17.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2200"/>
          <a:stretch>
            <a:fillRect/>
          </a:stretch>
        </p:blipFill>
        <p:spPr bwMode="auto">
          <a:xfrm>
            <a:off x="323528" y="2132856"/>
            <a:ext cx="85393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611560" y="292494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940152" y="378904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331640" y="2060848"/>
            <a:ext cx="2016224" cy="57606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475656" y="3573016"/>
            <a:ext cx="4320480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4860032" y="4077072"/>
            <a:ext cx="1512168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763688" y="2132856"/>
            <a:ext cx="792088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275856" y="2060848"/>
            <a:ext cx="1512168" cy="13681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2200"/>
          <a:stretch>
            <a:fillRect/>
          </a:stretch>
        </p:blipFill>
        <p:spPr bwMode="auto">
          <a:xfrm>
            <a:off x="323528" y="2132856"/>
            <a:ext cx="85393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940152" y="378904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2339752" y="486916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699792" y="2780928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1187624" y="1484784"/>
            <a:ext cx="1368152" cy="367240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今日作業規定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決定研究議題範圍</a:t>
            </a:r>
            <a:endParaRPr lang="en-US" altLang="zh-TW" dirty="0" smtClean="0"/>
          </a:p>
          <a:p>
            <a:r>
              <a:rPr lang="zh-TW" altLang="en-US" dirty="0" smtClean="0"/>
              <a:t>練習搜尋相關資料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書籍資料二份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學術性期刊資料三份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研究論文資料二份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統計資料二份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趨勢變遷資料一份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國際比較資料一份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影片一則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圖片一組</a:t>
            </a:r>
            <a:r>
              <a:rPr lang="en-US" altLang="zh-TW" dirty="0" smtClean="0"/>
              <a:t>(</a:t>
            </a:r>
            <a:r>
              <a:rPr lang="zh-TW" altLang="en-US" dirty="0" smtClean="0"/>
              <a:t>至少</a:t>
            </a:r>
            <a:r>
              <a:rPr lang="en-US" altLang="zh-TW" dirty="0" smtClean="0"/>
              <a:t>3</a:t>
            </a:r>
            <a:r>
              <a:rPr lang="zh-TW" altLang="en-US" dirty="0" smtClean="0"/>
              <a:t>張</a:t>
            </a:r>
            <a:r>
              <a:rPr lang="en-US" altLang="zh-TW" dirty="0" smtClean="0"/>
              <a:t>)</a:t>
            </a:r>
          </a:p>
          <a:p>
            <a:pPr lvl="1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2675" b="13460"/>
          <a:stretch>
            <a:fillRect/>
          </a:stretch>
        </p:blipFill>
        <p:spPr bwMode="auto">
          <a:xfrm>
            <a:off x="395535" y="1772816"/>
            <a:ext cx="824941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059832" y="256490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683568" y="2996952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0" y="2564904"/>
            <a:ext cx="1224136" cy="345638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403648" y="1340768"/>
            <a:ext cx="1944216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3460"/>
          <a:stretch>
            <a:fillRect/>
          </a:stretch>
        </p:blipFill>
        <p:spPr bwMode="auto">
          <a:xfrm>
            <a:off x="539552" y="2060848"/>
            <a:ext cx="820891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全方位藏資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Google </a:t>
            </a:r>
            <a:r>
              <a:rPr lang="zh-TW" altLang="en-US" dirty="0" smtClean="0"/>
              <a:t>學術搜尋</a:t>
            </a:r>
            <a:endParaRPr lang="zh-TW" alt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r="-3388" b="4148"/>
          <a:stretch>
            <a:fillRect/>
          </a:stretch>
        </p:blipFill>
        <p:spPr bwMode="auto">
          <a:xfrm>
            <a:off x="755576" y="2276872"/>
            <a:ext cx="770485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 5"/>
          <p:cNvSpPr/>
          <p:nvPr/>
        </p:nvSpPr>
        <p:spPr>
          <a:xfrm>
            <a:off x="2123728" y="2492896"/>
            <a:ext cx="1080120" cy="165618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3995936" y="4869160"/>
            <a:ext cx="1944216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115616" y="2204864"/>
            <a:ext cx="1944216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508104" y="2852936"/>
            <a:ext cx="1944216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1115616" y="2924944"/>
            <a:ext cx="864096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475656" y="2276872"/>
            <a:ext cx="4392488" cy="352839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如何決定研究議題的範圍？</a:t>
            </a:r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3059832" y="1340768"/>
            <a:ext cx="3096344" cy="3024336"/>
          </a:xfrm>
          <a:prstGeom prst="ellipse">
            <a:avLst/>
          </a:prstGeom>
          <a:solidFill>
            <a:srgbClr val="FFC000">
              <a:alpha val="29000"/>
            </a:srgbClr>
          </a:solidFill>
          <a:ln w="50800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4283968" y="3140968"/>
            <a:ext cx="3096344" cy="3024336"/>
          </a:xfrm>
          <a:prstGeom prst="ellipse">
            <a:avLst/>
          </a:prstGeom>
          <a:solidFill>
            <a:srgbClr val="FF0000">
              <a:alpha val="29000"/>
            </a:srgbClr>
          </a:solidFill>
          <a:ln w="508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1835696" y="3140968"/>
            <a:ext cx="3168352" cy="3024336"/>
          </a:xfrm>
          <a:prstGeom prst="ellipse">
            <a:avLst/>
          </a:prstGeom>
          <a:solidFill>
            <a:srgbClr val="0070C0">
              <a:alpha val="29000"/>
            </a:srgbClr>
          </a:solidFill>
          <a:ln w="5080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563888" y="1844824"/>
            <a:ext cx="2016224" cy="1261884"/>
          </a:xfrm>
          <a:prstGeom prst="rect">
            <a:avLst/>
          </a:prstGeom>
          <a:solidFill>
            <a:srgbClr val="FFC000">
              <a:alpha val="9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全球化視野</a:t>
            </a:r>
            <a:endParaRPr lang="en-US" altLang="zh-TW" sz="28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全球排序比較  </a:t>
            </a:r>
            <a:endParaRPr lang="en-US" altLang="zh-TW" sz="24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國際區域比較</a:t>
            </a:r>
            <a:endParaRPr lang="zh-TW" altLang="en-US" sz="2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95736" y="3789040"/>
            <a:ext cx="2016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家政</a:t>
            </a:r>
            <a:endParaRPr lang="en-US" altLang="zh-TW" sz="28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飲食 衣著</a:t>
            </a:r>
            <a:endParaRPr lang="en-US" altLang="zh-TW" sz="24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居住 消費  </a:t>
            </a:r>
            <a:endParaRPr lang="en-US" altLang="zh-TW" sz="24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家庭生活經營</a:t>
            </a:r>
            <a:endParaRPr lang="zh-TW" altLang="en-US" sz="24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004048" y="436510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現代生活議題</a:t>
            </a:r>
            <a:endParaRPr lang="zh-TW" altLang="en-US" sz="28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4572000" y="2852936"/>
            <a:ext cx="2088232" cy="1296144"/>
          </a:xfrm>
          <a:prstGeom prst="straightConnector1">
            <a:avLst/>
          </a:prstGeom>
          <a:ln w="38100" cmpd="dbl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6660232" y="2492896"/>
            <a:ext cx="2339752" cy="52322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C000"/>
                </a:solidFill>
              </a:rPr>
              <a:t>研究議題範圍</a:t>
            </a:r>
            <a:endParaRPr lang="zh-TW" altLang="en-US" sz="28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/>
          <p:cNvSpPr/>
          <p:nvPr/>
        </p:nvSpPr>
        <p:spPr>
          <a:xfrm>
            <a:off x="6300192" y="2204864"/>
            <a:ext cx="1656184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987824" y="3356992"/>
            <a:ext cx="1656184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1187624" y="2276872"/>
            <a:ext cx="1656184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699792" y="1340768"/>
            <a:ext cx="3816424" cy="25202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多元藏資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華藝線上圖書館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臺灣的統計資料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國家圖書館：政府統計資訊網</a:t>
            </a:r>
            <a:endParaRPr lang="en-US" altLang="zh-TW" dirty="0" smtClean="0"/>
          </a:p>
          <a:p>
            <a:r>
              <a:rPr lang="zh-TW" altLang="en-US" dirty="0" smtClean="0"/>
              <a:t>中華民國統計資訊網</a:t>
            </a:r>
            <a:endParaRPr lang="en-US" altLang="zh-TW" dirty="0" smtClean="0"/>
          </a:p>
          <a:p>
            <a:r>
              <a:rPr lang="zh-TW" altLang="en-US" dirty="0" smtClean="0"/>
              <a:t>行政院主計處</a:t>
            </a:r>
            <a:endParaRPr lang="en-US" altLang="zh-TW" dirty="0" smtClean="0"/>
          </a:p>
          <a:p>
            <a:r>
              <a:rPr lang="zh-TW" altLang="en-US" dirty="0" smtClean="0"/>
              <a:t>內政部統計處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0" y="1700808"/>
            <a:ext cx="755576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331640" y="2492896"/>
            <a:ext cx="1656184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0" y="5661248"/>
            <a:ext cx="1475656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79512" y="2060848"/>
            <a:ext cx="6696744" cy="86409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403920" y="5813648"/>
            <a:ext cx="1259632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t="8820" r="69687" b="11801"/>
          <a:stretch>
            <a:fillRect/>
          </a:stretch>
        </p:blipFill>
        <p:spPr bwMode="auto">
          <a:xfrm>
            <a:off x="2051720" y="188640"/>
            <a:ext cx="3816424" cy="624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051720" y="5373216"/>
            <a:ext cx="899592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555776" y="1988840"/>
            <a:ext cx="899592" cy="266429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zh-TW" altLang="en-US" dirty="0" smtClean="0"/>
              <a:t>期末研究報告格式</a:t>
            </a:r>
            <a:endParaRPr lang="zh-TW" alt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>
            <a:hlinkClick r:id="rId3" action="ppaction://hlinkfile"/>
          </p:cNvPr>
          <p:cNvSpPr/>
          <p:nvPr/>
        </p:nvSpPr>
        <p:spPr>
          <a:xfrm>
            <a:off x="2483768" y="5517232"/>
            <a:ext cx="2376264" cy="36004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555776" y="3140968"/>
            <a:ext cx="899592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95536" y="3501008"/>
            <a:ext cx="899592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0" y="2420888"/>
            <a:ext cx="899592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051720" y="2492896"/>
            <a:ext cx="1584176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3779912" y="2492896"/>
            <a:ext cx="1512168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619672" y="908720"/>
            <a:ext cx="2016224" cy="7200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1475656" y="2708920"/>
            <a:ext cx="1008112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555776" y="4005064"/>
            <a:ext cx="936104" cy="2880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555776" y="4005064"/>
            <a:ext cx="936104" cy="2880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419872" y="3861048"/>
            <a:ext cx="1224136" cy="27363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0" y="836712"/>
            <a:ext cx="1187624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0" y="1412776"/>
            <a:ext cx="1403648" cy="49685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國際統計資料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3538736" cy="676672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dirty="0" smtClean="0"/>
              <a:t>全球統計機關網站</a:t>
            </a:r>
            <a:endParaRPr lang="zh-TW" alt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t="2121" r="42125" b="54960"/>
          <a:stretch>
            <a:fillRect/>
          </a:stretch>
        </p:blipFill>
        <p:spPr bwMode="auto">
          <a:xfrm>
            <a:off x="395535" y="2204864"/>
            <a:ext cx="807870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1547664" y="4437112"/>
            <a:ext cx="1584176" cy="64807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779912" y="1196752"/>
            <a:ext cx="1584176" cy="64807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707904" y="3861048"/>
            <a:ext cx="1584176" cy="64807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195736" y="908720"/>
            <a:ext cx="720080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全方位藏資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7544" y="1340768"/>
            <a:ext cx="2890664" cy="820688"/>
          </a:xfrm>
        </p:spPr>
        <p:txBody>
          <a:bodyPr/>
          <a:lstStyle/>
          <a:p>
            <a:r>
              <a:rPr lang="zh-TW" altLang="en-US" dirty="0" smtClean="0"/>
              <a:t>國家圖書館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1"/>
            <a:ext cx="7200800" cy="450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3131840" y="4797152"/>
            <a:ext cx="2880320" cy="122413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195736" y="908720"/>
            <a:ext cx="720080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467544" y="620688"/>
            <a:ext cx="2088232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4427984" y="2492896"/>
            <a:ext cx="3600400" cy="57606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763688" y="2780928"/>
            <a:ext cx="1584176" cy="36004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771800" y="2636912"/>
            <a:ext cx="1584176" cy="36004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11413" t="39920" r="47638"/>
          <a:stretch>
            <a:fillRect/>
          </a:stretch>
        </p:blipFill>
        <p:spPr bwMode="auto">
          <a:xfrm>
            <a:off x="899592" y="620687"/>
            <a:ext cx="7128792" cy="594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771800" y="3284984"/>
            <a:ext cx="1584176" cy="36004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611560" y="692696"/>
            <a:ext cx="1800200" cy="36004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/>
          <p:cNvSpPr/>
          <p:nvPr/>
        </p:nvSpPr>
        <p:spPr>
          <a:xfrm>
            <a:off x="4499992" y="2276872"/>
            <a:ext cx="3816424" cy="86409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331640" y="3068960"/>
            <a:ext cx="1584176" cy="36004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影片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TED</a:t>
            </a:r>
            <a:r>
              <a:rPr lang="zh-TW" altLang="en-US" dirty="0" smtClean="0"/>
              <a:t> </a:t>
            </a:r>
            <a:r>
              <a:rPr lang="en-US" altLang="zh-TW" dirty="0" smtClean="0"/>
              <a:t>TALK</a:t>
            </a:r>
          </a:p>
          <a:p>
            <a:pPr lvl="1"/>
            <a:r>
              <a:rPr lang="zh-TW" altLang="en-US" dirty="0" smtClean="0"/>
              <a:t>每場 </a:t>
            </a:r>
            <a:r>
              <a:rPr lang="en-US" altLang="zh-TW" dirty="0" smtClean="0"/>
              <a:t>18</a:t>
            </a:r>
            <a:r>
              <a:rPr lang="zh-TW" altLang="en-US" dirty="0" smtClean="0"/>
              <a:t> 分鐘以內的演講</a:t>
            </a:r>
            <a:endParaRPr lang="en-US" altLang="zh-TW" dirty="0" smtClean="0"/>
          </a:p>
          <a:p>
            <a:r>
              <a:rPr lang="zh-TW" altLang="en-US" dirty="0" smtClean="0"/>
              <a:t>公視</a:t>
            </a:r>
            <a:endParaRPr lang="en-US" altLang="zh-TW" dirty="0" smtClean="0"/>
          </a:p>
          <a:p>
            <a:r>
              <a:rPr lang="en-US" altLang="zh-TW" dirty="0" smtClean="0"/>
              <a:t>discovery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0716" t="43700" r="32675" b="35132"/>
          <a:stretch>
            <a:fillRect/>
          </a:stretch>
        </p:blipFill>
        <p:spPr bwMode="auto">
          <a:xfrm>
            <a:off x="467544" y="1628800"/>
            <a:ext cx="83688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39552" y="2492896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275856" y="256490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2195736" y="1340768"/>
            <a:ext cx="1008112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131840" y="98072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包括全國博碩士論文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78180" y="3244334"/>
            <a:ext cx="3787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hlinkClick r:id="rId2"/>
              </a:rPr>
              <a:t>http://www.ted.com/talks?lang=zh-tw</a:t>
            </a:r>
            <a:endParaRPr lang="zh-TW" alt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251520" y="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TED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14563" t="2121" r="15350"/>
          <a:stretch>
            <a:fillRect/>
          </a:stretch>
        </p:blipFill>
        <p:spPr bwMode="auto">
          <a:xfrm>
            <a:off x="827584" y="188640"/>
            <a:ext cx="7560840" cy="659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14563" r="15350"/>
          <a:stretch>
            <a:fillRect/>
          </a:stretch>
        </p:blipFill>
        <p:spPr bwMode="auto">
          <a:xfrm>
            <a:off x="899592" y="188640"/>
            <a:ext cx="7272808" cy="648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195736" y="1052736"/>
            <a:ext cx="1584176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292080" y="1772816"/>
            <a:ext cx="2304256" cy="41044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en-US" altLang="zh-TW" dirty="0" smtClean="0"/>
              <a:t>TED TALK /</a:t>
            </a:r>
            <a:r>
              <a:rPr lang="zh-TW" altLang="en-US" dirty="0" smtClean="0"/>
              <a:t>父女情緣</a:t>
            </a:r>
            <a:endParaRPr lang="zh-TW" alt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23528" y="3933056"/>
            <a:ext cx="3816424" cy="86409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251520" y="33265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公視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251520" y="11663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DISCOVERY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861"/>
          <a:stretch>
            <a:fillRect/>
          </a:stretch>
        </p:blipFill>
        <p:spPr bwMode="auto">
          <a:xfrm>
            <a:off x="0" y="620688"/>
            <a:ext cx="9144000" cy="566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411760" y="1484784"/>
            <a:ext cx="2664296" cy="1008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zh-TW" altLang="en-US" dirty="0" smtClean="0"/>
              <a:t>圖片</a:t>
            </a:r>
            <a:endParaRPr lang="zh-TW" alt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參考資料格式：</a:t>
            </a:r>
            <a:r>
              <a:rPr lang="en-US" altLang="zh-TW" dirty="0" smtClean="0"/>
              <a:t>APA</a:t>
            </a:r>
            <a:r>
              <a:rPr lang="zh-TW" altLang="en-US" dirty="0" smtClean="0"/>
              <a:t>第六版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http://hotel.cku.edu.tw/ezcatfiles/b017/download/attdown/0/%B3%F8%A7i%BC%B6%BCg%A1V%20APA%B2%C46%AA%A9.pdf</a:t>
            </a:r>
            <a:endParaRPr lang="en-US" altLang="zh-TW" dirty="0" smtClean="0"/>
          </a:p>
          <a:p>
            <a:r>
              <a:rPr lang="zh-TW" altLang="en-US" dirty="0" smtClean="0"/>
              <a:t>縮短網址</a:t>
            </a:r>
            <a:r>
              <a:rPr lang="en-US" altLang="zh-TW" dirty="0" smtClean="0">
                <a:hlinkClick r:id="rId3"/>
              </a:rPr>
              <a:t>http://bgo.tw/ldhyw</a:t>
            </a:r>
            <a:endParaRPr lang="zh-TW" alt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 t="2139" b="49566"/>
          <a:stretch>
            <a:fillRect/>
          </a:stretch>
        </p:blipFill>
        <p:spPr bwMode="auto">
          <a:xfrm>
            <a:off x="0" y="3789040"/>
            <a:ext cx="91440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4644008" y="4869160"/>
            <a:ext cx="1512168" cy="57606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683568" y="2924944"/>
            <a:ext cx="2376264" cy="5040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 報告撰寫</a:t>
            </a:r>
            <a:r>
              <a:rPr lang="en-US" altLang="zh-TW" dirty="0" smtClean="0"/>
              <a:t>– APA</a:t>
            </a:r>
            <a:r>
              <a:rPr lang="zh-TW" altLang="en-US" dirty="0" smtClean="0"/>
              <a:t>第</a:t>
            </a:r>
            <a:r>
              <a:rPr lang="en-US" altLang="zh-TW" dirty="0" smtClean="0"/>
              <a:t>6</a:t>
            </a:r>
            <a:r>
              <a:rPr lang="zh-TW" altLang="en-US" dirty="0" smtClean="0"/>
              <a:t>版 </a:t>
            </a:r>
            <a:endParaRPr lang="zh-TW" altLang="en-US" dirty="0"/>
          </a:p>
        </p:txBody>
      </p:sp>
      <p:pic>
        <p:nvPicPr>
          <p:cNvPr id="6451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t="-1660"/>
          <a:stretch>
            <a:fillRect/>
          </a:stretch>
        </p:blipFill>
        <p:spPr bwMode="auto">
          <a:xfrm>
            <a:off x="251520" y="1196752"/>
            <a:ext cx="8604448" cy="54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txBody>
          <a:bodyPr/>
          <a:lstStyle/>
          <a:p>
            <a:r>
              <a:rPr lang="zh-TW" altLang="en-US" dirty="0" smtClean="0"/>
              <a:t>提問與回饋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2065784"/>
          </a:xfrm>
        </p:spPr>
        <p:txBody>
          <a:bodyPr/>
          <a:lstStyle/>
          <a:p>
            <a:r>
              <a:rPr lang="zh-TW" altLang="en-US" dirty="0" smtClean="0"/>
              <a:t>找到有用資料，</a:t>
            </a:r>
            <a:endParaRPr lang="en-US" altLang="zh-TW" dirty="0" smtClean="0"/>
          </a:p>
          <a:p>
            <a:r>
              <a:rPr lang="zh-TW" altLang="en-US" dirty="0" smtClean="0"/>
              <a:t>報告完成一大半！</a:t>
            </a:r>
            <a:endParaRPr lang="en-US" altLang="zh-TW" dirty="0" smtClean="0"/>
          </a:p>
          <a:p>
            <a:r>
              <a:rPr lang="zh-TW" altLang="en-US" dirty="0" smtClean="0"/>
              <a:t>祝！發現知識新天地！！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/>
          <p:cNvSpPr/>
          <p:nvPr/>
        </p:nvSpPr>
        <p:spPr>
          <a:xfrm>
            <a:off x="0" y="1412776"/>
            <a:ext cx="2664296" cy="187220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467544" y="3861048"/>
            <a:ext cx="2232248" cy="11521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210</Words>
  <Application>Microsoft Office PowerPoint</Application>
  <PresentationFormat>如螢幕大小 (4:3)</PresentationFormat>
  <Paragraphs>59</Paragraphs>
  <Slides>74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74</vt:i4>
      </vt:variant>
    </vt:vector>
  </HeadingPairs>
  <TitlesOfParts>
    <vt:vector size="75" baseType="lpstr">
      <vt:lpstr>Office 佈景主題</vt:lpstr>
      <vt:lpstr>全球化資料搜尋</vt:lpstr>
      <vt:lpstr>今日作業規定</vt:lpstr>
      <vt:lpstr>如何決定研究議題的範圍？</vt:lpstr>
      <vt:lpstr>期末研究報告格式</vt:lpstr>
      <vt:lpstr>全方位藏資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全方位藏資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多元藏資</vt:lpstr>
      <vt:lpstr>臺灣的統計資料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國際統計資料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影片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TED TALK /父女情緣</vt:lpstr>
      <vt:lpstr>PowerPoint 簡報</vt:lpstr>
      <vt:lpstr>PowerPoint 簡報</vt:lpstr>
      <vt:lpstr>PowerPoint 簡報</vt:lpstr>
      <vt:lpstr>圖片</vt:lpstr>
      <vt:lpstr>參考資料格式：APA第六版</vt:lpstr>
      <vt:lpstr>PowerPoint 簡報</vt:lpstr>
      <vt:lpstr> 報告撰寫– APA第6版 </vt:lpstr>
      <vt:lpstr>提問與回饋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全球化資料尋覓資源</dc:title>
  <dc:creator>User</dc:creator>
  <cp:lastModifiedBy>WinXP</cp:lastModifiedBy>
  <cp:revision>48</cp:revision>
  <dcterms:created xsi:type="dcterms:W3CDTF">2013-09-16T10:18:12Z</dcterms:created>
  <dcterms:modified xsi:type="dcterms:W3CDTF">2013-10-29T13:50:42Z</dcterms:modified>
</cp:coreProperties>
</file>