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79" r:id="rId3"/>
    <p:sldId id="280" r:id="rId4"/>
    <p:sldId id="317" r:id="rId5"/>
    <p:sldId id="318" r:id="rId6"/>
    <p:sldId id="319" r:id="rId7"/>
    <p:sldId id="320" r:id="rId8"/>
    <p:sldId id="292" r:id="rId9"/>
    <p:sldId id="321" r:id="rId10"/>
    <p:sldId id="293" r:id="rId11"/>
    <p:sldId id="294" r:id="rId12"/>
    <p:sldId id="314" r:id="rId13"/>
    <p:sldId id="295" r:id="rId14"/>
    <p:sldId id="296" r:id="rId15"/>
    <p:sldId id="297" r:id="rId16"/>
    <p:sldId id="298" r:id="rId17"/>
    <p:sldId id="316" r:id="rId18"/>
    <p:sldId id="299" r:id="rId19"/>
    <p:sldId id="315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22" r:id="rId34"/>
    <p:sldId id="323" r:id="rId35"/>
    <p:sldId id="324" r:id="rId36"/>
    <p:sldId id="313" r:id="rId3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2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73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38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34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9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15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70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01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74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561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3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436DD-FD69-4667-B10E-F7C319B5E3F7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E52B-BF0E-4F87-84EB-917B4A5E51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98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&#32102;laiahfur@gmail.com" TargetMode="External"/><Relationship Id="rId2" Type="http://schemas.openxmlformats.org/officeDocument/2006/relationships/hyperlink" Target="http://cs.utaipei.edu.tw/bin/home.ph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s.utaipei.edu.tw/bin/home.php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實作輔導 </a:t>
            </a:r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日期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4</a:t>
            </a:r>
            <a:r>
              <a:rPr lang="en-US" altLang="zh-TW" dirty="0" smtClean="0">
                <a:solidFill>
                  <a:srgbClr val="FF0000"/>
                </a:solidFill>
              </a:rPr>
              <a:t>/21</a:t>
            </a:r>
            <a:r>
              <a:rPr lang="zh-TW" altLang="en-US" dirty="0" smtClean="0">
                <a:solidFill>
                  <a:srgbClr val="FF0000"/>
                </a:solidFill>
              </a:rPr>
              <a:t>（</a:t>
            </a:r>
            <a:r>
              <a:rPr lang="zh-TW" altLang="en-US" dirty="0">
                <a:solidFill>
                  <a:srgbClr val="FF0000"/>
                </a:solidFill>
              </a:rPr>
              <a:t>星期六）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13:10~16:00</a:t>
            </a:r>
            <a:r>
              <a:rPr lang="zh-TW" altLang="en-US" strike="sngStrike" dirty="0" smtClean="0">
                <a:solidFill>
                  <a:schemeClr val="bg1"/>
                </a:solidFill>
              </a:rPr>
              <a:t>、</a:t>
            </a:r>
            <a:r>
              <a:rPr lang="en-US" altLang="zh-TW" strike="sngStrike" dirty="0" smtClean="0">
                <a:solidFill>
                  <a:schemeClr val="bg1"/>
                </a:solidFill>
              </a:rPr>
              <a:t>13:10~16:00</a:t>
            </a:r>
          </a:p>
          <a:p>
            <a:r>
              <a:rPr lang="zh-TW" altLang="en-US" dirty="0" smtClean="0"/>
              <a:t>地點</a:t>
            </a:r>
            <a:r>
              <a:rPr lang="en-US" altLang="zh-TW" dirty="0" smtClean="0"/>
              <a:t>:</a:t>
            </a:r>
            <a:r>
              <a:rPr lang="zh-TW" altLang="en-US" dirty="0"/>
              <a:t>臺北市立大學　臺北市中正區愛國西路</a:t>
            </a:r>
            <a:r>
              <a:rPr lang="zh-TW" altLang="en-US" dirty="0" smtClean="0"/>
              <a:t>一號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中正紀念堂站</a:t>
            </a:r>
            <a:r>
              <a:rPr lang="en-US" altLang="zh-TW" dirty="0" smtClean="0"/>
              <a:t>7</a:t>
            </a:r>
            <a:r>
              <a:rPr lang="zh-TW" altLang="en-US" dirty="0" smtClean="0"/>
              <a:t>號出口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公誠樓三樓 </a:t>
            </a:r>
            <a:r>
              <a:rPr lang="en-US" altLang="zh-TW" dirty="0" smtClean="0"/>
              <a:t>G316</a:t>
            </a:r>
            <a:r>
              <a:rPr lang="zh-TW" altLang="en-US" dirty="0" smtClean="0"/>
              <a:t> 電腦教室</a:t>
            </a:r>
            <a:r>
              <a:rPr lang="en-US" altLang="zh-TW" dirty="0" smtClean="0"/>
              <a:t>(</a:t>
            </a:r>
            <a:r>
              <a:rPr lang="zh-TW" altLang="en-US" dirty="0">
                <a:hlinkClick r:id="rId2" tooltip="另開新視窗"/>
              </a:rPr>
              <a:t>資訊科學</a:t>
            </a:r>
            <a:r>
              <a:rPr lang="zh-TW" altLang="en-US" dirty="0" smtClean="0">
                <a:hlinkClick r:id="rId2" tooltip="另開新視窗"/>
              </a:rPr>
              <a:t>系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可自行攜帶筆電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目標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協助習題</a:t>
            </a:r>
            <a:r>
              <a:rPr lang="zh-TW" altLang="en-US" dirty="0" smtClean="0"/>
              <a:t>、安裝</a:t>
            </a:r>
            <a:r>
              <a:rPr lang="en-US" altLang="zh-TW" dirty="0" smtClean="0"/>
              <a:t>java </a:t>
            </a:r>
            <a:r>
              <a:rPr lang="zh-TW" altLang="en-US" dirty="0" smtClean="0"/>
              <a:t>環境、</a:t>
            </a:r>
            <a:r>
              <a:rPr lang="en-US" altLang="zh-TW" dirty="0" smtClean="0"/>
              <a:t>path</a:t>
            </a:r>
            <a:r>
              <a:rPr lang="zh-TW" altLang="en-US" dirty="0" smtClean="0"/>
              <a:t>設定</a:t>
            </a:r>
            <a:endParaRPr lang="en-US" altLang="zh-TW" dirty="0" smtClean="0"/>
          </a:p>
          <a:p>
            <a:r>
              <a:rPr lang="zh-TW" altLang="en-US" dirty="0" smtClean="0"/>
              <a:t>參加者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請</a:t>
            </a:r>
            <a:r>
              <a:rPr lang="en-US" altLang="zh-TW" dirty="0" smtClean="0"/>
              <a:t>email </a:t>
            </a:r>
            <a:r>
              <a:rPr lang="zh-TW" altLang="en-US" dirty="0" smtClean="0">
                <a:hlinkClick r:id="rId3"/>
              </a:rPr>
              <a:t>給</a:t>
            </a:r>
            <a:r>
              <a:rPr lang="en-US" altLang="zh-TW" dirty="0" smtClean="0">
                <a:hlinkClick r:id="rId3"/>
              </a:rPr>
              <a:t>laiahfur@gmail.com</a:t>
            </a:r>
            <a:r>
              <a:rPr lang="en-US" altLang="zh-TW" dirty="0" smtClean="0"/>
              <a:t> </a:t>
            </a:r>
            <a:r>
              <a:rPr lang="zh-TW" altLang="en-US" dirty="0" smtClean="0"/>
              <a:t>或直接到輔導</a:t>
            </a:r>
            <a:r>
              <a:rPr lang="zh-TW" altLang="en-US" dirty="0"/>
              <a:t>地點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下次預定</a:t>
            </a:r>
            <a:r>
              <a:rPr lang="en-US" altLang="zh-TW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3843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迴圈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en-US" altLang="zh-TW" dirty="0" smtClean="0"/>
              <a:t>for,    do….while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臺北市立大學 </a:t>
            </a:r>
            <a:r>
              <a:rPr lang="zh-TW" altLang="en-US" dirty="0">
                <a:hlinkClick r:id="rId2" tooltip="資訊科學系(含碩士班)"/>
              </a:rPr>
              <a:t>資訊科學系</a:t>
            </a:r>
            <a:r>
              <a:rPr lang="en-US" altLang="zh-TW" dirty="0">
                <a:hlinkClick r:id="rId2" tooltip="資訊科學系(含碩士班)"/>
              </a:rPr>
              <a:t>(</a:t>
            </a:r>
            <a:r>
              <a:rPr lang="zh-TW" altLang="en-US" dirty="0">
                <a:hlinkClick r:id="rId2" tooltip="資訊科學系(含碩士班)"/>
              </a:rPr>
              <a:t>含碩士班</a:t>
            </a:r>
            <a:r>
              <a:rPr lang="en-US" altLang="zh-TW" dirty="0">
                <a:hlinkClick r:id="rId2" tooltip="資訊科學系(含碩士班)"/>
              </a:rPr>
              <a:t>)</a:t>
            </a:r>
            <a:endParaRPr lang="en-US" altLang="zh-TW" dirty="0"/>
          </a:p>
          <a:p>
            <a:r>
              <a:rPr lang="zh-TW" altLang="en-US" dirty="0"/>
              <a:t>賴阿福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013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72" y="-81954"/>
            <a:ext cx="10515600" cy="938574"/>
          </a:xfrm>
        </p:spPr>
        <p:txBody>
          <a:bodyPr/>
          <a:lstStyle/>
          <a:p>
            <a:r>
              <a:rPr lang="en-US" altLang="zh-TW" dirty="0" smtClean="0"/>
              <a:t>for</a:t>
            </a:r>
            <a:r>
              <a:rPr lang="zh-TW" altLang="en-US" dirty="0"/>
              <a:t>迴</a:t>
            </a:r>
            <a:r>
              <a:rPr lang="zh-TW" altLang="en-US" dirty="0" smtClean="0"/>
              <a:t>圈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536330" y="871339"/>
            <a:ext cx="4325800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For(</a:t>
            </a:r>
            <a:r>
              <a:rPr lang="zh-TW" altLang="en-US" sz="2400" dirty="0" smtClean="0"/>
              <a:t>初值設定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條件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遞增或遞減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{</a:t>
            </a:r>
          </a:p>
          <a:p>
            <a:r>
              <a:rPr lang="en-US" altLang="zh-TW" sz="2400" dirty="0" smtClean="0"/>
              <a:t>   s2;</a:t>
            </a:r>
            <a:endParaRPr lang="en-US" altLang="zh-TW" sz="2400" dirty="0"/>
          </a:p>
          <a:p>
            <a:r>
              <a:rPr lang="en-US" altLang="zh-TW" sz="2400" dirty="0" smtClean="0"/>
              <a:t>  }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grpSp>
        <p:nvGrpSpPr>
          <p:cNvPr id="33" name="群組 32"/>
          <p:cNvGrpSpPr/>
          <p:nvPr/>
        </p:nvGrpSpPr>
        <p:grpSpPr>
          <a:xfrm>
            <a:off x="7982926" y="17330"/>
            <a:ext cx="3713536" cy="6581823"/>
            <a:chOff x="7982926" y="17330"/>
            <a:chExt cx="3713536" cy="6581823"/>
          </a:xfrm>
        </p:grpSpPr>
        <p:sp>
          <p:nvSpPr>
            <p:cNvPr id="8" name="流程圖: 決策 7"/>
            <p:cNvSpPr/>
            <p:nvPr/>
          </p:nvSpPr>
          <p:spPr>
            <a:xfrm>
              <a:off x="8411188" y="2509530"/>
              <a:ext cx="2419110" cy="1333702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white"/>
                  </a:solidFill>
                </a:rPr>
                <a:t>條件</a:t>
              </a:r>
              <a:endParaRPr lang="zh-TW" altLang="en-US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9" name="直線單箭頭接點 8"/>
            <p:cNvCxnSpPr/>
            <p:nvPr/>
          </p:nvCxnSpPr>
          <p:spPr>
            <a:xfrm>
              <a:off x="9620743" y="17330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流程圖: 程序 9"/>
            <p:cNvSpPr/>
            <p:nvPr/>
          </p:nvSpPr>
          <p:spPr>
            <a:xfrm>
              <a:off x="8723705" y="43928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S1;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11" name="直線單箭頭接點 10"/>
            <p:cNvCxnSpPr>
              <a:endCxn id="8" idx="0"/>
            </p:cNvCxnSpPr>
            <p:nvPr/>
          </p:nvCxnSpPr>
          <p:spPr>
            <a:xfrm>
              <a:off x="9620743" y="1826623"/>
              <a:ext cx="0" cy="6829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流程圖: 程序 11"/>
            <p:cNvSpPr/>
            <p:nvPr/>
          </p:nvSpPr>
          <p:spPr>
            <a:xfrm>
              <a:off x="8718101" y="4077523"/>
              <a:ext cx="1794076" cy="5235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rgbClr val="FF0000"/>
                  </a:solidFill>
                </a:rPr>
                <a:t>S2</a:t>
              </a:r>
              <a:r>
                <a:rPr lang="en-US" altLang="zh-TW" sz="2400" dirty="0" smtClean="0">
                  <a:solidFill>
                    <a:prstClr val="white"/>
                  </a:solidFill>
                </a:rPr>
                <a:t>;</a:t>
              </a:r>
              <a:endParaRPr lang="zh-TW" altLang="en-US" sz="2400" dirty="0">
                <a:solidFill>
                  <a:prstClr val="white"/>
                </a:solidFill>
              </a:endParaRPr>
            </a:p>
          </p:txBody>
        </p:sp>
        <p:sp>
          <p:nvSpPr>
            <p:cNvPr id="13" name="流程圖: 程序 12"/>
            <p:cNvSpPr/>
            <p:nvPr/>
          </p:nvSpPr>
          <p:spPr>
            <a:xfrm>
              <a:off x="8763734" y="585837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S3;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直線單箭頭接點 13"/>
            <p:cNvCxnSpPr>
              <a:stCxn id="8" idx="2"/>
              <a:endCxn id="12" idx="0"/>
            </p:cNvCxnSpPr>
            <p:nvPr/>
          </p:nvCxnSpPr>
          <p:spPr>
            <a:xfrm flipH="1">
              <a:off x="9615139" y="3843232"/>
              <a:ext cx="5604" cy="2342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肘形接點 14"/>
            <p:cNvCxnSpPr/>
            <p:nvPr/>
          </p:nvCxnSpPr>
          <p:spPr>
            <a:xfrm rot="5400000">
              <a:off x="8616828" y="4454129"/>
              <a:ext cx="370009" cy="1637814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肘形接點 15"/>
            <p:cNvCxnSpPr>
              <a:endCxn id="8" idx="1"/>
            </p:cNvCxnSpPr>
            <p:nvPr/>
          </p:nvCxnSpPr>
          <p:spPr>
            <a:xfrm rot="5400000" flipH="1" flipV="1">
              <a:off x="7077860" y="4081447"/>
              <a:ext cx="2238394" cy="4282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肘形接點 16"/>
            <p:cNvCxnSpPr>
              <a:stCxn id="8" idx="3"/>
            </p:cNvCxnSpPr>
            <p:nvPr/>
          </p:nvCxnSpPr>
          <p:spPr>
            <a:xfrm>
              <a:off x="10830298" y="3176381"/>
              <a:ext cx="405114" cy="237729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肘形接點 17"/>
            <p:cNvCxnSpPr>
              <a:endCxn id="13" idx="0"/>
            </p:cNvCxnSpPr>
            <p:nvPr/>
          </p:nvCxnSpPr>
          <p:spPr>
            <a:xfrm rot="10800000" flipV="1">
              <a:off x="9660773" y="5576821"/>
              <a:ext cx="1551491" cy="28155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9841424" y="3728955"/>
              <a:ext cx="5999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True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11043526" y="2830065"/>
              <a:ext cx="652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False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流程圖: 程序 23"/>
            <p:cNvSpPr/>
            <p:nvPr/>
          </p:nvSpPr>
          <p:spPr>
            <a:xfrm>
              <a:off x="8763734" y="1469387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/>
                <a:t>初值設定</a:t>
              </a:r>
              <a:r>
                <a:rPr lang="en-US" altLang="zh-TW" sz="2800" dirty="0"/>
                <a:t>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25" name="直線單箭頭接點 24"/>
            <p:cNvCxnSpPr/>
            <p:nvPr/>
          </p:nvCxnSpPr>
          <p:spPr>
            <a:xfrm>
              <a:off x="9660772" y="1047434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流程圖: 程序 29"/>
            <p:cNvSpPr/>
            <p:nvPr/>
          </p:nvSpPr>
          <p:spPr>
            <a:xfrm>
              <a:off x="8723701" y="4855535"/>
              <a:ext cx="1794076" cy="49384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遞增或遞減</a:t>
              </a:r>
              <a:endParaRPr lang="zh-TW" alt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32" name="直線單箭頭接點 31"/>
            <p:cNvCxnSpPr/>
            <p:nvPr/>
          </p:nvCxnSpPr>
          <p:spPr>
            <a:xfrm flipH="1">
              <a:off x="9615139" y="4586778"/>
              <a:ext cx="4" cy="261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右大括弧 4"/>
          <p:cNvSpPr/>
          <p:nvPr/>
        </p:nvSpPr>
        <p:spPr>
          <a:xfrm>
            <a:off x="4862130" y="1683945"/>
            <a:ext cx="452254" cy="10683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532146" y="2025501"/>
            <a:ext cx="1848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For loop </a:t>
            </a:r>
            <a:r>
              <a:rPr lang="en-US" altLang="zh-TW" sz="3200" dirty="0" smtClean="0">
                <a:solidFill>
                  <a:srgbClr val="FF0000"/>
                </a:solidFill>
              </a:rPr>
              <a:t>body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838200" y="5172699"/>
            <a:ext cx="6023708" cy="1004264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75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72" y="-81954"/>
            <a:ext cx="10515600" cy="938574"/>
          </a:xfrm>
        </p:spPr>
        <p:txBody>
          <a:bodyPr/>
          <a:lstStyle/>
          <a:p>
            <a:r>
              <a:rPr lang="en-US" altLang="zh-TW" dirty="0" smtClean="0"/>
              <a:t>for</a:t>
            </a:r>
            <a:r>
              <a:rPr lang="zh-TW" altLang="en-US" dirty="0"/>
              <a:t>迴</a:t>
            </a:r>
            <a:r>
              <a:rPr lang="zh-TW" altLang="en-US" dirty="0" smtClean="0"/>
              <a:t>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0234" y="3897851"/>
            <a:ext cx="4648199" cy="255307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for(i=1;i</a:t>
            </a:r>
            <a:r>
              <a:rPr lang="pt-BR" altLang="zh-TW" dirty="0"/>
              <a:t>&lt;=n;++i</a:t>
            </a:r>
            <a:r>
              <a:rPr lang="pt-BR" altLang="zh-TW" dirty="0" smtClean="0"/>
              <a:t>) {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  System.out.println(“i="+i);</a:t>
            </a:r>
          </a:p>
          <a:p>
            <a:pPr marL="0" indent="0">
              <a:buNone/>
            </a:pPr>
            <a:r>
              <a:rPr lang="pt-BR" altLang="zh-TW" dirty="0" smtClean="0"/>
              <a:t>}</a:t>
            </a:r>
          </a:p>
          <a:p>
            <a:pPr marL="0" indent="0">
              <a:buNone/>
            </a:pPr>
            <a:r>
              <a:rPr lang="pt-BR" altLang="zh-TW" dirty="0"/>
              <a:t> System.out.println(“i="+i);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536330" y="871339"/>
            <a:ext cx="4325800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For(</a:t>
            </a:r>
            <a:r>
              <a:rPr lang="zh-TW" altLang="en-US" sz="2400" dirty="0" smtClean="0"/>
              <a:t>初值設定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條件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遞增或遞減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{</a:t>
            </a:r>
          </a:p>
          <a:p>
            <a:r>
              <a:rPr lang="en-US" altLang="zh-TW" sz="2400" dirty="0" smtClean="0"/>
              <a:t>   s2;</a:t>
            </a:r>
            <a:endParaRPr lang="en-US" altLang="zh-TW" sz="2400" dirty="0"/>
          </a:p>
          <a:p>
            <a:r>
              <a:rPr lang="en-US" altLang="zh-TW" sz="2400" dirty="0" smtClean="0"/>
              <a:t>  }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grpSp>
        <p:nvGrpSpPr>
          <p:cNvPr id="33" name="群組 32"/>
          <p:cNvGrpSpPr/>
          <p:nvPr/>
        </p:nvGrpSpPr>
        <p:grpSpPr>
          <a:xfrm>
            <a:off x="7982926" y="17330"/>
            <a:ext cx="3713536" cy="6581823"/>
            <a:chOff x="7982926" y="17330"/>
            <a:chExt cx="3713536" cy="6581823"/>
          </a:xfrm>
        </p:grpSpPr>
        <p:sp>
          <p:nvSpPr>
            <p:cNvPr id="8" name="流程圖: 決策 7"/>
            <p:cNvSpPr/>
            <p:nvPr/>
          </p:nvSpPr>
          <p:spPr>
            <a:xfrm>
              <a:off x="8411188" y="2509530"/>
              <a:ext cx="2419110" cy="1333702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err="1" smtClean="0">
                  <a:solidFill>
                    <a:prstClr val="white"/>
                  </a:solidFill>
                </a:rPr>
                <a:t>i</a:t>
              </a:r>
              <a:r>
                <a:rPr lang="en-US" altLang="zh-TW" sz="3200" dirty="0" smtClean="0">
                  <a:solidFill>
                    <a:prstClr val="white"/>
                  </a:solidFill>
                </a:rPr>
                <a:t>&lt;=n</a:t>
              </a:r>
              <a:endParaRPr lang="zh-TW" altLang="en-US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9" name="直線單箭頭接點 8"/>
            <p:cNvCxnSpPr/>
            <p:nvPr/>
          </p:nvCxnSpPr>
          <p:spPr>
            <a:xfrm>
              <a:off x="9620743" y="17330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流程圖: 程序 9"/>
            <p:cNvSpPr/>
            <p:nvPr/>
          </p:nvSpPr>
          <p:spPr>
            <a:xfrm>
              <a:off x="8723705" y="43928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S1;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11" name="直線單箭頭接點 10"/>
            <p:cNvCxnSpPr>
              <a:endCxn id="8" idx="0"/>
            </p:cNvCxnSpPr>
            <p:nvPr/>
          </p:nvCxnSpPr>
          <p:spPr>
            <a:xfrm>
              <a:off x="9620743" y="1826623"/>
              <a:ext cx="0" cy="6829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流程圖: 程序 11"/>
            <p:cNvSpPr/>
            <p:nvPr/>
          </p:nvSpPr>
          <p:spPr>
            <a:xfrm>
              <a:off x="8718101" y="4077523"/>
              <a:ext cx="1794076" cy="5235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rgbClr val="FF0000"/>
                  </a:solidFill>
                </a:rPr>
                <a:t>S2</a:t>
              </a:r>
              <a:r>
                <a:rPr lang="en-US" altLang="zh-TW" sz="2400" dirty="0" smtClean="0">
                  <a:solidFill>
                    <a:prstClr val="white"/>
                  </a:solidFill>
                </a:rPr>
                <a:t>;</a:t>
              </a:r>
              <a:endParaRPr lang="zh-TW" altLang="en-US" sz="2400" dirty="0">
                <a:solidFill>
                  <a:prstClr val="white"/>
                </a:solidFill>
              </a:endParaRPr>
            </a:p>
          </p:txBody>
        </p:sp>
        <p:sp>
          <p:nvSpPr>
            <p:cNvPr id="13" name="流程圖: 程序 12"/>
            <p:cNvSpPr/>
            <p:nvPr/>
          </p:nvSpPr>
          <p:spPr>
            <a:xfrm>
              <a:off x="8763734" y="585837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S3;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直線單箭頭接點 13"/>
            <p:cNvCxnSpPr>
              <a:stCxn id="8" idx="2"/>
              <a:endCxn id="12" idx="0"/>
            </p:cNvCxnSpPr>
            <p:nvPr/>
          </p:nvCxnSpPr>
          <p:spPr>
            <a:xfrm flipH="1">
              <a:off x="9615139" y="3843232"/>
              <a:ext cx="5604" cy="2342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肘形接點 14"/>
            <p:cNvCxnSpPr/>
            <p:nvPr/>
          </p:nvCxnSpPr>
          <p:spPr>
            <a:xfrm rot="5400000">
              <a:off x="8616828" y="4454129"/>
              <a:ext cx="370009" cy="1637814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肘形接點 15"/>
            <p:cNvCxnSpPr>
              <a:endCxn id="8" idx="1"/>
            </p:cNvCxnSpPr>
            <p:nvPr/>
          </p:nvCxnSpPr>
          <p:spPr>
            <a:xfrm rot="5400000" flipH="1" flipV="1">
              <a:off x="7077860" y="4081447"/>
              <a:ext cx="2238394" cy="4282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肘形接點 16"/>
            <p:cNvCxnSpPr>
              <a:stCxn id="8" idx="3"/>
            </p:cNvCxnSpPr>
            <p:nvPr/>
          </p:nvCxnSpPr>
          <p:spPr>
            <a:xfrm>
              <a:off x="10830298" y="3176381"/>
              <a:ext cx="405114" cy="237729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肘形接點 17"/>
            <p:cNvCxnSpPr>
              <a:endCxn id="13" idx="0"/>
            </p:cNvCxnSpPr>
            <p:nvPr/>
          </p:nvCxnSpPr>
          <p:spPr>
            <a:xfrm rot="10800000" flipV="1">
              <a:off x="9660773" y="5576821"/>
              <a:ext cx="1551491" cy="28155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9841424" y="3728955"/>
              <a:ext cx="5999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True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11043526" y="2830065"/>
              <a:ext cx="652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False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流程圖: 程序 23"/>
            <p:cNvSpPr/>
            <p:nvPr/>
          </p:nvSpPr>
          <p:spPr>
            <a:xfrm>
              <a:off x="8763734" y="1469387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err="1" smtClean="0"/>
                <a:t>i</a:t>
              </a:r>
              <a:r>
                <a:rPr lang="en-US" altLang="zh-TW" sz="2800" dirty="0" smtClean="0"/>
                <a:t>=1;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25" name="直線單箭頭接點 24"/>
            <p:cNvCxnSpPr/>
            <p:nvPr/>
          </p:nvCxnSpPr>
          <p:spPr>
            <a:xfrm>
              <a:off x="9660772" y="1047434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流程圖: 程序 29"/>
            <p:cNvSpPr/>
            <p:nvPr/>
          </p:nvSpPr>
          <p:spPr>
            <a:xfrm>
              <a:off x="8723701" y="4855535"/>
              <a:ext cx="1794076" cy="49384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/>
                <a:t>++</a:t>
              </a:r>
              <a:r>
                <a:rPr lang="en-US" altLang="zh-TW" sz="2400" dirty="0" err="1" smtClean="0"/>
                <a:t>i</a:t>
              </a:r>
              <a:r>
                <a:rPr lang="en-US" altLang="zh-TW" sz="2400" dirty="0" smtClean="0"/>
                <a:t>;</a:t>
              </a:r>
              <a:endParaRPr lang="zh-TW" alt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32" name="直線單箭頭接點 31"/>
            <p:cNvCxnSpPr/>
            <p:nvPr/>
          </p:nvCxnSpPr>
          <p:spPr>
            <a:xfrm flipH="1">
              <a:off x="9615139" y="4586778"/>
              <a:ext cx="4" cy="261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右大括弧 4"/>
          <p:cNvSpPr/>
          <p:nvPr/>
        </p:nvSpPr>
        <p:spPr>
          <a:xfrm>
            <a:off x="4862130" y="1683945"/>
            <a:ext cx="452254" cy="10683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532146" y="2025501"/>
            <a:ext cx="1848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For loop </a:t>
            </a:r>
            <a:r>
              <a:rPr lang="en-US" altLang="zh-TW" sz="3200" dirty="0" smtClean="0">
                <a:solidFill>
                  <a:srgbClr val="FF0000"/>
                </a:solidFill>
              </a:rPr>
              <a:t>body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cxnSp>
        <p:nvCxnSpPr>
          <p:cNvPr id="21" name="直線單箭頭接點 20"/>
          <p:cNvCxnSpPr>
            <a:endCxn id="12" idx="1"/>
          </p:cNvCxnSpPr>
          <p:nvPr/>
        </p:nvCxnSpPr>
        <p:spPr>
          <a:xfrm flipV="1">
            <a:off x="4493846" y="4339280"/>
            <a:ext cx="4224255" cy="83510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>
            <a:endCxn id="13" idx="1"/>
          </p:cNvCxnSpPr>
          <p:nvPr/>
        </p:nvCxnSpPr>
        <p:spPr>
          <a:xfrm flipV="1">
            <a:off x="4380418" y="6228763"/>
            <a:ext cx="4383316" cy="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6456" y="75806"/>
            <a:ext cx="3453523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for</a:t>
            </a:r>
            <a:r>
              <a:rPr lang="zh-TW" altLang="en-US" dirty="0"/>
              <a:t>迴</a:t>
            </a:r>
            <a:r>
              <a:rPr lang="zh-TW" altLang="en-US" dirty="0" smtClean="0"/>
              <a:t>圈</a:t>
            </a:r>
            <a:r>
              <a:rPr lang="en-US" altLang="zh-TW" dirty="0" smtClean="0"/>
              <a:t>:</a:t>
            </a:r>
            <a:r>
              <a:rPr lang="zh-TW" altLang="en-US" dirty="0"/>
              <a:t>印</a:t>
            </a:r>
            <a:r>
              <a:rPr lang="en-US" altLang="zh-TW" dirty="0"/>
              <a:t>1~n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0424" y="962699"/>
            <a:ext cx="4648199" cy="2553076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for(i=1;i</a:t>
            </a:r>
            <a:r>
              <a:rPr lang="pt-BR" altLang="zh-TW" dirty="0"/>
              <a:t>&lt;=n;++i</a:t>
            </a:r>
            <a:r>
              <a:rPr lang="pt-BR" altLang="zh-TW" dirty="0" smtClean="0"/>
              <a:t>) {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  System.out.println(“i="+i);</a:t>
            </a:r>
          </a:p>
          <a:p>
            <a:pPr marL="0" indent="0">
              <a:buNone/>
            </a:pPr>
            <a:r>
              <a:rPr lang="pt-BR" altLang="zh-TW" dirty="0" smtClean="0"/>
              <a:t>}</a:t>
            </a:r>
          </a:p>
          <a:p>
            <a:pPr marL="0" indent="0">
              <a:buNone/>
            </a:pPr>
            <a:r>
              <a:rPr lang="pt-BR" altLang="zh-TW" dirty="0"/>
              <a:t>System.out.println(“i="+i);</a:t>
            </a:r>
            <a:endParaRPr lang="pt-BR" altLang="zh-TW" dirty="0" smtClean="0"/>
          </a:p>
          <a:p>
            <a:pPr marL="0" indent="0">
              <a:buNone/>
            </a:pPr>
            <a:r>
              <a:rPr lang="pt-BR" altLang="zh-TW" dirty="0"/>
              <a:t>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75916" y="3837844"/>
            <a:ext cx="4754314" cy="25530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>
                <a:solidFill>
                  <a:srgbClr val="FF0000"/>
                </a:solidFill>
              </a:rPr>
              <a:t>i=1;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for(;i&lt;=n;)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  System.out.println(“i="+i);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>
                <a:solidFill>
                  <a:srgbClr val="FF0000"/>
                </a:solidFill>
              </a:rPr>
              <a:t> </a:t>
            </a:r>
            <a:r>
              <a:rPr lang="pt-BR" altLang="zh-TW" dirty="0" smtClean="0">
                <a:solidFill>
                  <a:srgbClr val="FF0000"/>
                </a:solidFill>
              </a:rPr>
              <a:t> ++i; </a:t>
            </a:r>
            <a:r>
              <a:rPr lang="pt-BR" altLang="zh-TW" dirty="0" smtClean="0"/>
              <a:t>//i=i+1;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}</a:t>
            </a:r>
          </a:p>
          <a:p>
            <a:pPr marL="0" indent="0">
              <a:buNone/>
            </a:pPr>
            <a:r>
              <a:rPr lang="pt-BR" altLang="zh-TW" dirty="0"/>
              <a:t>System.out.println(“i="+i</a:t>
            </a:r>
            <a:r>
              <a:rPr lang="pt-BR" altLang="zh-TW" dirty="0" smtClean="0"/>
              <a:t>);</a:t>
            </a:r>
            <a:r>
              <a:rPr lang="pt-BR" altLang="zh-TW" dirty="0"/>
              <a:t> 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30230" y="172568"/>
            <a:ext cx="432580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for(</a:t>
            </a:r>
            <a:r>
              <a:rPr lang="zh-TW" altLang="en-US" sz="2400" dirty="0" smtClean="0"/>
              <a:t>初值設定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條件</a:t>
            </a:r>
            <a:r>
              <a:rPr lang="en-US" altLang="zh-TW" sz="2400" dirty="0" smtClean="0"/>
              <a:t>;</a:t>
            </a:r>
            <a:r>
              <a:rPr lang="zh-TW" altLang="en-US" sz="2400" dirty="0" smtClean="0">
                <a:solidFill>
                  <a:srgbClr val="FF0000"/>
                </a:solidFill>
              </a:rPr>
              <a:t>遞增</a:t>
            </a:r>
            <a:r>
              <a:rPr lang="zh-TW" altLang="en-US" sz="2400" dirty="0" smtClean="0"/>
              <a:t>或遞減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{</a:t>
            </a:r>
          </a:p>
          <a:p>
            <a:r>
              <a:rPr lang="en-US" altLang="zh-TW" sz="2400" dirty="0" smtClean="0"/>
              <a:t>    s2;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s3;</a:t>
            </a:r>
            <a:endParaRPr lang="en-US" altLang="zh-TW" sz="2400" dirty="0"/>
          </a:p>
          <a:p>
            <a:r>
              <a:rPr lang="en-US" altLang="zh-TW" sz="2400" dirty="0" smtClean="0"/>
              <a:t>  }</a:t>
            </a:r>
          </a:p>
          <a:p>
            <a:r>
              <a:rPr lang="en-US" altLang="zh-TW" sz="2400" dirty="0" smtClean="0"/>
              <a:t>S4;</a:t>
            </a:r>
            <a:endParaRPr lang="zh-TW" altLang="en-US" sz="2400" dirty="0"/>
          </a:p>
        </p:txBody>
      </p:sp>
      <p:grpSp>
        <p:nvGrpSpPr>
          <p:cNvPr id="24" name="群組 23"/>
          <p:cNvGrpSpPr/>
          <p:nvPr/>
        </p:nvGrpSpPr>
        <p:grpSpPr>
          <a:xfrm>
            <a:off x="8478464" y="276177"/>
            <a:ext cx="3713536" cy="6581823"/>
            <a:chOff x="7982926" y="17330"/>
            <a:chExt cx="3713536" cy="6581823"/>
          </a:xfrm>
        </p:grpSpPr>
        <p:sp>
          <p:nvSpPr>
            <p:cNvPr id="25" name="流程圖: 決策 24"/>
            <p:cNvSpPr/>
            <p:nvPr/>
          </p:nvSpPr>
          <p:spPr>
            <a:xfrm>
              <a:off x="8411188" y="2509530"/>
              <a:ext cx="2419110" cy="1333702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white"/>
                  </a:solidFill>
                </a:rPr>
                <a:t>條件</a:t>
              </a:r>
              <a:endParaRPr lang="zh-TW" altLang="en-US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26" name="直線單箭頭接點 25"/>
            <p:cNvCxnSpPr/>
            <p:nvPr/>
          </p:nvCxnSpPr>
          <p:spPr>
            <a:xfrm>
              <a:off x="9620743" y="17330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流程圖: 程序 26"/>
            <p:cNvSpPr/>
            <p:nvPr/>
          </p:nvSpPr>
          <p:spPr>
            <a:xfrm>
              <a:off x="8723705" y="43928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S1;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28" name="直線單箭頭接點 27"/>
            <p:cNvCxnSpPr>
              <a:endCxn id="25" idx="0"/>
            </p:cNvCxnSpPr>
            <p:nvPr/>
          </p:nvCxnSpPr>
          <p:spPr>
            <a:xfrm>
              <a:off x="9620743" y="1826623"/>
              <a:ext cx="0" cy="6829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流程圖: 程序 28"/>
            <p:cNvSpPr/>
            <p:nvPr/>
          </p:nvSpPr>
          <p:spPr>
            <a:xfrm>
              <a:off x="8723701" y="4104576"/>
              <a:ext cx="1794076" cy="5235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prstClr val="white"/>
                  </a:solidFill>
                </a:rPr>
                <a:t>S2;</a:t>
              </a:r>
              <a:endParaRPr lang="zh-TW" altLang="en-US" sz="2400" dirty="0">
                <a:solidFill>
                  <a:prstClr val="white"/>
                </a:solidFill>
              </a:endParaRPr>
            </a:p>
          </p:txBody>
        </p:sp>
        <p:sp>
          <p:nvSpPr>
            <p:cNvPr id="30" name="流程圖: 程序 29"/>
            <p:cNvSpPr/>
            <p:nvPr/>
          </p:nvSpPr>
          <p:spPr>
            <a:xfrm>
              <a:off x="8763734" y="585837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S3;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31" name="直線單箭頭接點 30"/>
            <p:cNvCxnSpPr>
              <a:stCxn id="25" idx="2"/>
              <a:endCxn id="29" idx="0"/>
            </p:cNvCxnSpPr>
            <p:nvPr/>
          </p:nvCxnSpPr>
          <p:spPr>
            <a:xfrm flipH="1">
              <a:off x="9620739" y="3843232"/>
              <a:ext cx="4" cy="261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肘形接點 31"/>
            <p:cNvCxnSpPr/>
            <p:nvPr/>
          </p:nvCxnSpPr>
          <p:spPr>
            <a:xfrm rot="5400000">
              <a:off x="8616828" y="4454129"/>
              <a:ext cx="370009" cy="1637814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肘形接點 32"/>
            <p:cNvCxnSpPr>
              <a:endCxn id="25" idx="1"/>
            </p:cNvCxnSpPr>
            <p:nvPr/>
          </p:nvCxnSpPr>
          <p:spPr>
            <a:xfrm rot="5400000" flipH="1" flipV="1">
              <a:off x="7077860" y="4081447"/>
              <a:ext cx="2238394" cy="4282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肘形接點 33"/>
            <p:cNvCxnSpPr>
              <a:stCxn id="25" idx="3"/>
            </p:cNvCxnSpPr>
            <p:nvPr/>
          </p:nvCxnSpPr>
          <p:spPr>
            <a:xfrm>
              <a:off x="10830298" y="3176381"/>
              <a:ext cx="405114" cy="237729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肘形接點 34"/>
            <p:cNvCxnSpPr>
              <a:endCxn id="30" idx="0"/>
            </p:cNvCxnSpPr>
            <p:nvPr/>
          </p:nvCxnSpPr>
          <p:spPr>
            <a:xfrm rot="10800000" flipV="1">
              <a:off x="9660773" y="5576821"/>
              <a:ext cx="1551491" cy="28155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9841424" y="3728955"/>
              <a:ext cx="5999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True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11043526" y="2830065"/>
              <a:ext cx="652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False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流程圖: 程序 37"/>
            <p:cNvSpPr/>
            <p:nvPr/>
          </p:nvSpPr>
          <p:spPr>
            <a:xfrm>
              <a:off x="8763734" y="1469387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/>
                <a:t>初值設定</a:t>
              </a:r>
              <a:r>
                <a:rPr lang="en-US" altLang="zh-TW" sz="2800" dirty="0"/>
                <a:t>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39" name="直線單箭頭接點 38"/>
            <p:cNvCxnSpPr/>
            <p:nvPr/>
          </p:nvCxnSpPr>
          <p:spPr>
            <a:xfrm>
              <a:off x="9660772" y="1047434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流程圖: 程序 39"/>
            <p:cNvSpPr/>
            <p:nvPr/>
          </p:nvSpPr>
          <p:spPr>
            <a:xfrm>
              <a:off x="8723701" y="4855535"/>
              <a:ext cx="1794076" cy="49384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遞增或遞減</a:t>
              </a:r>
              <a:endParaRPr lang="zh-TW" alt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41" name="直線單箭頭接點 40"/>
            <p:cNvCxnSpPr/>
            <p:nvPr/>
          </p:nvCxnSpPr>
          <p:spPr>
            <a:xfrm flipH="1">
              <a:off x="9615139" y="4586778"/>
              <a:ext cx="4" cy="261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向左箭號 41"/>
          <p:cNvSpPr/>
          <p:nvPr/>
        </p:nvSpPr>
        <p:spPr>
          <a:xfrm>
            <a:off x="4852796" y="4956181"/>
            <a:ext cx="814811" cy="5757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5690173" y="495618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不同形式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5935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8488" y="0"/>
            <a:ext cx="3471251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for</a:t>
            </a:r>
            <a:r>
              <a:rPr lang="zh-TW" altLang="en-US" dirty="0"/>
              <a:t>迴</a:t>
            </a:r>
            <a:r>
              <a:rPr lang="zh-TW" altLang="en-US" dirty="0" smtClean="0"/>
              <a:t>圈</a:t>
            </a:r>
            <a:r>
              <a:rPr lang="en-US" altLang="zh-TW" dirty="0" smtClean="0"/>
              <a:t>:</a:t>
            </a:r>
            <a:r>
              <a:rPr lang="zh-TW" altLang="en-US" dirty="0" smtClean="0"/>
              <a:t>印</a:t>
            </a:r>
            <a:r>
              <a:rPr lang="en-US" altLang="zh-TW" dirty="0" smtClean="0"/>
              <a:t>n~1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789" y="822086"/>
            <a:ext cx="4648199" cy="2553076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for(i=n;i&gt;=1;--i) {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  System.out.println(“i="+i);</a:t>
            </a:r>
          </a:p>
          <a:p>
            <a:pPr marL="0" indent="0">
              <a:buNone/>
            </a:pPr>
            <a:r>
              <a:rPr lang="pt-BR" altLang="zh-TW" dirty="0" smtClean="0"/>
              <a:t>}</a:t>
            </a:r>
          </a:p>
          <a:p>
            <a:pPr marL="0" indent="0">
              <a:buNone/>
            </a:pPr>
            <a:r>
              <a:rPr lang="pt-BR" altLang="zh-TW" dirty="0"/>
              <a:t>System.out.println(“i="+i); </a:t>
            </a:r>
            <a:endParaRPr lang="pt-BR" altLang="zh-TW" dirty="0" smtClean="0"/>
          </a:p>
          <a:p>
            <a:pPr marL="0" indent="0">
              <a:buNone/>
            </a:pPr>
            <a:r>
              <a:rPr lang="pt-BR" altLang="zh-TW" dirty="0" smtClean="0"/>
              <a:t>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78789" y="3921210"/>
            <a:ext cx="5188780" cy="277835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>
                <a:solidFill>
                  <a:srgbClr val="FF0000"/>
                </a:solidFill>
              </a:rPr>
              <a:t>i=n;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for(;i&gt;=1;)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  System.out.println(“i="+i);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>
                <a:solidFill>
                  <a:srgbClr val="FF0000"/>
                </a:solidFill>
              </a:rPr>
              <a:t> </a:t>
            </a:r>
            <a:r>
              <a:rPr lang="pt-BR" altLang="zh-TW" dirty="0" smtClean="0">
                <a:solidFill>
                  <a:srgbClr val="FF0000"/>
                </a:solidFill>
              </a:rPr>
              <a:t> --i; </a:t>
            </a:r>
            <a:r>
              <a:rPr lang="pt-BR" altLang="zh-TW" dirty="0" smtClean="0"/>
              <a:t>//i=i-1;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}</a:t>
            </a:r>
          </a:p>
          <a:p>
            <a:pPr marL="0" indent="0">
              <a:buNone/>
            </a:pPr>
            <a:r>
              <a:rPr lang="pt-BR" altLang="zh-TW" dirty="0"/>
              <a:t>System.out.println(“i="+i); 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altLang="zh-TW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30230" y="172568"/>
            <a:ext cx="432580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For(</a:t>
            </a:r>
            <a:r>
              <a:rPr lang="zh-TW" altLang="en-US" sz="2400" dirty="0" smtClean="0"/>
              <a:t>初值設定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條件</a:t>
            </a:r>
            <a:r>
              <a:rPr lang="en-US" altLang="zh-TW" sz="2400" dirty="0" smtClean="0"/>
              <a:t>;</a:t>
            </a:r>
            <a:r>
              <a:rPr lang="zh-TW" altLang="en-US" sz="2400" dirty="0" smtClean="0"/>
              <a:t>遞增或</a:t>
            </a:r>
            <a:r>
              <a:rPr lang="zh-TW" altLang="en-US" sz="2400" dirty="0" smtClean="0">
                <a:solidFill>
                  <a:srgbClr val="FF0000"/>
                </a:solidFill>
              </a:rPr>
              <a:t>遞減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{</a:t>
            </a:r>
          </a:p>
          <a:p>
            <a:r>
              <a:rPr lang="en-US" altLang="zh-TW" sz="2400" dirty="0" smtClean="0"/>
              <a:t>    s2;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s3;</a:t>
            </a:r>
            <a:endParaRPr lang="en-US" altLang="zh-TW" sz="2400" dirty="0"/>
          </a:p>
          <a:p>
            <a:r>
              <a:rPr lang="en-US" altLang="zh-TW" sz="2400" dirty="0" smtClean="0"/>
              <a:t>  }</a:t>
            </a:r>
          </a:p>
          <a:p>
            <a:r>
              <a:rPr lang="en-US" altLang="zh-TW" sz="2400" dirty="0" smtClean="0"/>
              <a:t>S4;</a:t>
            </a:r>
            <a:endParaRPr lang="zh-TW" altLang="en-US" sz="2400" dirty="0"/>
          </a:p>
        </p:txBody>
      </p:sp>
      <p:grpSp>
        <p:nvGrpSpPr>
          <p:cNvPr id="24" name="群組 23"/>
          <p:cNvGrpSpPr/>
          <p:nvPr/>
        </p:nvGrpSpPr>
        <p:grpSpPr>
          <a:xfrm>
            <a:off x="8478464" y="276177"/>
            <a:ext cx="3713536" cy="6581823"/>
            <a:chOff x="7982926" y="17330"/>
            <a:chExt cx="3713536" cy="6581823"/>
          </a:xfrm>
        </p:grpSpPr>
        <p:sp>
          <p:nvSpPr>
            <p:cNvPr id="25" name="流程圖: 決策 24"/>
            <p:cNvSpPr/>
            <p:nvPr/>
          </p:nvSpPr>
          <p:spPr>
            <a:xfrm>
              <a:off x="8411188" y="2509530"/>
              <a:ext cx="2419110" cy="1333702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white"/>
                  </a:solidFill>
                </a:rPr>
                <a:t>條件</a:t>
              </a:r>
              <a:endParaRPr lang="zh-TW" altLang="en-US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26" name="直線單箭頭接點 25"/>
            <p:cNvCxnSpPr/>
            <p:nvPr/>
          </p:nvCxnSpPr>
          <p:spPr>
            <a:xfrm>
              <a:off x="9620743" y="17330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流程圖: 程序 26"/>
            <p:cNvSpPr/>
            <p:nvPr/>
          </p:nvSpPr>
          <p:spPr>
            <a:xfrm>
              <a:off x="8723705" y="43928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S1;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28" name="直線單箭頭接點 27"/>
            <p:cNvCxnSpPr>
              <a:endCxn id="25" idx="0"/>
            </p:cNvCxnSpPr>
            <p:nvPr/>
          </p:nvCxnSpPr>
          <p:spPr>
            <a:xfrm>
              <a:off x="9620743" y="1826623"/>
              <a:ext cx="0" cy="6829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流程圖: 程序 28"/>
            <p:cNvSpPr/>
            <p:nvPr/>
          </p:nvSpPr>
          <p:spPr>
            <a:xfrm>
              <a:off x="8723701" y="4104576"/>
              <a:ext cx="1794076" cy="52351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prstClr val="white"/>
                  </a:solidFill>
                </a:rPr>
                <a:t>S2;</a:t>
              </a:r>
              <a:endParaRPr lang="zh-TW" altLang="en-US" sz="2400" dirty="0">
                <a:solidFill>
                  <a:prstClr val="white"/>
                </a:solidFill>
              </a:endParaRPr>
            </a:p>
          </p:txBody>
        </p:sp>
        <p:sp>
          <p:nvSpPr>
            <p:cNvPr id="30" name="流程圖: 程序 29"/>
            <p:cNvSpPr/>
            <p:nvPr/>
          </p:nvSpPr>
          <p:spPr>
            <a:xfrm>
              <a:off x="8763734" y="5858373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white"/>
                  </a:solidFill>
                </a:rPr>
                <a:t>S3;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31" name="直線單箭頭接點 30"/>
            <p:cNvCxnSpPr>
              <a:stCxn id="25" idx="2"/>
              <a:endCxn id="29" idx="0"/>
            </p:cNvCxnSpPr>
            <p:nvPr/>
          </p:nvCxnSpPr>
          <p:spPr>
            <a:xfrm flipH="1">
              <a:off x="9620739" y="3843232"/>
              <a:ext cx="4" cy="261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肘形接點 31"/>
            <p:cNvCxnSpPr/>
            <p:nvPr/>
          </p:nvCxnSpPr>
          <p:spPr>
            <a:xfrm rot="5400000">
              <a:off x="8616828" y="4454129"/>
              <a:ext cx="370009" cy="1637814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肘形接點 32"/>
            <p:cNvCxnSpPr>
              <a:endCxn id="25" idx="1"/>
            </p:cNvCxnSpPr>
            <p:nvPr/>
          </p:nvCxnSpPr>
          <p:spPr>
            <a:xfrm rot="5400000" flipH="1" flipV="1">
              <a:off x="7077860" y="4081447"/>
              <a:ext cx="2238394" cy="42826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肘形接點 33"/>
            <p:cNvCxnSpPr>
              <a:stCxn id="25" idx="3"/>
            </p:cNvCxnSpPr>
            <p:nvPr/>
          </p:nvCxnSpPr>
          <p:spPr>
            <a:xfrm>
              <a:off x="10830298" y="3176381"/>
              <a:ext cx="405114" cy="237729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肘形接點 34"/>
            <p:cNvCxnSpPr>
              <a:endCxn id="30" idx="0"/>
            </p:cNvCxnSpPr>
            <p:nvPr/>
          </p:nvCxnSpPr>
          <p:spPr>
            <a:xfrm rot="10800000" flipV="1">
              <a:off x="9660773" y="5576821"/>
              <a:ext cx="1551491" cy="28155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9841424" y="3728955"/>
              <a:ext cx="5999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True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11043526" y="2830065"/>
              <a:ext cx="652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prstClr val="black"/>
                  </a:solidFill>
                </a:rPr>
                <a:t>False</a:t>
              </a:r>
            </a:p>
            <a:p>
              <a:endParaRPr lang="zh-TW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流程圖: 程序 37"/>
            <p:cNvSpPr/>
            <p:nvPr/>
          </p:nvSpPr>
          <p:spPr>
            <a:xfrm>
              <a:off x="8763734" y="1469387"/>
              <a:ext cx="1794076" cy="74078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/>
                <a:t>初值設定</a:t>
              </a:r>
              <a:r>
                <a:rPr lang="en-US" altLang="zh-TW" sz="2800" dirty="0"/>
                <a:t>;</a:t>
              </a:r>
              <a:endParaRPr lang="zh-TW" altLang="en-US" sz="2800" dirty="0">
                <a:solidFill>
                  <a:prstClr val="white"/>
                </a:solidFill>
              </a:endParaRPr>
            </a:p>
          </p:txBody>
        </p:sp>
        <p:cxnSp>
          <p:nvCxnSpPr>
            <p:cNvPr id="39" name="直線單箭頭接點 38"/>
            <p:cNvCxnSpPr/>
            <p:nvPr/>
          </p:nvCxnSpPr>
          <p:spPr>
            <a:xfrm>
              <a:off x="9660772" y="1047434"/>
              <a:ext cx="0" cy="421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流程圖: 程序 39"/>
            <p:cNvSpPr/>
            <p:nvPr/>
          </p:nvSpPr>
          <p:spPr>
            <a:xfrm>
              <a:off x="8723701" y="4855535"/>
              <a:ext cx="1794076" cy="49384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遞增或遞減</a:t>
              </a:r>
              <a:endParaRPr lang="zh-TW" alt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41" name="直線單箭頭接點 40"/>
            <p:cNvCxnSpPr/>
            <p:nvPr/>
          </p:nvCxnSpPr>
          <p:spPr>
            <a:xfrm flipH="1">
              <a:off x="9615139" y="4586778"/>
              <a:ext cx="4" cy="261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92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122" y="296524"/>
            <a:ext cx="10515600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Do.. While ();</a:t>
            </a:r>
            <a:r>
              <a:rPr lang="zh-TW" altLang="en-US" dirty="0" smtClean="0"/>
              <a:t>迴圈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219122" y="1891345"/>
            <a:ext cx="3746900" cy="44012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S1;</a:t>
            </a:r>
          </a:p>
          <a:p>
            <a:r>
              <a:rPr lang="en-US" altLang="zh-TW" sz="4000" dirty="0" smtClean="0"/>
              <a:t>do  {</a:t>
            </a:r>
          </a:p>
          <a:p>
            <a:endParaRPr lang="en-US" altLang="zh-TW" sz="4000" dirty="0" smtClean="0"/>
          </a:p>
          <a:p>
            <a:r>
              <a:rPr lang="en-US" altLang="zh-TW" sz="4000" dirty="0" smtClean="0"/>
              <a:t>      s2;</a:t>
            </a:r>
          </a:p>
          <a:p>
            <a:endParaRPr lang="en-US" altLang="zh-TW" sz="4000" dirty="0"/>
          </a:p>
          <a:p>
            <a:r>
              <a:rPr lang="en-US" altLang="zh-TW" sz="4000" dirty="0" smtClean="0"/>
              <a:t>  } while </a:t>
            </a:r>
            <a:r>
              <a:rPr lang="en-US" altLang="zh-TW" sz="4000" dirty="0" smtClean="0">
                <a:solidFill>
                  <a:srgbClr val="FF0000"/>
                </a:solidFill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</a:rPr>
              <a:t>條件</a:t>
            </a:r>
            <a:r>
              <a:rPr lang="en-US" altLang="zh-TW" sz="40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altLang="zh-TW" sz="4000" dirty="0" smtClean="0"/>
              <a:t>S3;</a:t>
            </a:r>
            <a:endParaRPr lang="zh-TW" altLang="en-US" sz="4000" dirty="0"/>
          </a:p>
        </p:txBody>
      </p:sp>
      <p:sp>
        <p:nvSpPr>
          <p:cNvPr id="8" name="流程圖: 決策 7"/>
          <p:cNvSpPr/>
          <p:nvPr/>
        </p:nvSpPr>
        <p:spPr>
          <a:xfrm>
            <a:off x="8388040" y="2839228"/>
            <a:ext cx="2419110" cy="13337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prstClr val="white"/>
                </a:solidFill>
              </a:rPr>
              <a:t>條件</a:t>
            </a:r>
            <a:endParaRPr lang="zh-TW" altLang="en-US" sz="3200" dirty="0">
              <a:solidFill>
                <a:prstClr val="white"/>
              </a:solidFill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9544358" y="85548"/>
            <a:ext cx="0" cy="42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流程圖: 程序 9"/>
          <p:cNvSpPr/>
          <p:nvPr/>
        </p:nvSpPr>
        <p:spPr>
          <a:xfrm>
            <a:off x="8647320" y="507501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S1;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cxnSp>
        <p:nvCxnSpPr>
          <p:cNvPr id="11" name="直線單箭頭接點 10"/>
          <p:cNvCxnSpPr>
            <a:endCxn id="8" idx="0"/>
          </p:cNvCxnSpPr>
          <p:nvPr/>
        </p:nvCxnSpPr>
        <p:spPr>
          <a:xfrm>
            <a:off x="9597595" y="2156321"/>
            <a:ext cx="0" cy="68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流程圖: 程序 11"/>
          <p:cNvSpPr/>
          <p:nvPr/>
        </p:nvSpPr>
        <p:spPr>
          <a:xfrm>
            <a:off x="8700557" y="1775923"/>
            <a:ext cx="1794076" cy="523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FF0000"/>
                </a:solidFill>
              </a:rPr>
              <a:t>S2;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8700557" y="4924950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S3;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851678" y="3153230"/>
            <a:ext cx="59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True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620740" y="4278619"/>
            <a:ext cx="6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False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9" name="直線單箭頭接點 28"/>
          <p:cNvCxnSpPr>
            <a:endCxn id="12" idx="0"/>
          </p:cNvCxnSpPr>
          <p:nvPr/>
        </p:nvCxnSpPr>
        <p:spPr>
          <a:xfrm flipH="1">
            <a:off x="9597595" y="1237018"/>
            <a:ext cx="23145" cy="53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3"/>
          </p:cNvCxnSpPr>
          <p:nvPr/>
        </p:nvCxnSpPr>
        <p:spPr>
          <a:xfrm flipH="1" flipV="1">
            <a:off x="7695446" y="3476395"/>
            <a:ext cx="756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695446" y="1506470"/>
            <a:ext cx="0" cy="196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695446" y="1506470"/>
            <a:ext cx="192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8" idx="2"/>
            <a:endCxn id="13" idx="0"/>
          </p:cNvCxnSpPr>
          <p:nvPr/>
        </p:nvCxnSpPr>
        <p:spPr>
          <a:xfrm>
            <a:off x="9597595" y="4172930"/>
            <a:ext cx="0" cy="75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手繪多邊形 40"/>
          <p:cNvSpPr/>
          <p:nvPr/>
        </p:nvSpPr>
        <p:spPr>
          <a:xfrm>
            <a:off x="7885264" y="1671013"/>
            <a:ext cx="696996" cy="1423100"/>
          </a:xfrm>
          <a:custGeom>
            <a:avLst/>
            <a:gdLst>
              <a:gd name="connsiteX0" fmla="*/ 679314 w 696996"/>
              <a:gd name="connsiteY0" fmla="*/ 1316631 h 1423100"/>
              <a:gd name="connsiteX1" fmla="*/ 299069 w 696996"/>
              <a:gd name="connsiteY1" fmla="*/ 1334737 h 1423100"/>
              <a:gd name="connsiteX2" fmla="*/ 304 w 696996"/>
              <a:gd name="connsiteY2" fmla="*/ 356963 h 1423100"/>
              <a:gd name="connsiteX3" fmla="*/ 353389 w 696996"/>
              <a:gd name="connsiteY3" fmla="*/ 3878 h 1423100"/>
              <a:gd name="connsiteX4" fmla="*/ 670261 w 696996"/>
              <a:gd name="connsiteY4" fmla="*/ 221161 h 1423100"/>
              <a:gd name="connsiteX5" fmla="*/ 679314 w 696996"/>
              <a:gd name="connsiteY5" fmla="*/ 981652 h 1423100"/>
              <a:gd name="connsiteX6" fmla="*/ 679314 w 696996"/>
              <a:gd name="connsiteY6" fmla="*/ 981652 h 14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6996" h="1423100">
                <a:moveTo>
                  <a:pt x="679314" y="1316631"/>
                </a:moveTo>
                <a:cubicBezTo>
                  <a:pt x="545775" y="1405656"/>
                  <a:pt x="412237" y="1494682"/>
                  <a:pt x="299069" y="1334737"/>
                </a:cubicBezTo>
                <a:cubicBezTo>
                  <a:pt x="185901" y="1174792"/>
                  <a:pt x="-8749" y="578773"/>
                  <a:pt x="304" y="356963"/>
                </a:cubicBezTo>
                <a:cubicBezTo>
                  <a:pt x="9357" y="135153"/>
                  <a:pt x="241730" y="26512"/>
                  <a:pt x="353389" y="3878"/>
                </a:cubicBezTo>
                <a:cubicBezTo>
                  <a:pt x="465048" y="-18756"/>
                  <a:pt x="615940" y="58199"/>
                  <a:pt x="670261" y="221161"/>
                </a:cubicBezTo>
                <a:cubicBezTo>
                  <a:pt x="724582" y="384123"/>
                  <a:pt x="679314" y="981652"/>
                  <a:pt x="679314" y="981652"/>
                </a:cubicBezTo>
                <a:lnTo>
                  <a:pt x="679314" y="981652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右大括弧 4"/>
          <p:cNvSpPr/>
          <p:nvPr/>
        </p:nvSpPr>
        <p:spPr>
          <a:xfrm>
            <a:off x="3989166" y="3036362"/>
            <a:ext cx="333850" cy="18885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323016" y="3520930"/>
            <a:ext cx="26292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Do  while loop </a:t>
            </a:r>
            <a:r>
              <a:rPr lang="en-US" altLang="zh-TW" sz="4000" dirty="0" smtClean="0"/>
              <a:t>body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970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122" y="296524"/>
            <a:ext cx="10515600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Do.. While ();</a:t>
            </a:r>
            <a:r>
              <a:rPr lang="zh-TW" altLang="en-US" dirty="0" smtClean="0"/>
              <a:t>迴圈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印</a:t>
            </a:r>
            <a:r>
              <a:rPr lang="en-US" altLang="zh-TW" dirty="0" smtClean="0"/>
              <a:t>1~10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0" y="2907141"/>
            <a:ext cx="6350574" cy="370477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zh-TW" dirty="0" smtClean="0"/>
              <a:t>i=1;</a:t>
            </a:r>
          </a:p>
          <a:p>
            <a:pPr marL="0" indent="0">
              <a:buNone/>
            </a:pPr>
            <a:r>
              <a:rPr lang="pt-BR" altLang="zh-TW" dirty="0" smtClean="0"/>
              <a:t>do {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   System.out.println</a:t>
            </a:r>
            <a:r>
              <a:rPr lang="pt-BR" altLang="zh-TW" dirty="0"/>
              <a:t>(“i="+i</a:t>
            </a:r>
            <a:r>
              <a:rPr lang="pt-BR" altLang="zh-TW" dirty="0" smtClean="0"/>
              <a:t>);</a:t>
            </a:r>
          </a:p>
          <a:p>
            <a:pPr marL="0" indent="0">
              <a:buNone/>
            </a:pPr>
            <a:r>
              <a:rPr lang="pt-BR" altLang="zh-TW" dirty="0" smtClean="0"/>
              <a:t>   i++;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} </a:t>
            </a:r>
            <a:r>
              <a:rPr lang="pt-BR" altLang="zh-TW" dirty="0"/>
              <a:t>while (i</a:t>
            </a:r>
            <a:r>
              <a:rPr lang="pt-BR" altLang="zh-TW" dirty="0" smtClean="0">
                <a:solidFill>
                  <a:srgbClr val="FF0000"/>
                </a:solidFill>
              </a:rPr>
              <a:t>&lt;=</a:t>
            </a:r>
            <a:r>
              <a:rPr lang="pt-BR" altLang="zh-TW" dirty="0" smtClean="0"/>
              <a:t>10) ;</a:t>
            </a:r>
          </a:p>
          <a:p>
            <a:pPr marL="0" indent="0">
              <a:buNone/>
            </a:pPr>
            <a:r>
              <a:rPr lang="pt-BR" altLang="zh-TW" dirty="0"/>
              <a:t>System.out.println(“i</a:t>
            </a:r>
            <a:r>
              <a:rPr lang="pt-BR" altLang="zh-TW" dirty="0" smtClean="0"/>
              <a:t>=”+</a:t>
            </a:r>
            <a:r>
              <a:rPr lang="pt-BR" altLang="zh-TW" dirty="0"/>
              <a:t>i); </a:t>
            </a:r>
            <a:r>
              <a:rPr lang="pt-BR" altLang="zh-TW" dirty="0" smtClean="0"/>
              <a:t>//</a:t>
            </a:r>
            <a:r>
              <a:rPr lang="zh-TW" altLang="en-US" dirty="0" smtClean="0">
                <a:solidFill>
                  <a:srgbClr val="FF0000"/>
                </a:solidFill>
              </a:rPr>
              <a:t>印出多少</a:t>
            </a:r>
            <a:r>
              <a:rPr lang="en-US" altLang="zh-TW" dirty="0" smtClean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965225" y="965525"/>
            <a:ext cx="2116285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do  {</a:t>
            </a:r>
          </a:p>
          <a:p>
            <a:r>
              <a:rPr lang="en-US" altLang="zh-TW" sz="2400" dirty="0" smtClean="0"/>
              <a:t>      s2;</a:t>
            </a:r>
            <a:endParaRPr lang="en-US" altLang="zh-TW" sz="2400" dirty="0"/>
          </a:p>
          <a:p>
            <a:r>
              <a:rPr lang="en-US" altLang="zh-TW" sz="2400" dirty="0" smtClean="0"/>
              <a:t>  } while 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條件</a:t>
            </a:r>
            <a:r>
              <a:rPr lang="en-US" altLang="zh-TW" sz="24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sp>
        <p:nvSpPr>
          <p:cNvPr id="8" name="流程圖: 決策 7"/>
          <p:cNvSpPr/>
          <p:nvPr/>
        </p:nvSpPr>
        <p:spPr>
          <a:xfrm>
            <a:off x="8388040" y="2839228"/>
            <a:ext cx="2419110" cy="13337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prstClr val="white"/>
                </a:solidFill>
              </a:rPr>
              <a:t>條件</a:t>
            </a:r>
            <a:endParaRPr lang="zh-TW" altLang="en-US" sz="3200" dirty="0">
              <a:solidFill>
                <a:prstClr val="white"/>
              </a:solidFill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9544358" y="85548"/>
            <a:ext cx="0" cy="42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流程圖: 程序 9"/>
          <p:cNvSpPr/>
          <p:nvPr/>
        </p:nvSpPr>
        <p:spPr>
          <a:xfrm>
            <a:off x="8647320" y="507501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S1;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cxnSp>
        <p:nvCxnSpPr>
          <p:cNvPr id="11" name="直線單箭頭接點 10"/>
          <p:cNvCxnSpPr>
            <a:endCxn id="8" idx="0"/>
          </p:cNvCxnSpPr>
          <p:nvPr/>
        </p:nvCxnSpPr>
        <p:spPr>
          <a:xfrm>
            <a:off x="9597595" y="2156321"/>
            <a:ext cx="0" cy="68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流程圖: 程序 11"/>
          <p:cNvSpPr/>
          <p:nvPr/>
        </p:nvSpPr>
        <p:spPr>
          <a:xfrm>
            <a:off x="8700557" y="1775923"/>
            <a:ext cx="1794076" cy="523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prstClr val="white"/>
                </a:solidFill>
              </a:rPr>
              <a:t>S2;</a:t>
            </a:r>
            <a:endParaRPr lang="zh-TW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8700557" y="4924950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S3;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851678" y="3153230"/>
            <a:ext cx="59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True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620740" y="4278619"/>
            <a:ext cx="6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False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9" name="直線單箭頭接點 28"/>
          <p:cNvCxnSpPr>
            <a:endCxn id="12" idx="0"/>
          </p:cNvCxnSpPr>
          <p:nvPr/>
        </p:nvCxnSpPr>
        <p:spPr>
          <a:xfrm flipH="1">
            <a:off x="9597595" y="1237018"/>
            <a:ext cx="23145" cy="53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3"/>
          </p:cNvCxnSpPr>
          <p:nvPr/>
        </p:nvCxnSpPr>
        <p:spPr>
          <a:xfrm flipH="1" flipV="1">
            <a:off x="7695446" y="3476395"/>
            <a:ext cx="756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695446" y="1506470"/>
            <a:ext cx="0" cy="196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695446" y="1506470"/>
            <a:ext cx="192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8" idx="2"/>
            <a:endCxn id="13" idx="0"/>
          </p:cNvCxnSpPr>
          <p:nvPr/>
        </p:nvCxnSpPr>
        <p:spPr>
          <a:xfrm>
            <a:off x="9597595" y="4172930"/>
            <a:ext cx="0" cy="75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手繪多邊形 40"/>
          <p:cNvSpPr/>
          <p:nvPr/>
        </p:nvSpPr>
        <p:spPr>
          <a:xfrm>
            <a:off x="7885264" y="1671013"/>
            <a:ext cx="696996" cy="1423100"/>
          </a:xfrm>
          <a:custGeom>
            <a:avLst/>
            <a:gdLst>
              <a:gd name="connsiteX0" fmla="*/ 679314 w 696996"/>
              <a:gd name="connsiteY0" fmla="*/ 1316631 h 1423100"/>
              <a:gd name="connsiteX1" fmla="*/ 299069 w 696996"/>
              <a:gd name="connsiteY1" fmla="*/ 1334737 h 1423100"/>
              <a:gd name="connsiteX2" fmla="*/ 304 w 696996"/>
              <a:gd name="connsiteY2" fmla="*/ 356963 h 1423100"/>
              <a:gd name="connsiteX3" fmla="*/ 353389 w 696996"/>
              <a:gd name="connsiteY3" fmla="*/ 3878 h 1423100"/>
              <a:gd name="connsiteX4" fmla="*/ 670261 w 696996"/>
              <a:gd name="connsiteY4" fmla="*/ 221161 h 1423100"/>
              <a:gd name="connsiteX5" fmla="*/ 679314 w 696996"/>
              <a:gd name="connsiteY5" fmla="*/ 981652 h 1423100"/>
              <a:gd name="connsiteX6" fmla="*/ 679314 w 696996"/>
              <a:gd name="connsiteY6" fmla="*/ 981652 h 14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6996" h="1423100">
                <a:moveTo>
                  <a:pt x="679314" y="1316631"/>
                </a:moveTo>
                <a:cubicBezTo>
                  <a:pt x="545775" y="1405656"/>
                  <a:pt x="412237" y="1494682"/>
                  <a:pt x="299069" y="1334737"/>
                </a:cubicBezTo>
                <a:cubicBezTo>
                  <a:pt x="185901" y="1174792"/>
                  <a:pt x="-8749" y="578773"/>
                  <a:pt x="304" y="356963"/>
                </a:cubicBezTo>
                <a:cubicBezTo>
                  <a:pt x="9357" y="135153"/>
                  <a:pt x="241730" y="26512"/>
                  <a:pt x="353389" y="3878"/>
                </a:cubicBezTo>
                <a:cubicBezTo>
                  <a:pt x="465048" y="-18756"/>
                  <a:pt x="615940" y="58199"/>
                  <a:pt x="670261" y="221161"/>
                </a:cubicBezTo>
                <a:cubicBezTo>
                  <a:pt x="724582" y="384123"/>
                  <a:pt x="679314" y="981652"/>
                  <a:pt x="679314" y="981652"/>
                </a:cubicBezTo>
                <a:lnTo>
                  <a:pt x="679314" y="981652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9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122" y="296524"/>
            <a:ext cx="10515600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Do.. While ();</a:t>
            </a:r>
            <a:r>
              <a:rPr lang="zh-TW" altLang="en-US" dirty="0" smtClean="0"/>
              <a:t>迴圈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印</a:t>
            </a:r>
            <a:r>
              <a:rPr lang="en-US" altLang="zh-TW" dirty="0" smtClean="0"/>
              <a:t>1~n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0" y="2907141"/>
            <a:ext cx="5935299" cy="370477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zh-TW" dirty="0"/>
              <a:t>n = input.nextInt</a:t>
            </a:r>
            <a:r>
              <a:rPr lang="pt-BR" altLang="zh-TW" dirty="0" smtClean="0"/>
              <a:t>();</a:t>
            </a:r>
          </a:p>
          <a:p>
            <a:pPr marL="0" indent="0">
              <a:buNone/>
            </a:pPr>
            <a:r>
              <a:rPr lang="pt-BR" altLang="zh-TW" dirty="0" smtClean="0"/>
              <a:t>i=1;</a:t>
            </a:r>
          </a:p>
          <a:p>
            <a:pPr marL="0" indent="0">
              <a:buNone/>
            </a:pPr>
            <a:r>
              <a:rPr lang="pt-BR" altLang="zh-TW" dirty="0" smtClean="0"/>
              <a:t>do {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   System.out.println</a:t>
            </a:r>
            <a:r>
              <a:rPr lang="pt-BR" altLang="zh-TW" dirty="0"/>
              <a:t>(“i="+i</a:t>
            </a:r>
            <a:r>
              <a:rPr lang="pt-BR" altLang="zh-TW" dirty="0" smtClean="0"/>
              <a:t>);</a:t>
            </a:r>
          </a:p>
          <a:p>
            <a:pPr marL="0" indent="0">
              <a:buNone/>
            </a:pPr>
            <a:r>
              <a:rPr lang="pt-BR" altLang="zh-TW" dirty="0" smtClean="0"/>
              <a:t>   i++;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 smtClean="0"/>
              <a:t>} </a:t>
            </a:r>
            <a:r>
              <a:rPr lang="pt-BR" altLang="zh-TW" dirty="0"/>
              <a:t>while (i</a:t>
            </a:r>
            <a:r>
              <a:rPr lang="pt-BR" altLang="zh-TW" dirty="0">
                <a:solidFill>
                  <a:srgbClr val="FF0000"/>
                </a:solidFill>
              </a:rPr>
              <a:t>&lt;=</a:t>
            </a:r>
            <a:r>
              <a:rPr lang="pt-BR" altLang="zh-TW" dirty="0"/>
              <a:t>n) </a:t>
            </a:r>
            <a:r>
              <a:rPr lang="pt-BR" altLang="zh-TW" dirty="0" smtClean="0"/>
              <a:t>;</a:t>
            </a:r>
          </a:p>
          <a:p>
            <a:pPr marL="0" indent="0">
              <a:buNone/>
            </a:pPr>
            <a:r>
              <a:rPr lang="pt-BR" altLang="zh-TW" dirty="0"/>
              <a:t>System.out.println(“i="+i); 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965225" y="965525"/>
            <a:ext cx="2116285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do  {</a:t>
            </a:r>
          </a:p>
          <a:p>
            <a:r>
              <a:rPr lang="en-US" altLang="zh-TW" sz="2400" dirty="0" smtClean="0"/>
              <a:t>      s2;</a:t>
            </a:r>
            <a:endParaRPr lang="en-US" altLang="zh-TW" sz="2400" dirty="0"/>
          </a:p>
          <a:p>
            <a:r>
              <a:rPr lang="en-US" altLang="zh-TW" sz="2400" dirty="0" smtClean="0"/>
              <a:t>  } while 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條件</a:t>
            </a:r>
            <a:r>
              <a:rPr lang="en-US" altLang="zh-TW" sz="24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sp>
        <p:nvSpPr>
          <p:cNvPr id="8" name="流程圖: 決策 7"/>
          <p:cNvSpPr/>
          <p:nvPr/>
        </p:nvSpPr>
        <p:spPr>
          <a:xfrm>
            <a:off x="8388040" y="2839228"/>
            <a:ext cx="2419110" cy="13337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prstClr val="white"/>
                </a:solidFill>
              </a:rPr>
              <a:t>條件</a:t>
            </a:r>
            <a:endParaRPr lang="zh-TW" altLang="en-US" sz="3200" dirty="0">
              <a:solidFill>
                <a:prstClr val="white"/>
              </a:solidFill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9544358" y="85548"/>
            <a:ext cx="0" cy="42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流程圖: 程序 9"/>
          <p:cNvSpPr/>
          <p:nvPr/>
        </p:nvSpPr>
        <p:spPr>
          <a:xfrm>
            <a:off x="8647320" y="507501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S1;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cxnSp>
        <p:nvCxnSpPr>
          <p:cNvPr id="11" name="直線單箭頭接點 10"/>
          <p:cNvCxnSpPr>
            <a:endCxn id="8" idx="0"/>
          </p:cNvCxnSpPr>
          <p:nvPr/>
        </p:nvCxnSpPr>
        <p:spPr>
          <a:xfrm>
            <a:off x="9597595" y="2156321"/>
            <a:ext cx="0" cy="68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流程圖: 程序 11"/>
          <p:cNvSpPr/>
          <p:nvPr/>
        </p:nvSpPr>
        <p:spPr>
          <a:xfrm>
            <a:off x="8700557" y="1775923"/>
            <a:ext cx="1794076" cy="523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prstClr val="white"/>
                </a:solidFill>
              </a:rPr>
              <a:t>S2;</a:t>
            </a:r>
            <a:endParaRPr lang="zh-TW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8700557" y="4924950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S3;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851678" y="3153230"/>
            <a:ext cx="59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True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620740" y="4278619"/>
            <a:ext cx="6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False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9" name="直線單箭頭接點 28"/>
          <p:cNvCxnSpPr>
            <a:endCxn id="12" idx="0"/>
          </p:cNvCxnSpPr>
          <p:nvPr/>
        </p:nvCxnSpPr>
        <p:spPr>
          <a:xfrm flipH="1">
            <a:off x="9597595" y="1237018"/>
            <a:ext cx="23145" cy="53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3"/>
          </p:cNvCxnSpPr>
          <p:nvPr/>
        </p:nvCxnSpPr>
        <p:spPr>
          <a:xfrm flipH="1" flipV="1">
            <a:off x="7695446" y="3476395"/>
            <a:ext cx="756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695446" y="1506470"/>
            <a:ext cx="0" cy="196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695446" y="1506470"/>
            <a:ext cx="192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8" idx="2"/>
            <a:endCxn id="13" idx="0"/>
          </p:cNvCxnSpPr>
          <p:nvPr/>
        </p:nvCxnSpPr>
        <p:spPr>
          <a:xfrm>
            <a:off x="9597595" y="4172930"/>
            <a:ext cx="0" cy="75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手繪多邊形 40"/>
          <p:cNvSpPr/>
          <p:nvPr/>
        </p:nvSpPr>
        <p:spPr>
          <a:xfrm>
            <a:off x="7885264" y="1671013"/>
            <a:ext cx="696996" cy="1423100"/>
          </a:xfrm>
          <a:custGeom>
            <a:avLst/>
            <a:gdLst>
              <a:gd name="connsiteX0" fmla="*/ 679314 w 696996"/>
              <a:gd name="connsiteY0" fmla="*/ 1316631 h 1423100"/>
              <a:gd name="connsiteX1" fmla="*/ 299069 w 696996"/>
              <a:gd name="connsiteY1" fmla="*/ 1334737 h 1423100"/>
              <a:gd name="connsiteX2" fmla="*/ 304 w 696996"/>
              <a:gd name="connsiteY2" fmla="*/ 356963 h 1423100"/>
              <a:gd name="connsiteX3" fmla="*/ 353389 w 696996"/>
              <a:gd name="connsiteY3" fmla="*/ 3878 h 1423100"/>
              <a:gd name="connsiteX4" fmla="*/ 670261 w 696996"/>
              <a:gd name="connsiteY4" fmla="*/ 221161 h 1423100"/>
              <a:gd name="connsiteX5" fmla="*/ 679314 w 696996"/>
              <a:gd name="connsiteY5" fmla="*/ 981652 h 1423100"/>
              <a:gd name="connsiteX6" fmla="*/ 679314 w 696996"/>
              <a:gd name="connsiteY6" fmla="*/ 981652 h 14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6996" h="1423100">
                <a:moveTo>
                  <a:pt x="679314" y="1316631"/>
                </a:moveTo>
                <a:cubicBezTo>
                  <a:pt x="545775" y="1405656"/>
                  <a:pt x="412237" y="1494682"/>
                  <a:pt x="299069" y="1334737"/>
                </a:cubicBezTo>
                <a:cubicBezTo>
                  <a:pt x="185901" y="1174792"/>
                  <a:pt x="-8749" y="578773"/>
                  <a:pt x="304" y="356963"/>
                </a:cubicBezTo>
                <a:cubicBezTo>
                  <a:pt x="9357" y="135153"/>
                  <a:pt x="241730" y="26512"/>
                  <a:pt x="353389" y="3878"/>
                </a:cubicBezTo>
                <a:cubicBezTo>
                  <a:pt x="465048" y="-18756"/>
                  <a:pt x="615940" y="58199"/>
                  <a:pt x="670261" y="221161"/>
                </a:cubicBezTo>
                <a:cubicBezTo>
                  <a:pt x="724582" y="384123"/>
                  <a:pt x="679314" y="981652"/>
                  <a:pt x="679314" y="981652"/>
                </a:cubicBezTo>
                <a:lnTo>
                  <a:pt x="679314" y="981652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83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122" y="296524"/>
            <a:ext cx="10515600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Do.. While ();</a:t>
            </a:r>
            <a:r>
              <a:rPr lang="zh-TW" altLang="en-US" dirty="0" smtClean="0"/>
              <a:t>迴圈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印</a:t>
            </a:r>
            <a:r>
              <a:rPr lang="en-US" altLang="zh-TW" dirty="0" smtClean="0"/>
              <a:t>1~10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0" y="2907141"/>
            <a:ext cx="6194342" cy="343113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zh-TW" dirty="0" smtClean="0"/>
              <a:t>i=0;</a:t>
            </a:r>
          </a:p>
          <a:p>
            <a:pPr marL="0" indent="0">
              <a:buNone/>
            </a:pPr>
            <a:r>
              <a:rPr lang="pt-BR" altLang="zh-TW" dirty="0" smtClean="0"/>
              <a:t>do {</a:t>
            </a:r>
          </a:p>
          <a:p>
            <a:pPr marL="0" indent="0">
              <a:buNone/>
            </a:pPr>
            <a:r>
              <a:rPr lang="pt-BR" altLang="zh-TW" dirty="0"/>
              <a:t> </a:t>
            </a:r>
            <a:r>
              <a:rPr lang="pt-BR" altLang="zh-TW" dirty="0" smtClean="0"/>
              <a:t>   i</a:t>
            </a:r>
            <a:r>
              <a:rPr lang="pt-BR" altLang="zh-TW" dirty="0"/>
              <a:t>++;</a:t>
            </a:r>
          </a:p>
          <a:p>
            <a:pPr marL="0" indent="0">
              <a:buNone/>
            </a:pPr>
            <a:r>
              <a:rPr lang="pt-BR" altLang="zh-TW" dirty="0" smtClean="0"/>
              <a:t>   System.out.println</a:t>
            </a:r>
            <a:r>
              <a:rPr lang="pt-BR" altLang="zh-TW" dirty="0"/>
              <a:t>(“i="+i</a:t>
            </a:r>
            <a:r>
              <a:rPr lang="pt-BR" altLang="zh-TW" dirty="0" smtClean="0"/>
              <a:t>);</a:t>
            </a:r>
          </a:p>
          <a:p>
            <a:pPr marL="0" indent="0">
              <a:buNone/>
            </a:pPr>
            <a:r>
              <a:rPr lang="pt-BR" altLang="zh-TW" dirty="0" smtClean="0"/>
              <a:t>} </a:t>
            </a:r>
            <a:r>
              <a:rPr lang="pt-BR" altLang="zh-TW" dirty="0"/>
              <a:t>while </a:t>
            </a:r>
            <a:r>
              <a:rPr lang="pt-BR" altLang="zh-TW" dirty="0">
                <a:solidFill>
                  <a:srgbClr val="FF0000"/>
                </a:solidFill>
              </a:rPr>
              <a:t>(</a:t>
            </a:r>
            <a:r>
              <a:rPr lang="pt-BR" altLang="zh-TW" dirty="0" smtClean="0">
                <a:solidFill>
                  <a:srgbClr val="FF0000"/>
                </a:solidFill>
              </a:rPr>
              <a:t>i&lt;10) </a:t>
            </a:r>
            <a:r>
              <a:rPr lang="pt-BR" altLang="zh-TW" dirty="0" smtClean="0"/>
              <a:t>;</a:t>
            </a:r>
          </a:p>
          <a:p>
            <a:pPr marL="0" indent="0">
              <a:buNone/>
            </a:pPr>
            <a:r>
              <a:rPr lang="pt-BR" altLang="zh-TW" dirty="0"/>
              <a:t>System.out.println(“i="+i); 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965225" y="965525"/>
            <a:ext cx="2116285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do  {</a:t>
            </a:r>
          </a:p>
          <a:p>
            <a:r>
              <a:rPr lang="en-US" altLang="zh-TW" sz="2400" dirty="0" smtClean="0"/>
              <a:t>      s2;</a:t>
            </a:r>
            <a:endParaRPr lang="en-US" altLang="zh-TW" sz="2400" dirty="0"/>
          </a:p>
          <a:p>
            <a:r>
              <a:rPr lang="en-US" altLang="zh-TW" sz="2400" dirty="0" smtClean="0"/>
              <a:t>  } while 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條件</a:t>
            </a:r>
            <a:r>
              <a:rPr lang="en-US" altLang="zh-TW" sz="24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sp>
        <p:nvSpPr>
          <p:cNvPr id="8" name="流程圖: 決策 7"/>
          <p:cNvSpPr/>
          <p:nvPr/>
        </p:nvSpPr>
        <p:spPr>
          <a:xfrm>
            <a:off x="8388040" y="2839228"/>
            <a:ext cx="2419110" cy="13337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prstClr val="white"/>
                </a:solidFill>
              </a:rPr>
              <a:t>條件</a:t>
            </a:r>
            <a:endParaRPr lang="zh-TW" altLang="en-US" sz="3200" dirty="0">
              <a:solidFill>
                <a:prstClr val="white"/>
              </a:solidFill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9544358" y="85548"/>
            <a:ext cx="0" cy="42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流程圖: 程序 9"/>
          <p:cNvSpPr/>
          <p:nvPr/>
        </p:nvSpPr>
        <p:spPr>
          <a:xfrm>
            <a:off x="8647320" y="507501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S1;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cxnSp>
        <p:nvCxnSpPr>
          <p:cNvPr id="11" name="直線單箭頭接點 10"/>
          <p:cNvCxnSpPr>
            <a:endCxn id="8" idx="0"/>
          </p:cNvCxnSpPr>
          <p:nvPr/>
        </p:nvCxnSpPr>
        <p:spPr>
          <a:xfrm>
            <a:off x="9597595" y="2156321"/>
            <a:ext cx="0" cy="68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流程圖: 程序 11"/>
          <p:cNvSpPr/>
          <p:nvPr/>
        </p:nvSpPr>
        <p:spPr>
          <a:xfrm>
            <a:off x="8700557" y="1775923"/>
            <a:ext cx="1794076" cy="523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prstClr val="white"/>
                </a:solidFill>
              </a:rPr>
              <a:t>S2;</a:t>
            </a:r>
            <a:endParaRPr lang="zh-TW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8700557" y="4924950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S3;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851678" y="3153230"/>
            <a:ext cx="59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True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620740" y="4278619"/>
            <a:ext cx="6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False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9" name="直線單箭頭接點 28"/>
          <p:cNvCxnSpPr>
            <a:endCxn id="12" idx="0"/>
          </p:cNvCxnSpPr>
          <p:nvPr/>
        </p:nvCxnSpPr>
        <p:spPr>
          <a:xfrm flipH="1">
            <a:off x="9597595" y="1237018"/>
            <a:ext cx="23145" cy="53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3"/>
          </p:cNvCxnSpPr>
          <p:nvPr/>
        </p:nvCxnSpPr>
        <p:spPr>
          <a:xfrm flipH="1" flipV="1">
            <a:off x="7695446" y="3476395"/>
            <a:ext cx="756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695446" y="1506470"/>
            <a:ext cx="0" cy="196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695446" y="1506470"/>
            <a:ext cx="192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8" idx="2"/>
            <a:endCxn id="13" idx="0"/>
          </p:cNvCxnSpPr>
          <p:nvPr/>
        </p:nvCxnSpPr>
        <p:spPr>
          <a:xfrm>
            <a:off x="9597595" y="4172930"/>
            <a:ext cx="0" cy="75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手繪多邊形 40"/>
          <p:cNvSpPr/>
          <p:nvPr/>
        </p:nvSpPr>
        <p:spPr>
          <a:xfrm>
            <a:off x="7885264" y="1671013"/>
            <a:ext cx="696996" cy="1423100"/>
          </a:xfrm>
          <a:custGeom>
            <a:avLst/>
            <a:gdLst>
              <a:gd name="connsiteX0" fmla="*/ 679314 w 696996"/>
              <a:gd name="connsiteY0" fmla="*/ 1316631 h 1423100"/>
              <a:gd name="connsiteX1" fmla="*/ 299069 w 696996"/>
              <a:gd name="connsiteY1" fmla="*/ 1334737 h 1423100"/>
              <a:gd name="connsiteX2" fmla="*/ 304 w 696996"/>
              <a:gd name="connsiteY2" fmla="*/ 356963 h 1423100"/>
              <a:gd name="connsiteX3" fmla="*/ 353389 w 696996"/>
              <a:gd name="connsiteY3" fmla="*/ 3878 h 1423100"/>
              <a:gd name="connsiteX4" fmla="*/ 670261 w 696996"/>
              <a:gd name="connsiteY4" fmla="*/ 221161 h 1423100"/>
              <a:gd name="connsiteX5" fmla="*/ 679314 w 696996"/>
              <a:gd name="connsiteY5" fmla="*/ 981652 h 1423100"/>
              <a:gd name="connsiteX6" fmla="*/ 679314 w 696996"/>
              <a:gd name="connsiteY6" fmla="*/ 981652 h 14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6996" h="1423100">
                <a:moveTo>
                  <a:pt x="679314" y="1316631"/>
                </a:moveTo>
                <a:cubicBezTo>
                  <a:pt x="545775" y="1405656"/>
                  <a:pt x="412237" y="1494682"/>
                  <a:pt x="299069" y="1334737"/>
                </a:cubicBezTo>
                <a:cubicBezTo>
                  <a:pt x="185901" y="1174792"/>
                  <a:pt x="-8749" y="578773"/>
                  <a:pt x="304" y="356963"/>
                </a:cubicBezTo>
                <a:cubicBezTo>
                  <a:pt x="9357" y="135153"/>
                  <a:pt x="241730" y="26512"/>
                  <a:pt x="353389" y="3878"/>
                </a:cubicBezTo>
                <a:cubicBezTo>
                  <a:pt x="465048" y="-18756"/>
                  <a:pt x="615940" y="58199"/>
                  <a:pt x="670261" y="221161"/>
                </a:cubicBezTo>
                <a:cubicBezTo>
                  <a:pt x="724582" y="384123"/>
                  <a:pt x="679314" y="981652"/>
                  <a:pt x="679314" y="981652"/>
                </a:cubicBezTo>
                <a:lnTo>
                  <a:pt x="679314" y="981652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26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122" y="296524"/>
            <a:ext cx="10515600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Do.. While ();</a:t>
            </a:r>
            <a:r>
              <a:rPr lang="zh-TW" altLang="en-US" dirty="0" smtClean="0"/>
              <a:t>迴圈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印</a:t>
            </a:r>
            <a:r>
              <a:rPr lang="en-US" altLang="zh-TW" dirty="0" smtClean="0"/>
              <a:t>1~n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0" y="2907141"/>
            <a:ext cx="6062358" cy="370477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zh-TW" dirty="0"/>
              <a:t>n = input.nextInt</a:t>
            </a:r>
            <a:r>
              <a:rPr lang="pt-BR" altLang="zh-TW" dirty="0" smtClean="0"/>
              <a:t>();</a:t>
            </a:r>
          </a:p>
          <a:p>
            <a:pPr marL="0" indent="0">
              <a:buNone/>
            </a:pPr>
            <a:r>
              <a:rPr lang="pt-BR" altLang="zh-TW" dirty="0" smtClean="0"/>
              <a:t>i=0;</a:t>
            </a:r>
          </a:p>
          <a:p>
            <a:pPr marL="0" indent="0">
              <a:buNone/>
            </a:pPr>
            <a:r>
              <a:rPr lang="pt-BR" altLang="zh-TW" dirty="0" smtClean="0"/>
              <a:t>do {</a:t>
            </a:r>
          </a:p>
          <a:p>
            <a:pPr marL="0" indent="0">
              <a:buNone/>
            </a:pPr>
            <a:r>
              <a:rPr lang="pt-BR" altLang="zh-TW" dirty="0"/>
              <a:t> </a:t>
            </a:r>
            <a:r>
              <a:rPr lang="pt-BR" altLang="zh-TW" dirty="0" smtClean="0"/>
              <a:t>   i</a:t>
            </a:r>
            <a:r>
              <a:rPr lang="pt-BR" altLang="zh-TW" dirty="0"/>
              <a:t>++;</a:t>
            </a:r>
          </a:p>
          <a:p>
            <a:pPr marL="0" indent="0">
              <a:buNone/>
            </a:pPr>
            <a:r>
              <a:rPr lang="pt-BR" altLang="zh-TW" dirty="0" smtClean="0"/>
              <a:t>   System.out.println</a:t>
            </a:r>
            <a:r>
              <a:rPr lang="pt-BR" altLang="zh-TW" dirty="0"/>
              <a:t>(“i="+i</a:t>
            </a:r>
            <a:r>
              <a:rPr lang="pt-BR" altLang="zh-TW" dirty="0" smtClean="0"/>
              <a:t>);</a:t>
            </a:r>
          </a:p>
          <a:p>
            <a:pPr marL="0" indent="0">
              <a:buNone/>
            </a:pPr>
            <a:r>
              <a:rPr lang="pt-BR" altLang="zh-TW" dirty="0" smtClean="0"/>
              <a:t>} </a:t>
            </a:r>
            <a:r>
              <a:rPr lang="pt-BR" altLang="zh-TW" dirty="0"/>
              <a:t>while </a:t>
            </a:r>
            <a:r>
              <a:rPr lang="pt-BR" altLang="zh-TW" dirty="0">
                <a:solidFill>
                  <a:srgbClr val="FF0000"/>
                </a:solidFill>
              </a:rPr>
              <a:t>(</a:t>
            </a:r>
            <a:r>
              <a:rPr lang="pt-BR" altLang="zh-TW" dirty="0" smtClean="0">
                <a:solidFill>
                  <a:srgbClr val="FF0000"/>
                </a:solidFill>
              </a:rPr>
              <a:t>i&lt;n</a:t>
            </a:r>
            <a:r>
              <a:rPr lang="pt-BR" altLang="zh-TW" dirty="0">
                <a:solidFill>
                  <a:srgbClr val="FF0000"/>
                </a:solidFill>
              </a:rPr>
              <a:t>) </a:t>
            </a:r>
            <a:r>
              <a:rPr lang="pt-BR" altLang="zh-TW" dirty="0" smtClean="0"/>
              <a:t>;</a:t>
            </a:r>
          </a:p>
          <a:p>
            <a:pPr marL="0" indent="0">
              <a:buNone/>
            </a:pPr>
            <a:r>
              <a:rPr lang="pt-BR" altLang="zh-TW" dirty="0"/>
              <a:t>System.out.println(“i="+i); //</a:t>
            </a:r>
            <a:r>
              <a:rPr lang="zh-TW" altLang="en-US" dirty="0">
                <a:solidFill>
                  <a:srgbClr val="FF0000"/>
                </a:solidFill>
              </a:rPr>
              <a:t>印出多少</a:t>
            </a:r>
            <a:r>
              <a:rPr lang="en-US" altLang="zh-TW" dirty="0">
                <a:solidFill>
                  <a:srgbClr val="FF0000"/>
                </a:solidFill>
              </a:rPr>
              <a:t>??</a:t>
            </a:r>
            <a:endParaRPr lang="zh-TW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997755" y="765811"/>
            <a:ext cx="2116285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do  {</a:t>
            </a:r>
          </a:p>
          <a:p>
            <a:r>
              <a:rPr lang="en-US" altLang="zh-TW" sz="2400" dirty="0" smtClean="0"/>
              <a:t>      s2;</a:t>
            </a:r>
            <a:endParaRPr lang="en-US" altLang="zh-TW" sz="2400" dirty="0"/>
          </a:p>
          <a:p>
            <a:r>
              <a:rPr lang="en-US" altLang="zh-TW" sz="2400" dirty="0" smtClean="0"/>
              <a:t>  } while 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條件</a:t>
            </a:r>
            <a:r>
              <a:rPr lang="en-US" altLang="zh-TW" sz="24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sp>
        <p:nvSpPr>
          <p:cNvPr id="8" name="流程圖: 決策 7"/>
          <p:cNvSpPr/>
          <p:nvPr/>
        </p:nvSpPr>
        <p:spPr>
          <a:xfrm>
            <a:off x="8388040" y="2839228"/>
            <a:ext cx="2419110" cy="13337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prstClr val="white"/>
                </a:solidFill>
              </a:rPr>
              <a:t>條件</a:t>
            </a:r>
            <a:endParaRPr lang="zh-TW" altLang="en-US" sz="3200" dirty="0">
              <a:solidFill>
                <a:prstClr val="white"/>
              </a:solidFill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9544358" y="85548"/>
            <a:ext cx="0" cy="42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流程圖: 程序 9"/>
          <p:cNvSpPr/>
          <p:nvPr/>
        </p:nvSpPr>
        <p:spPr>
          <a:xfrm>
            <a:off x="8647320" y="507501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S1;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cxnSp>
        <p:nvCxnSpPr>
          <p:cNvPr id="11" name="直線單箭頭接點 10"/>
          <p:cNvCxnSpPr>
            <a:endCxn id="8" idx="0"/>
          </p:cNvCxnSpPr>
          <p:nvPr/>
        </p:nvCxnSpPr>
        <p:spPr>
          <a:xfrm>
            <a:off x="9597595" y="2156321"/>
            <a:ext cx="0" cy="68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流程圖: 程序 11"/>
          <p:cNvSpPr/>
          <p:nvPr/>
        </p:nvSpPr>
        <p:spPr>
          <a:xfrm>
            <a:off x="8700557" y="1775923"/>
            <a:ext cx="1794076" cy="523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prstClr val="white"/>
                </a:solidFill>
              </a:rPr>
              <a:t>S2;</a:t>
            </a:r>
            <a:endParaRPr lang="zh-TW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8700557" y="4924950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S3;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851678" y="3153230"/>
            <a:ext cx="59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True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620740" y="4278619"/>
            <a:ext cx="6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False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9" name="直線單箭頭接點 28"/>
          <p:cNvCxnSpPr>
            <a:endCxn id="12" idx="0"/>
          </p:cNvCxnSpPr>
          <p:nvPr/>
        </p:nvCxnSpPr>
        <p:spPr>
          <a:xfrm flipH="1">
            <a:off x="9597595" y="1237018"/>
            <a:ext cx="23145" cy="53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3"/>
          </p:cNvCxnSpPr>
          <p:nvPr/>
        </p:nvCxnSpPr>
        <p:spPr>
          <a:xfrm flipH="1" flipV="1">
            <a:off x="7695446" y="3476395"/>
            <a:ext cx="756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695446" y="1506470"/>
            <a:ext cx="0" cy="196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695446" y="1506470"/>
            <a:ext cx="192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8" idx="2"/>
            <a:endCxn id="13" idx="0"/>
          </p:cNvCxnSpPr>
          <p:nvPr/>
        </p:nvCxnSpPr>
        <p:spPr>
          <a:xfrm>
            <a:off x="9597595" y="4172930"/>
            <a:ext cx="0" cy="75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手繪多邊形 40"/>
          <p:cNvSpPr/>
          <p:nvPr/>
        </p:nvSpPr>
        <p:spPr>
          <a:xfrm>
            <a:off x="7885264" y="1671013"/>
            <a:ext cx="696996" cy="1423100"/>
          </a:xfrm>
          <a:custGeom>
            <a:avLst/>
            <a:gdLst>
              <a:gd name="connsiteX0" fmla="*/ 679314 w 696996"/>
              <a:gd name="connsiteY0" fmla="*/ 1316631 h 1423100"/>
              <a:gd name="connsiteX1" fmla="*/ 299069 w 696996"/>
              <a:gd name="connsiteY1" fmla="*/ 1334737 h 1423100"/>
              <a:gd name="connsiteX2" fmla="*/ 304 w 696996"/>
              <a:gd name="connsiteY2" fmla="*/ 356963 h 1423100"/>
              <a:gd name="connsiteX3" fmla="*/ 353389 w 696996"/>
              <a:gd name="connsiteY3" fmla="*/ 3878 h 1423100"/>
              <a:gd name="connsiteX4" fmla="*/ 670261 w 696996"/>
              <a:gd name="connsiteY4" fmla="*/ 221161 h 1423100"/>
              <a:gd name="connsiteX5" fmla="*/ 679314 w 696996"/>
              <a:gd name="connsiteY5" fmla="*/ 981652 h 1423100"/>
              <a:gd name="connsiteX6" fmla="*/ 679314 w 696996"/>
              <a:gd name="connsiteY6" fmla="*/ 981652 h 14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6996" h="1423100">
                <a:moveTo>
                  <a:pt x="679314" y="1316631"/>
                </a:moveTo>
                <a:cubicBezTo>
                  <a:pt x="545775" y="1405656"/>
                  <a:pt x="412237" y="1494682"/>
                  <a:pt x="299069" y="1334737"/>
                </a:cubicBezTo>
                <a:cubicBezTo>
                  <a:pt x="185901" y="1174792"/>
                  <a:pt x="-8749" y="578773"/>
                  <a:pt x="304" y="356963"/>
                </a:cubicBezTo>
                <a:cubicBezTo>
                  <a:pt x="9357" y="135153"/>
                  <a:pt x="241730" y="26512"/>
                  <a:pt x="353389" y="3878"/>
                </a:cubicBezTo>
                <a:cubicBezTo>
                  <a:pt x="465048" y="-18756"/>
                  <a:pt x="615940" y="58199"/>
                  <a:pt x="670261" y="221161"/>
                </a:cubicBezTo>
                <a:cubicBezTo>
                  <a:pt x="724582" y="384123"/>
                  <a:pt x="679314" y="981652"/>
                  <a:pt x="679314" y="981652"/>
                </a:cubicBezTo>
                <a:lnTo>
                  <a:pt x="679314" y="981652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71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6228" y="2946961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搶答</a:t>
            </a:r>
            <a:r>
              <a:rPr lang="en-US" altLang="zh-TW" dirty="0" smtClean="0"/>
              <a:t>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0252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比較三種迴</a:t>
            </a:r>
            <a:r>
              <a:rPr lang="zh-TW" altLang="en-US" dirty="0"/>
              <a:t>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Trace all_loop_0.java</a:t>
            </a:r>
          </a:p>
          <a:p>
            <a:pPr lvl="1"/>
            <a:r>
              <a:rPr lang="zh-TW" altLang="en-US" sz="4000" dirty="0"/>
              <a:t>印</a:t>
            </a:r>
            <a:r>
              <a:rPr lang="en-US" altLang="zh-TW" sz="4000" dirty="0"/>
              <a:t>1~n</a:t>
            </a:r>
          </a:p>
          <a:p>
            <a:pPr lvl="1"/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976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4703" y="180462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運用三</a:t>
            </a:r>
            <a:r>
              <a:rPr lang="zh-TW" altLang="en-US" dirty="0"/>
              <a:t>種迴</a:t>
            </a:r>
            <a:r>
              <a:rPr lang="zh-TW" altLang="en-US" dirty="0" smtClean="0"/>
              <a:t>圈解 </a:t>
            </a:r>
            <a:r>
              <a:rPr lang="en-US" altLang="zh-TW" dirty="0" smtClean="0"/>
              <a:t>S=</a:t>
            </a:r>
            <a:r>
              <a:rPr lang="en-US" altLang="zh-TW" b="1" dirty="0" smtClean="0">
                <a:solidFill>
                  <a:srgbClr val="FF0000"/>
                </a:solidFill>
              </a:rPr>
              <a:t>1+2</a:t>
            </a:r>
            <a:r>
              <a:rPr lang="en-US" altLang="zh-TW" b="1" dirty="0">
                <a:solidFill>
                  <a:srgbClr val="FF0000"/>
                </a:solidFill>
              </a:rPr>
              <a:t>+….+n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8488" y="0"/>
            <a:ext cx="10515600" cy="93857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For</a:t>
            </a:r>
            <a:r>
              <a:rPr lang="zh-TW" altLang="en-US" dirty="0"/>
              <a:t>迴</a:t>
            </a:r>
            <a:r>
              <a:rPr lang="zh-TW" altLang="en-US" dirty="0" smtClean="0"/>
              <a:t>圈與</a:t>
            </a:r>
            <a:r>
              <a:rPr lang="en-US" altLang="zh-TW" dirty="0" smtClean="0"/>
              <a:t>while</a:t>
            </a:r>
            <a:r>
              <a:rPr lang="zh-TW" altLang="en-US" dirty="0"/>
              <a:t>迴圈</a:t>
            </a:r>
            <a:r>
              <a:rPr lang="zh-TW" altLang="en-US" dirty="0" smtClean="0"/>
              <a:t>對等</a:t>
            </a:r>
            <a:r>
              <a:rPr lang="en-US" altLang="zh-TW" dirty="0" smtClean="0"/>
              <a:t>: S=1+2</a:t>
            </a:r>
            <a:r>
              <a:rPr lang="en-US" altLang="zh-TW" dirty="0"/>
              <a:t>+….+n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6886" y="1104524"/>
            <a:ext cx="5942845" cy="255307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s</a:t>
            </a:r>
            <a:r>
              <a:rPr lang="pt-BR" altLang="zh-TW" dirty="0"/>
              <a:t>= 0;</a:t>
            </a:r>
          </a:p>
          <a:p>
            <a:pPr marL="0" indent="0">
              <a:buNone/>
            </a:pPr>
            <a:r>
              <a:rPr lang="pt-BR" altLang="zh-TW" dirty="0" smtClean="0"/>
              <a:t>For(</a:t>
            </a:r>
            <a:r>
              <a:rPr lang="pt-BR" altLang="zh-TW" dirty="0" smtClean="0">
                <a:solidFill>
                  <a:srgbClr val="FF0000"/>
                </a:solidFill>
              </a:rPr>
              <a:t>i=1</a:t>
            </a:r>
            <a:r>
              <a:rPr lang="pt-BR" altLang="zh-TW" dirty="0" smtClean="0"/>
              <a:t>;i</a:t>
            </a:r>
            <a:r>
              <a:rPr lang="pt-BR" altLang="zh-TW" dirty="0"/>
              <a:t>&lt;=</a:t>
            </a:r>
            <a:r>
              <a:rPr lang="pt-BR" altLang="zh-TW" dirty="0" smtClean="0"/>
              <a:t>n; </a:t>
            </a:r>
            <a:r>
              <a:rPr lang="pt-BR" altLang="zh-TW" b="1" dirty="0" smtClean="0">
                <a:solidFill>
                  <a:srgbClr val="00B050"/>
                </a:solidFill>
              </a:rPr>
              <a:t>i++ </a:t>
            </a:r>
            <a:r>
              <a:rPr lang="pt-BR" altLang="zh-TW" dirty="0" smtClean="0"/>
              <a:t>)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/>
              <a:t>    </a:t>
            </a:r>
            <a:r>
              <a:rPr lang="pt-BR" altLang="zh-TW" dirty="0" smtClean="0"/>
              <a:t>s=s+i;</a:t>
            </a:r>
          </a:p>
          <a:p>
            <a:pPr marL="0" indent="0">
              <a:buNone/>
            </a:pPr>
            <a:r>
              <a:rPr lang="pt-BR" altLang="zh-TW" dirty="0" smtClean="0"/>
              <a:t>System.out.println("1+2+...+"+n+"="+s);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288388" y="930920"/>
            <a:ext cx="5797988" cy="290028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s=0;</a:t>
            </a:r>
            <a:r>
              <a:rPr lang="pt-BR" altLang="zh-TW" dirty="0"/>
              <a:t> </a:t>
            </a:r>
            <a:r>
              <a:rPr lang="pt-BR" altLang="zh-TW" dirty="0" smtClean="0">
                <a:solidFill>
                  <a:srgbClr val="FF0000"/>
                </a:solidFill>
              </a:rPr>
              <a:t>i=0;</a:t>
            </a:r>
            <a:endParaRPr lang="pt-BR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altLang="zh-TW" dirty="0" smtClean="0"/>
              <a:t>while </a:t>
            </a:r>
            <a:r>
              <a:rPr lang="pt-BR" altLang="zh-TW" dirty="0"/>
              <a:t>(</a:t>
            </a:r>
            <a:r>
              <a:rPr lang="pt-BR" altLang="zh-TW" dirty="0">
                <a:solidFill>
                  <a:srgbClr val="0070C0"/>
                </a:solidFill>
              </a:rPr>
              <a:t>i&lt;=n</a:t>
            </a:r>
            <a:r>
              <a:rPr lang="pt-BR" altLang="zh-TW" dirty="0"/>
              <a:t>) {</a:t>
            </a:r>
          </a:p>
          <a:p>
            <a:pPr marL="0" indent="0">
              <a:buNone/>
            </a:pPr>
            <a:r>
              <a:rPr lang="pt-BR" altLang="zh-TW" dirty="0" smtClean="0"/>
              <a:t>  s=s+i</a:t>
            </a:r>
            <a:r>
              <a:rPr lang="pt-BR" altLang="zh-TW" dirty="0"/>
              <a:t>;</a:t>
            </a:r>
          </a:p>
          <a:p>
            <a:pPr marL="0" indent="0">
              <a:buNone/>
            </a:pPr>
            <a:r>
              <a:rPr lang="pt-BR" altLang="zh-TW" dirty="0" smtClean="0"/>
              <a:t>  </a:t>
            </a:r>
            <a:r>
              <a:rPr lang="pt-BR" altLang="zh-TW" b="1" dirty="0" smtClean="0">
                <a:solidFill>
                  <a:srgbClr val="00B050"/>
                </a:solidFill>
              </a:rPr>
              <a:t>i</a:t>
            </a:r>
            <a:r>
              <a:rPr lang="pt-BR" altLang="zh-TW" b="1" dirty="0">
                <a:solidFill>
                  <a:srgbClr val="00B050"/>
                </a:solidFill>
              </a:rPr>
              <a:t>++</a:t>
            </a:r>
            <a:r>
              <a:rPr lang="pt-BR" altLang="zh-TW" dirty="0"/>
              <a:t>;}</a:t>
            </a:r>
          </a:p>
          <a:p>
            <a:pPr marL="0" indent="0">
              <a:buNone/>
            </a:pPr>
            <a:r>
              <a:rPr lang="pt-BR" altLang="zh-TW" dirty="0" smtClean="0"/>
              <a:t>System.out.println</a:t>
            </a:r>
            <a:r>
              <a:rPr lang="pt-BR" altLang="zh-TW" dirty="0"/>
              <a:t>("1+2+...+"+n+"="+s);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76886" y="4083114"/>
            <a:ext cx="5942845" cy="25530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s= 0;</a:t>
            </a:r>
            <a:r>
              <a:rPr lang="pt-BR" altLang="zh-TW" dirty="0"/>
              <a:t> </a:t>
            </a:r>
            <a:r>
              <a:rPr lang="pt-BR" altLang="zh-TW" dirty="0" smtClean="0">
                <a:solidFill>
                  <a:srgbClr val="FF0000"/>
                </a:solidFill>
              </a:rPr>
              <a:t>i=1</a:t>
            </a:r>
            <a:r>
              <a:rPr lang="pt-BR" altLang="zh-TW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for(;</a:t>
            </a:r>
            <a:r>
              <a:rPr lang="pt-BR" altLang="zh-TW" dirty="0" smtClean="0">
                <a:solidFill>
                  <a:srgbClr val="0070C0"/>
                </a:solidFill>
              </a:rPr>
              <a:t>i&lt;=n</a:t>
            </a:r>
            <a:r>
              <a:rPr lang="pt-BR" altLang="zh-TW" dirty="0" smtClean="0"/>
              <a:t>;)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    s=s+i; </a:t>
            </a:r>
            <a:r>
              <a:rPr lang="pt-BR" altLang="zh-TW" b="1" dirty="0" smtClean="0">
                <a:solidFill>
                  <a:srgbClr val="00B050"/>
                </a:solidFill>
              </a:rPr>
              <a:t>i++; </a:t>
            </a:r>
            <a:r>
              <a:rPr lang="pt-BR" altLang="zh-TW" dirty="0" smtClean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System.out.println("1+2+...+"+n+"="+s);</a:t>
            </a:r>
            <a:endParaRPr lang="zh-TW" altLang="en-US" dirty="0"/>
          </a:p>
        </p:txBody>
      </p:sp>
      <p:sp>
        <p:nvSpPr>
          <p:cNvPr id="6" name="向下箭號 5"/>
          <p:cNvSpPr/>
          <p:nvPr/>
        </p:nvSpPr>
        <p:spPr>
          <a:xfrm>
            <a:off x="2245259" y="3657600"/>
            <a:ext cx="380246" cy="425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左-上雙向箭號 6"/>
          <p:cNvSpPr/>
          <p:nvPr/>
        </p:nvSpPr>
        <p:spPr>
          <a:xfrm>
            <a:off x="6219731" y="3870357"/>
            <a:ext cx="1950265" cy="118441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7970820" y="4882598"/>
            <a:ext cx="19298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完成對等</a:t>
            </a:r>
            <a:endParaRPr lang="en-US" altLang="zh-TW" sz="2800" dirty="0" smtClean="0"/>
          </a:p>
          <a:p>
            <a:r>
              <a:rPr lang="en-US" altLang="zh-TW" sz="2800" dirty="0" smtClean="0"/>
              <a:t>equivalence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177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4702" y="0"/>
            <a:ext cx="10515600" cy="93857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For</a:t>
            </a:r>
            <a:r>
              <a:rPr lang="zh-TW" altLang="en-US" dirty="0"/>
              <a:t>迴</a:t>
            </a:r>
            <a:r>
              <a:rPr lang="zh-TW" altLang="en-US" dirty="0" smtClean="0"/>
              <a:t>圈</a:t>
            </a:r>
            <a:r>
              <a:rPr lang="zh-TW" altLang="en-US" dirty="0"/>
              <a:t>之</a:t>
            </a:r>
            <a:r>
              <a:rPr lang="zh-TW" altLang="en-US" dirty="0" smtClean="0"/>
              <a:t>不同形式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6886" y="1104524"/>
            <a:ext cx="5942845" cy="2553076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s</a:t>
            </a:r>
            <a:r>
              <a:rPr lang="pt-BR" altLang="zh-TW" dirty="0"/>
              <a:t>= 0;</a:t>
            </a:r>
          </a:p>
          <a:p>
            <a:pPr marL="0" indent="0">
              <a:buNone/>
            </a:pPr>
            <a:r>
              <a:rPr lang="pt-BR" altLang="zh-TW" dirty="0" smtClean="0"/>
              <a:t>For(</a:t>
            </a:r>
            <a:r>
              <a:rPr lang="pt-BR" altLang="zh-TW" dirty="0" smtClean="0">
                <a:solidFill>
                  <a:srgbClr val="FF0000"/>
                </a:solidFill>
              </a:rPr>
              <a:t>i=1</a:t>
            </a:r>
            <a:r>
              <a:rPr lang="pt-BR" altLang="zh-TW" dirty="0" smtClean="0"/>
              <a:t>;i</a:t>
            </a:r>
            <a:r>
              <a:rPr lang="pt-BR" altLang="zh-TW" dirty="0"/>
              <a:t>&lt;=</a:t>
            </a:r>
            <a:r>
              <a:rPr lang="pt-BR" altLang="zh-TW" dirty="0" smtClean="0"/>
              <a:t>n; </a:t>
            </a:r>
            <a:r>
              <a:rPr lang="pt-BR" altLang="zh-TW" b="1" dirty="0" smtClean="0">
                <a:solidFill>
                  <a:srgbClr val="00B050"/>
                </a:solidFill>
              </a:rPr>
              <a:t>i++ </a:t>
            </a:r>
            <a:r>
              <a:rPr lang="pt-BR" altLang="zh-TW" dirty="0" smtClean="0"/>
              <a:t>)// </a:t>
            </a:r>
            <a:r>
              <a:rPr lang="pt-BR" altLang="zh-TW" b="1" dirty="0" smtClean="0">
                <a:solidFill>
                  <a:srgbClr val="FF0000"/>
                </a:solidFill>
              </a:rPr>
              <a:t>++i</a:t>
            </a:r>
            <a:endParaRPr lang="pt-BR" altLang="zh-TW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altLang="zh-TW" dirty="0"/>
              <a:t>    </a:t>
            </a:r>
            <a:r>
              <a:rPr lang="pt-BR" altLang="zh-TW" dirty="0" smtClean="0"/>
              <a:t>s=s+i;</a:t>
            </a:r>
          </a:p>
          <a:p>
            <a:pPr marL="0" indent="0">
              <a:buNone/>
            </a:pPr>
            <a:r>
              <a:rPr lang="pt-BR" altLang="zh-TW" dirty="0" smtClean="0"/>
              <a:t>System.out.println("1+2+...+"+n+"="+s);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288388" y="930920"/>
            <a:ext cx="5797988" cy="290028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/>
              <a:t>s= 0; </a:t>
            </a:r>
            <a:r>
              <a:rPr lang="pt-BR" altLang="zh-TW" dirty="0">
                <a:solidFill>
                  <a:srgbClr val="FF0000"/>
                </a:solidFill>
              </a:rPr>
              <a:t>i=1</a:t>
            </a:r>
            <a:r>
              <a:rPr lang="pt-BR" altLang="zh-TW" dirty="0"/>
              <a:t>;</a:t>
            </a:r>
          </a:p>
          <a:p>
            <a:pPr marL="0" indent="0">
              <a:buNone/>
            </a:pPr>
            <a:r>
              <a:rPr lang="pt-BR" altLang="zh-TW" dirty="0"/>
              <a:t>for(;</a:t>
            </a:r>
            <a:r>
              <a:rPr lang="pt-BR" altLang="zh-TW" dirty="0">
                <a:solidFill>
                  <a:srgbClr val="0070C0"/>
                </a:solidFill>
              </a:rPr>
              <a:t>i&lt;=</a:t>
            </a:r>
            <a:r>
              <a:rPr lang="pt-BR" altLang="zh-TW" dirty="0" smtClean="0">
                <a:solidFill>
                  <a:srgbClr val="0070C0"/>
                </a:solidFill>
              </a:rPr>
              <a:t>n</a:t>
            </a:r>
            <a:r>
              <a:rPr lang="pt-BR" altLang="zh-TW" dirty="0" smtClean="0"/>
              <a:t>; </a:t>
            </a:r>
            <a:r>
              <a:rPr lang="pt-BR" altLang="zh-TW" b="1" dirty="0" smtClean="0">
                <a:solidFill>
                  <a:srgbClr val="FF0000"/>
                </a:solidFill>
              </a:rPr>
              <a:t>s=s+i, i++ </a:t>
            </a:r>
            <a:r>
              <a:rPr lang="pt-BR" altLang="zh-TW" dirty="0" smtClean="0"/>
              <a:t>)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/>
              <a:t>    </a:t>
            </a:r>
            <a:r>
              <a:rPr lang="pt-BR" altLang="zh-TW" b="1" dirty="0" smtClean="0">
                <a:solidFill>
                  <a:srgbClr val="00B050"/>
                </a:solidFill>
              </a:rPr>
              <a:t>; 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/>
              <a:t>System.out.println("1+2+...+"+n+"="+s);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76886" y="4083114"/>
            <a:ext cx="5942845" cy="25530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s= 0;</a:t>
            </a:r>
            <a:r>
              <a:rPr lang="pt-BR" altLang="zh-TW" dirty="0"/>
              <a:t> </a:t>
            </a:r>
            <a:r>
              <a:rPr lang="pt-BR" altLang="zh-TW" dirty="0" smtClean="0">
                <a:solidFill>
                  <a:srgbClr val="FF0000"/>
                </a:solidFill>
              </a:rPr>
              <a:t>i=1</a:t>
            </a:r>
            <a:r>
              <a:rPr lang="pt-BR" altLang="zh-TW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for(;</a:t>
            </a:r>
            <a:r>
              <a:rPr lang="pt-BR" altLang="zh-TW" dirty="0" smtClean="0">
                <a:solidFill>
                  <a:srgbClr val="0070C0"/>
                </a:solidFill>
              </a:rPr>
              <a:t>i&lt;=n</a:t>
            </a:r>
            <a:r>
              <a:rPr lang="pt-BR" altLang="zh-TW" dirty="0" smtClean="0"/>
              <a:t>;)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    s=s+i; </a:t>
            </a:r>
            <a:r>
              <a:rPr lang="pt-BR" altLang="zh-TW" b="1" dirty="0" smtClean="0">
                <a:solidFill>
                  <a:srgbClr val="00B050"/>
                </a:solidFill>
              </a:rPr>
              <a:t>i++; </a:t>
            </a:r>
            <a:r>
              <a:rPr lang="pt-BR" altLang="zh-TW" dirty="0" smtClean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altLang="zh-TW" dirty="0" smtClean="0"/>
              <a:t>System.out.println("1+2+...+"+n+"="+s);</a:t>
            </a:r>
            <a:endParaRPr lang="zh-TW" altLang="en-US" dirty="0"/>
          </a:p>
        </p:txBody>
      </p:sp>
      <p:sp>
        <p:nvSpPr>
          <p:cNvPr id="6" name="向下箭號 5"/>
          <p:cNvSpPr/>
          <p:nvPr/>
        </p:nvSpPr>
        <p:spPr>
          <a:xfrm>
            <a:off x="2245259" y="3657600"/>
            <a:ext cx="380246" cy="425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6394012" y="3957716"/>
            <a:ext cx="5797988" cy="290028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/>
              <a:t>s= 0; </a:t>
            </a:r>
            <a:r>
              <a:rPr lang="pt-BR" altLang="zh-TW" dirty="0">
                <a:solidFill>
                  <a:srgbClr val="FF0000"/>
                </a:solidFill>
              </a:rPr>
              <a:t>i=1</a:t>
            </a:r>
            <a:r>
              <a:rPr lang="pt-BR" altLang="zh-TW" dirty="0"/>
              <a:t>;</a:t>
            </a:r>
          </a:p>
          <a:p>
            <a:pPr marL="0" indent="0">
              <a:buNone/>
            </a:pPr>
            <a:r>
              <a:rPr lang="pt-BR" altLang="zh-TW" dirty="0"/>
              <a:t>for(;</a:t>
            </a:r>
            <a:r>
              <a:rPr lang="pt-BR" altLang="zh-TW" dirty="0">
                <a:solidFill>
                  <a:srgbClr val="0070C0"/>
                </a:solidFill>
              </a:rPr>
              <a:t>i&lt;=</a:t>
            </a:r>
            <a:r>
              <a:rPr lang="pt-BR" altLang="zh-TW" dirty="0" smtClean="0">
                <a:solidFill>
                  <a:srgbClr val="0070C0"/>
                </a:solidFill>
              </a:rPr>
              <a:t>n</a:t>
            </a:r>
            <a:r>
              <a:rPr lang="pt-BR" altLang="zh-TW" dirty="0" smtClean="0"/>
              <a:t>;s=s+i++)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/>
              <a:t>    </a:t>
            </a:r>
            <a:r>
              <a:rPr lang="pt-BR" altLang="zh-TW" b="1" dirty="0" smtClean="0">
                <a:solidFill>
                  <a:srgbClr val="00B050"/>
                </a:solidFill>
              </a:rPr>
              <a:t>; </a:t>
            </a:r>
            <a:endParaRPr lang="pt-BR" altLang="zh-TW" dirty="0"/>
          </a:p>
          <a:p>
            <a:pPr marL="0" indent="0">
              <a:buNone/>
            </a:pPr>
            <a:r>
              <a:rPr lang="pt-BR" altLang="zh-TW" dirty="0"/>
              <a:t>System.out.println("1+2+...+"+n+"="+s);</a:t>
            </a:r>
            <a:endParaRPr lang="zh-TW" altLang="en-US" dirty="0"/>
          </a:p>
        </p:txBody>
      </p:sp>
      <p:sp>
        <p:nvSpPr>
          <p:cNvPr id="11" name="向下箭號 10"/>
          <p:cNvSpPr/>
          <p:nvPr/>
        </p:nvSpPr>
        <p:spPr>
          <a:xfrm>
            <a:off x="8845236" y="3576119"/>
            <a:ext cx="353085" cy="3815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5896824" y="5038301"/>
            <a:ext cx="436832" cy="389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全向箭號 12"/>
          <p:cNvSpPr/>
          <p:nvPr/>
        </p:nvSpPr>
        <p:spPr>
          <a:xfrm>
            <a:off x="5984341" y="3548024"/>
            <a:ext cx="470780" cy="51604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5817228" y="1946238"/>
            <a:ext cx="436832" cy="389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34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7190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遞增或</a:t>
            </a:r>
            <a:r>
              <a:rPr lang="zh-TW" altLang="en-US" dirty="0">
                <a:solidFill>
                  <a:srgbClr val="FF0000"/>
                </a:solidFill>
              </a:rPr>
              <a:t>遞減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1697" y="1825625"/>
            <a:ext cx="3118164" cy="384184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err="1"/>
              <a:t>i</a:t>
            </a:r>
            <a:r>
              <a:rPr lang="en-US" altLang="zh-TW" sz="3600" dirty="0"/>
              <a:t>=i+1;</a:t>
            </a:r>
          </a:p>
          <a:p>
            <a:pPr marL="0" indent="0">
              <a:buNone/>
            </a:pPr>
            <a:r>
              <a:rPr lang="en-US" altLang="zh-TW" sz="3600" dirty="0" smtClean="0"/>
              <a:t>++</a:t>
            </a: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;</a:t>
            </a:r>
          </a:p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++;</a:t>
            </a:r>
          </a:p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+=1;</a:t>
            </a:r>
          </a:p>
          <a:p>
            <a:pPr marL="0" indent="0">
              <a:buNone/>
            </a:pPr>
            <a:r>
              <a:rPr lang="en-US" altLang="zh-TW" sz="3600" dirty="0" smtClean="0"/>
              <a:t>s=</a:t>
            </a:r>
            <a:r>
              <a:rPr lang="en-US" altLang="zh-TW" sz="3600" dirty="0" err="1" smtClean="0"/>
              <a:t>s+i</a:t>
            </a:r>
            <a:r>
              <a:rPr lang="en-US" altLang="zh-TW" sz="3600" dirty="0" smtClean="0"/>
              <a:t>++;</a:t>
            </a:r>
          </a:p>
          <a:p>
            <a:pPr marL="0" indent="0">
              <a:buNone/>
            </a:pPr>
            <a:r>
              <a:rPr lang="en-US" altLang="zh-TW" sz="3600" dirty="0"/>
              <a:t>s=s</a:t>
            </a:r>
            <a:r>
              <a:rPr lang="en-US" altLang="zh-TW" sz="3600" dirty="0" smtClean="0"/>
              <a:t>+(++</a:t>
            </a: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);</a:t>
            </a:r>
            <a:endParaRPr lang="en-US" altLang="zh-TW" sz="3600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7003610" y="1825625"/>
            <a:ext cx="3444089" cy="375130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=i-1;</a:t>
            </a:r>
          </a:p>
          <a:p>
            <a:pPr marL="0" indent="0">
              <a:buNone/>
            </a:pPr>
            <a:r>
              <a:rPr lang="en-US" altLang="zh-TW" sz="3600" dirty="0" smtClean="0"/>
              <a:t>--</a:t>
            </a: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;</a:t>
            </a:r>
          </a:p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--;</a:t>
            </a:r>
          </a:p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/>
              <a:t>-</a:t>
            </a:r>
            <a:r>
              <a:rPr lang="en-US" altLang="zh-TW" sz="3600" dirty="0" smtClean="0"/>
              <a:t>=1;</a:t>
            </a:r>
          </a:p>
          <a:p>
            <a:pPr marL="0" indent="0">
              <a:buNone/>
            </a:pPr>
            <a:r>
              <a:rPr lang="en-US" altLang="zh-TW" sz="3600" dirty="0" smtClean="0"/>
              <a:t>s=</a:t>
            </a:r>
            <a:r>
              <a:rPr lang="en-US" altLang="zh-TW" sz="3600" dirty="0" err="1" smtClean="0"/>
              <a:t>s+i</a:t>
            </a:r>
            <a:r>
              <a:rPr lang="en-US" altLang="zh-TW" sz="3600" dirty="0" smtClean="0"/>
              <a:t>--;</a:t>
            </a:r>
          </a:p>
          <a:p>
            <a:pPr marL="0" indent="0">
              <a:buNone/>
            </a:pPr>
            <a:r>
              <a:rPr lang="en-US" altLang="zh-TW" sz="3600" dirty="0" smtClean="0"/>
              <a:t>s=s+(--</a:t>
            </a: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);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838200" y="5933213"/>
            <a:ext cx="2207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</a:rPr>
              <a:t>完成</a:t>
            </a:r>
            <a:r>
              <a:rPr lang="zh-TW" altLang="en-US" sz="3200" dirty="0" smtClean="0">
                <a:solidFill>
                  <a:srgbClr val="FF0000"/>
                </a:solidFill>
              </a:rPr>
              <a:t>對等</a:t>
            </a:r>
            <a:r>
              <a:rPr lang="en-US" altLang="zh-TW" sz="3200" dirty="0" smtClean="0">
                <a:solidFill>
                  <a:srgbClr val="FF0000"/>
                </a:solidFill>
              </a:rPr>
              <a:t>??</a:t>
            </a:r>
            <a:endParaRPr lang="en-US" altLang="zh-TW" sz="3200" dirty="0">
              <a:solidFill>
                <a:srgbClr val="FF0000"/>
              </a:solidFill>
            </a:endParaRPr>
          </a:p>
        </p:txBody>
      </p:sp>
      <p:sp>
        <p:nvSpPr>
          <p:cNvPr id="6" name="左大括弧 5"/>
          <p:cNvSpPr/>
          <p:nvPr/>
        </p:nvSpPr>
        <p:spPr>
          <a:xfrm>
            <a:off x="838200" y="1892061"/>
            <a:ext cx="248216" cy="2453602"/>
          </a:xfrm>
          <a:prstGeom prst="leftBrace">
            <a:avLst>
              <a:gd name="adj1" fmla="val 8333"/>
              <a:gd name="adj2" fmla="val 496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左大括弧 6"/>
          <p:cNvSpPr/>
          <p:nvPr/>
        </p:nvSpPr>
        <p:spPr>
          <a:xfrm>
            <a:off x="6715408" y="1892061"/>
            <a:ext cx="248216" cy="2453602"/>
          </a:xfrm>
          <a:prstGeom prst="leftBrace">
            <a:avLst>
              <a:gd name="adj1" fmla="val 8333"/>
              <a:gd name="adj2" fmla="val 496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5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2152" y="84467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比較遞增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9695" y="1410030"/>
            <a:ext cx="3247493" cy="2166089"/>
          </a:xfr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=1</a:t>
            </a:r>
            <a:r>
              <a:rPr lang="en-US" altLang="zh-TW" sz="3600" dirty="0"/>
              <a:t>;</a:t>
            </a:r>
          </a:p>
          <a:p>
            <a:pPr marL="0" indent="0">
              <a:buNone/>
            </a:pPr>
            <a:r>
              <a:rPr lang="en-US" altLang="zh-TW" sz="3600" dirty="0" smtClean="0"/>
              <a:t>s=10;</a:t>
            </a: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FF0000"/>
                </a:solidFill>
              </a:rPr>
              <a:t>s=</a:t>
            </a:r>
            <a:r>
              <a:rPr lang="en-US" altLang="zh-TW" sz="3600" dirty="0" err="1" smtClean="0">
                <a:solidFill>
                  <a:srgbClr val="FF0000"/>
                </a:solidFill>
              </a:rPr>
              <a:t>s+i</a:t>
            </a:r>
            <a:r>
              <a:rPr lang="en-US" altLang="zh-TW" sz="3600" dirty="0" smtClean="0">
                <a:solidFill>
                  <a:srgbClr val="FF0000"/>
                </a:solidFill>
              </a:rPr>
              <a:t>++;</a:t>
            </a:r>
          </a:p>
          <a:p>
            <a:pPr marL="0" indent="0">
              <a:buNone/>
            </a:pPr>
            <a:r>
              <a:rPr lang="pt-BR" altLang="zh-TW" sz="3600" dirty="0" smtClean="0"/>
              <a:t>System.out.println(s);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pt-BR" altLang="zh-TW" dirty="0" smtClean="0"/>
              <a:t>System.out.println(i);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09695" y="3820090"/>
            <a:ext cx="3247493" cy="238153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=1;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/>
              <a:t>s=10;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>
                <a:solidFill>
                  <a:srgbClr val="FF0000"/>
                </a:solidFill>
              </a:rPr>
              <a:t>s=s+(++</a:t>
            </a:r>
            <a:r>
              <a:rPr lang="en-US" altLang="zh-TW" sz="3600" dirty="0" err="1" smtClean="0">
                <a:solidFill>
                  <a:srgbClr val="FF0000"/>
                </a:solidFill>
              </a:rPr>
              <a:t>i</a:t>
            </a:r>
            <a:r>
              <a:rPr lang="en-US" altLang="zh-TW" sz="3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pt-BR" altLang="zh-TW" dirty="0"/>
              <a:t>System.out.println(s</a:t>
            </a:r>
            <a:r>
              <a:rPr lang="pt-BR" altLang="zh-TW" dirty="0" smtClean="0"/>
              <a:t>);</a:t>
            </a:r>
          </a:p>
          <a:p>
            <a:pPr marL="0" indent="0">
              <a:buNone/>
            </a:pPr>
            <a:r>
              <a:rPr lang="pt-BR" altLang="zh-TW" dirty="0"/>
              <a:t>System.out.println(i);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7" name="向右箭號 6"/>
          <p:cNvSpPr/>
          <p:nvPr/>
        </p:nvSpPr>
        <p:spPr>
          <a:xfrm>
            <a:off x="3829616" y="2725093"/>
            <a:ext cx="2381061" cy="199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6446068" y="26707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9" name="向右箭號 8"/>
          <p:cNvSpPr/>
          <p:nvPr/>
        </p:nvSpPr>
        <p:spPr>
          <a:xfrm>
            <a:off x="3829616" y="3141553"/>
            <a:ext cx="2381061" cy="199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446068" y="30310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1" name="向右箭號 10"/>
          <p:cNvSpPr/>
          <p:nvPr/>
        </p:nvSpPr>
        <p:spPr>
          <a:xfrm>
            <a:off x="3829616" y="5332491"/>
            <a:ext cx="2381061" cy="199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3829616" y="5767057"/>
            <a:ext cx="2381061" cy="199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6446068" y="524741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12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438138" y="5681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929905" y="1135185"/>
            <a:ext cx="1506729" cy="11372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/>
              <a:t>s=</a:t>
            </a:r>
            <a:r>
              <a:rPr lang="en-US" altLang="zh-TW" sz="3600" dirty="0" err="1" smtClean="0"/>
              <a:t>s+i</a:t>
            </a:r>
            <a:r>
              <a:rPr lang="en-US" altLang="zh-TW" sz="36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err="1" smtClean="0"/>
              <a:t>i</a:t>
            </a:r>
            <a:r>
              <a:rPr lang="en-US" altLang="zh-TW" dirty="0" smtClean="0"/>
              <a:t>=i+1;</a:t>
            </a:r>
          </a:p>
          <a:p>
            <a:endParaRPr lang="zh-TW" altLang="en-US" dirty="0"/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8310151" y="3576119"/>
            <a:ext cx="1506729" cy="11372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600" dirty="0" err="1"/>
              <a:t>i</a:t>
            </a:r>
            <a:r>
              <a:rPr lang="en-US" altLang="zh-TW" sz="3600" dirty="0"/>
              <a:t>=i+1;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/>
              <a:t>s=</a:t>
            </a:r>
            <a:r>
              <a:rPr lang="en-US" altLang="zh-TW" sz="3600" dirty="0" err="1" smtClean="0"/>
              <a:t>s+i</a:t>
            </a:r>
            <a:r>
              <a:rPr lang="en-US" altLang="zh-TW" sz="3600" dirty="0" smtClean="0"/>
              <a:t>;</a:t>
            </a:r>
          </a:p>
          <a:p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 flipV="1">
            <a:off x="1910281" y="1475715"/>
            <a:ext cx="601962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flipV="1">
            <a:off x="2199992" y="4112489"/>
            <a:ext cx="601962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2152" y="84467"/>
            <a:ext cx="10515600" cy="1325563"/>
          </a:xfrm>
        </p:spPr>
        <p:txBody>
          <a:bodyPr/>
          <a:lstStyle/>
          <a:p>
            <a:r>
              <a:rPr lang="zh-TW" altLang="en-US" dirty="0"/>
              <a:t>比較</a:t>
            </a:r>
            <a:r>
              <a:rPr lang="zh-TW" altLang="en-US" dirty="0" smtClean="0">
                <a:solidFill>
                  <a:srgbClr val="FF0000"/>
                </a:solidFill>
              </a:rPr>
              <a:t>遞減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9695" y="1410030"/>
            <a:ext cx="3247493" cy="1838325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=1</a:t>
            </a:r>
            <a:r>
              <a:rPr lang="en-US" altLang="zh-TW" sz="3600" dirty="0"/>
              <a:t>;</a:t>
            </a:r>
          </a:p>
          <a:p>
            <a:pPr marL="0" indent="0">
              <a:buNone/>
            </a:pPr>
            <a:r>
              <a:rPr lang="en-US" altLang="zh-TW" sz="3600" dirty="0" smtClean="0"/>
              <a:t>s=10;</a:t>
            </a:r>
          </a:p>
          <a:p>
            <a:pPr marL="0" indent="0">
              <a:buNone/>
            </a:pPr>
            <a:r>
              <a:rPr lang="en-US" altLang="zh-TW" sz="3600" dirty="0" smtClean="0"/>
              <a:t>s=</a:t>
            </a:r>
            <a:r>
              <a:rPr lang="en-US" altLang="zh-TW" sz="3600" dirty="0" err="1" smtClean="0"/>
              <a:t>s+i</a:t>
            </a:r>
            <a:r>
              <a:rPr lang="en-US" altLang="zh-TW" sz="3600" dirty="0" smtClean="0"/>
              <a:t>--;</a:t>
            </a:r>
          </a:p>
          <a:p>
            <a:pPr marL="0" indent="0">
              <a:buNone/>
            </a:pPr>
            <a:r>
              <a:rPr lang="pt-BR" altLang="zh-TW" sz="3600" dirty="0"/>
              <a:t> </a:t>
            </a:r>
            <a:r>
              <a:rPr lang="pt-BR" altLang="zh-TW" sz="3600" dirty="0" smtClean="0"/>
              <a:t>System.out.println(s);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09695" y="3820090"/>
            <a:ext cx="3247493" cy="1838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=1;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/>
              <a:t>s=10;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/>
              <a:t>s=s+(--</a:t>
            </a:r>
            <a:r>
              <a:rPr lang="en-US" altLang="zh-TW" sz="3600" dirty="0" err="1" smtClean="0"/>
              <a:t>i</a:t>
            </a:r>
            <a:r>
              <a:rPr lang="en-US" altLang="zh-TW" sz="3600" dirty="0" smtClean="0"/>
              <a:t>);</a:t>
            </a:r>
          </a:p>
          <a:p>
            <a:pPr marL="0" indent="0">
              <a:buNone/>
            </a:pPr>
            <a:r>
              <a:rPr lang="pt-BR" altLang="zh-TW" dirty="0"/>
              <a:t>System.out.println(s);</a:t>
            </a:r>
            <a:endParaRPr lang="en-US" altLang="zh-TW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3757188" y="2670772"/>
            <a:ext cx="2018923" cy="153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796577" y="256306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940253" y="528908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>
            <a:off x="3757187" y="5323437"/>
            <a:ext cx="2018923" cy="153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7312798" y="256306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搶答</a:t>
            </a:r>
            <a:endParaRPr lang="zh-TW" altLang="en-US" sz="32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312797" y="510800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搶答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9559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1550" y="62902"/>
            <a:ext cx="4823658" cy="9385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Do.. While ();</a:t>
            </a:r>
            <a:r>
              <a:rPr lang="zh-TW" altLang="en-US" dirty="0" smtClean="0"/>
              <a:t>迴圈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en-US" altLang="zh-TW" dirty="0"/>
              <a:t>S=1+2+….+n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0233" y="3153230"/>
            <a:ext cx="5935299" cy="3704770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altLang="zh-TW" dirty="0"/>
              <a:t>n = input.nextInt();</a:t>
            </a:r>
          </a:p>
          <a:p>
            <a:pPr marL="0" indent="0">
              <a:buNone/>
            </a:pPr>
            <a:r>
              <a:rPr lang="pt-BR" altLang="zh-TW" dirty="0" smtClean="0"/>
              <a:t>i=1</a:t>
            </a:r>
            <a:r>
              <a:rPr lang="pt-BR" altLang="zh-TW" dirty="0"/>
              <a:t>;</a:t>
            </a:r>
          </a:p>
          <a:p>
            <a:pPr marL="0" indent="0">
              <a:buNone/>
            </a:pPr>
            <a:r>
              <a:rPr lang="pt-BR" altLang="zh-TW" dirty="0" smtClean="0"/>
              <a:t>s=0</a:t>
            </a:r>
            <a:r>
              <a:rPr lang="pt-BR" altLang="zh-TW" dirty="0"/>
              <a:t>;</a:t>
            </a:r>
          </a:p>
          <a:p>
            <a:pPr marL="0" indent="0">
              <a:buNone/>
            </a:pPr>
            <a:r>
              <a:rPr lang="pt-BR" altLang="zh-TW" dirty="0" smtClean="0"/>
              <a:t>do </a:t>
            </a:r>
            <a:r>
              <a:rPr lang="pt-BR" altLang="zh-TW" dirty="0"/>
              <a:t>{</a:t>
            </a:r>
          </a:p>
          <a:p>
            <a:pPr marL="0" indent="0">
              <a:buNone/>
            </a:pPr>
            <a:r>
              <a:rPr lang="pt-BR" altLang="zh-TW" dirty="0"/>
              <a:t>       s=s+i;</a:t>
            </a:r>
          </a:p>
          <a:p>
            <a:pPr marL="0" indent="0">
              <a:buNone/>
            </a:pPr>
            <a:r>
              <a:rPr lang="pt-BR" altLang="zh-TW" dirty="0"/>
              <a:t>       i++;</a:t>
            </a:r>
          </a:p>
          <a:p>
            <a:pPr marL="0" indent="0">
              <a:buNone/>
            </a:pPr>
            <a:r>
              <a:rPr lang="pt-BR" altLang="zh-TW" dirty="0"/>
              <a:t>    </a:t>
            </a:r>
            <a:r>
              <a:rPr lang="pt-BR" altLang="zh-TW" dirty="0" smtClean="0"/>
              <a:t> </a:t>
            </a:r>
            <a:r>
              <a:rPr lang="pt-BR" altLang="zh-TW" dirty="0"/>
              <a:t>}while (i&lt;=n);</a:t>
            </a:r>
          </a:p>
          <a:p>
            <a:pPr marL="0" indent="0">
              <a:buNone/>
            </a:pPr>
            <a:r>
              <a:rPr lang="pt-BR" altLang="zh-TW" dirty="0" smtClean="0"/>
              <a:t>System.out.println</a:t>
            </a:r>
            <a:r>
              <a:rPr lang="pt-BR" altLang="zh-TW" dirty="0"/>
              <a:t>("1+2+...+"+n+"="+s);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494012" y="860563"/>
            <a:ext cx="2116285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S1;</a:t>
            </a:r>
          </a:p>
          <a:p>
            <a:r>
              <a:rPr lang="en-US" altLang="zh-TW" sz="2400" dirty="0" smtClean="0"/>
              <a:t>do  {</a:t>
            </a:r>
          </a:p>
          <a:p>
            <a:r>
              <a:rPr lang="en-US" altLang="zh-TW" sz="2400" dirty="0" smtClean="0"/>
              <a:t>      s2;</a:t>
            </a:r>
            <a:endParaRPr lang="en-US" altLang="zh-TW" sz="2400" dirty="0"/>
          </a:p>
          <a:p>
            <a:r>
              <a:rPr lang="en-US" altLang="zh-TW" sz="2400" dirty="0" smtClean="0"/>
              <a:t>  } while </a:t>
            </a:r>
            <a:r>
              <a:rPr lang="en-US" altLang="zh-TW" sz="2400" dirty="0" smtClean="0">
                <a:solidFill>
                  <a:srgbClr val="FF0000"/>
                </a:solidFill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</a:rPr>
              <a:t>條件</a:t>
            </a:r>
            <a:r>
              <a:rPr lang="en-US" altLang="zh-TW" sz="24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altLang="zh-TW" sz="2400" dirty="0" smtClean="0"/>
              <a:t>S3;</a:t>
            </a:r>
            <a:endParaRPr lang="zh-TW" altLang="en-US" sz="2400" dirty="0"/>
          </a:p>
        </p:txBody>
      </p:sp>
      <p:sp>
        <p:nvSpPr>
          <p:cNvPr id="8" name="流程圖: 決策 7"/>
          <p:cNvSpPr/>
          <p:nvPr/>
        </p:nvSpPr>
        <p:spPr>
          <a:xfrm>
            <a:off x="8388040" y="2839228"/>
            <a:ext cx="2419110" cy="13337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prstClr val="white"/>
                </a:solidFill>
              </a:rPr>
              <a:t>條件</a:t>
            </a:r>
            <a:endParaRPr lang="zh-TW" altLang="en-US" sz="3200" dirty="0">
              <a:solidFill>
                <a:prstClr val="white"/>
              </a:solidFill>
            </a:endParaRPr>
          </a:p>
        </p:txBody>
      </p:sp>
      <p:cxnSp>
        <p:nvCxnSpPr>
          <p:cNvPr id="9" name="直線單箭頭接點 8"/>
          <p:cNvCxnSpPr/>
          <p:nvPr/>
        </p:nvCxnSpPr>
        <p:spPr>
          <a:xfrm>
            <a:off x="9544358" y="85548"/>
            <a:ext cx="0" cy="42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流程圖: 程序 9"/>
          <p:cNvSpPr/>
          <p:nvPr/>
        </p:nvSpPr>
        <p:spPr>
          <a:xfrm>
            <a:off x="8647320" y="507501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S1;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cxnSp>
        <p:nvCxnSpPr>
          <p:cNvPr id="11" name="直線單箭頭接點 10"/>
          <p:cNvCxnSpPr>
            <a:endCxn id="8" idx="0"/>
          </p:cNvCxnSpPr>
          <p:nvPr/>
        </p:nvCxnSpPr>
        <p:spPr>
          <a:xfrm>
            <a:off x="9597595" y="2156321"/>
            <a:ext cx="0" cy="68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流程圖: 程序 11"/>
          <p:cNvSpPr/>
          <p:nvPr/>
        </p:nvSpPr>
        <p:spPr>
          <a:xfrm>
            <a:off x="8700557" y="1775923"/>
            <a:ext cx="1794076" cy="523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prstClr val="white"/>
                </a:solidFill>
              </a:rPr>
              <a:t>S2;</a:t>
            </a:r>
            <a:endParaRPr lang="zh-TW" altLang="en-US" sz="2400" dirty="0">
              <a:solidFill>
                <a:prstClr val="white"/>
              </a:solidFill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8700557" y="4924950"/>
            <a:ext cx="1794076" cy="7407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prstClr val="white"/>
                </a:solidFill>
              </a:rPr>
              <a:t>S3;</a:t>
            </a:r>
            <a:endParaRPr lang="zh-TW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851678" y="3153230"/>
            <a:ext cx="59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True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620740" y="4278619"/>
            <a:ext cx="65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prstClr val="black"/>
                </a:solidFill>
              </a:rPr>
              <a:t>False</a:t>
            </a:r>
          </a:p>
          <a:p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9" name="直線單箭頭接點 28"/>
          <p:cNvCxnSpPr>
            <a:endCxn id="12" idx="0"/>
          </p:cNvCxnSpPr>
          <p:nvPr/>
        </p:nvCxnSpPr>
        <p:spPr>
          <a:xfrm flipH="1">
            <a:off x="9597595" y="1237018"/>
            <a:ext cx="23145" cy="53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3"/>
          </p:cNvCxnSpPr>
          <p:nvPr/>
        </p:nvCxnSpPr>
        <p:spPr>
          <a:xfrm flipH="1" flipV="1">
            <a:off x="7695446" y="3476395"/>
            <a:ext cx="75620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695446" y="1506470"/>
            <a:ext cx="0" cy="1969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695446" y="1506470"/>
            <a:ext cx="19252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8" idx="2"/>
            <a:endCxn id="13" idx="0"/>
          </p:cNvCxnSpPr>
          <p:nvPr/>
        </p:nvCxnSpPr>
        <p:spPr>
          <a:xfrm>
            <a:off x="9597595" y="4172930"/>
            <a:ext cx="0" cy="752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手繪多邊形 40"/>
          <p:cNvSpPr/>
          <p:nvPr/>
        </p:nvSpPr>
        <p:spPr>
          <a:xfrm>
            <a:off x="7885264" y="1671013"/>
            <a:ext cx="696996" cy="1423100"/>
          </a:xfrm>
          <a:custGeom>
            <a:avLst/>
            <a:gdLst>
              <a:gd name="connsiteX0" fmla="*/ 679314 w 696996"/>
              <a:gd name="connsiteY0" fmla="*/ 1316631 h 1423100"/>
              <a:gd name="connsiteX1" fmla="*/ 299069 w 696996"/>
              <a:gd name="connsiteY1" fmla="*/ 1334737 h 1423100"/>
              <a:gd name="connsiteX2" fmla="*/ 304 w 696996"/>
              <a:gd name="connsiteY2" fmla="*/ 356963 h 1423100"/>
              <a:gd name="connsiteX3" fmla="*/ 353389 w 696996"/>
              <a:gd name="connsiteY3" fmla="*/ 3878 h 1423100"/>
              <a:gd name="connsiteX4" fmla="*/ 670261 w 696996"/>
              <a:gd name="connsiteY4" fmla="*/ 221161 h 1423100"/>
              <a:gd name="connsiteX5" fmla="*/ 679314 w 696996"/>
              <a:gd name="connsiteY5" fmla="*/ 981652 h 1423100"/>
              <a:gd name="connsiteX6" fmla="*/ 679314 w 696996"/>
              <a:gd name="connsiteY6" fmla="*/ 981652 h 14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6996" h="1423100">
                <a:moveTo>
                  <a:pt x="679314" y="1316631"/>
                </a:moveTo>
                <a:cubicBezTo>
                  <a:pt x="545775" y="1405656"/>
                  <a:pt x="412237" y="1494682"/>
                  <a:pt x="299069" y="1334737"/>
                </a:cubicBezTo>
                <a:cubicBezTo>
                  <a:pt x="185901" y="1174792"/>
                  <a:pt x="-8749" y="578773"/>
                  <a:pt x="304" y="356963"/>
                </a:cubicBezTo>
                <a:cubicBezTo>
                  <a:pt x="9357" y="135153"/>
                  <a:pt x="241730" y="26512"/>
                  <a:pt x="353389" y="3878"/>
                </a:cubicBezTo>
                <a:cubicBezTo>
                  <a:pt x="465048" y="-18756"/>
                  <a:pt x="615940" y="58199"/>
                  <a:pt x="670261" y="221161"/>
                </a:cubicBezTo>
                <a:cubicBezTo>
                  <a:pt x="724582" y="384123"/>
                  <a:pt x="679314" y="981652"/>
                  <a:pt x="679314" y="981652"/>
                </a:cubicBezTo>
                <a:lnTo>
                  <a:pt x="679314" y="981652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5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02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Debug :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76950"/>
            <a:ext cx="7201277" cy="5504507"/>
          </a:xfrm>
        </p:spPr>
        <p:txBody>
          <a:bodyPr>
            <a:normAutofit fontScale="70000" lnSpcReduction="20000"/>
          </a:bodyPr>
          <a:lstStyle/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public class loop_debug_1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n=7,i=0, s=0;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S=1+3+5+.........+n\n");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 smtClean="0"/>
              <a:t>  for(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=1;i</a:t>
            </a:r>
            <a:r>
              <a:rPr lang="en-US" altLang="zh-TW" dirty="0"/>
              <a:t>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("1+3+5+...+"+n+"="+s);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036772" y="3158801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搶答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那些錯誤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如何修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sz="4000" dirty="0" smtClean="0"/>
              <a:t>寫出編號及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修改結果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667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 :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66661"/>
            <a:ext cx="5951899" cy="5214796"/>
          </a:xfrm>
        </p:spPr>
        <p:txBody>
          <a:bodyPr>
            <a:normAutofit fontScale="47500" lnSpcReduction="20000"/>
          </a:bodyPr>
          <a:lstStyle/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public class loop_debug_1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n=7,i=0, s=0;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S=1+3+5+.........+n\n");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if (n%2==0)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b="1" dirty="0">
                <a:solidFill>
                  <a:srgbClr val="FF0000"/>
                </a:solidFill>
              </a:rPr>
              <a:t>("</a:t>
            </a:r>
            <a:r>
              <a:rPr lang="zh-TW" altLang="en-US" b="1" dirty="0">
                <a:solidFill>
                  <a:srgbClr val="FF0000"/>
                </a:solidFill>
              </a:rPr>
              <a:t>輸入錯誤，須為奇數</a:t>
            </a:r>
            <a:r>
              <a:rPr lang="en-US" altLang="zh-TW" b="1" dirty="0">
                <a:solidFill>
                  <a:srgbClr val="FF0000"/>
                </a:solidFill>
              </a:rPr>
              <a:t>!");     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continue;}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("1+3+5+...+"+n+"="+s);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577750" y="372011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處</a:t>
            </a:r>
            <a:r>
              <a:rPr lang="zh-TW" altLang="en-US" sz="4000" b="1" dirty="0">
                <a:solidFill>
                  <a:srgbClr val="FF0000"/>
                </a:solidFill>
              </a:rPr>
              <a:t>理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輸入</a:t>
            </a:r>
            <a:r>
              <a:rPr lang="zh-TW" altLang="en-US" sz="4000" b="1" dirty="0">
                <a:solidFill>
                  <a:srgbClr val="FF0000"/>
                </a:solidFill>
              </a:rPr>
              <a:t>錯誤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9566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Q1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altLang="zh-TW" dirty="0"/>
              <a:t> </a:t>
            </a:r>
            <a:r>
              <a:rPr lang="nn-NO" altLang="zh-TW" dirty="0" smtClean="0"/>
              <a:t>  int </a:t>
            </a:r>
            <a:r>
              <a:rPr lang="nn-NO" altLang="zh-TW" dirty="0"/>
              <a:t>n = 7, i=0;</a:t>
            </a:r>
          </a:p>
          <a:p>
            <a:pPr marL="0" indent="0">
              <a:buNone/>
            </a:pPr>
            <a:r>
              <a:rPr lang="nn-NO" altLang="zh-TW" dirty="0"/>
              <a:t>    while (i&lt;n) {</a:t>
            </a:r>
          </a:p>
          <a:p>
            <a:pPr marL="0" indent="0">
              <a:buNone/>
            </a:pPr>
            <a:r>
              <a:rPr lang="nn-NO" altLang="zh-TW" dirty="0"/>
              <a:t>      System.out.print(i); </a:t>
            </a:r>
          </a:p>
          <a:p>
            <a:pPr marL="0" indent="0">
              <a:buNone/>
            </a:pPr>
            <a:r>
              <a:rPr lang="nn-NO" altLang="zh-TW" dirty="0"/>
              <a:t>      i++;}</a:t>
            </a:r>
          </a:p>
          <a:p>
            <a:pPr marL="0" indent="0">
              <a:buNone/>
            </a:pPr>
            <a:r>
              <a:rPr lang="nn-NO" altLang="zh-TW" dirty="0"/>
              <a:t>    System.out.println(", i="+i);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7355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追蹤</a:t>
            </a:r>
            <a:r>
              <a:rPr lang="en-US" altLang="zh-TW" dirty="0" smtClean="0"/>
              <a:t>for loop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6323091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err="1"/>
              <a:t>i</a:t>
            </a:r>
            <a:r>
              <a:rPr lang="en-US" altLang="zh-TW" dirty="0" err="1" smtClean="0"/>
              <a:t>nt</a:t>
            </a:r>
            <a:r>
              <a:rPr lang="en-US" altLang="zh-TW" dirty="0" smtClean="0"/>
              <a:t> n=7;</a:t>
            </a:r>
          </a:p>
          <a:p>
            <a:pPr marL="0" indent="0">
              <a:buNone/>
            </a:pPr>
            <a:r>
              <a:rPr lang="en-US" altLang="zh-TW" dirty="0"/>
              <a:t>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 smtClean="0"/>
              <a:t>) {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++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; }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 smtClean="0"/>
              <a:t>(“s"="+</a:t>
            </a:r>
            <a:r>
              <a:rPr lang="en-US" altLang="zh-TW" dirty="0"/>
              <a:t>s</a:t>
            </a:r>
            <a:r>
              <a:rPr lang="en-US" altLang="zh-TW" dirty="0" smtClean="0"/>
              <a:t>);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71438" indent="-71438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7873196" y="395836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搶答</a:t>
            </a:r>
            <a:r>
              <a:rPr lang="en-US" altLang="zh-TW" b="1" dirty="0">
                <a:solidFill>
                  <a:srgbClr val="FF0000"/>
                </a:solidFill>
              </a:rPr>
              <a:t>:</a:t>
            </a:r>
            <a:endParaRPr lang="zh-TW" altLang="en-US" dirty="0"/>
          </a:p>
        </p:txBody>
      </p:sp>
      <p:sp>
        <p:nvSpPr>
          <p:cNvPr id="5" name="向右箭號 4"/>
          <p:cNvSpPr/>
          <p:nvPr/>
        </p:nvSpPr>
        <p:spPr>
          <a:xfrm>
            <a:off x="5685576" y="4032051"/>
            <a:ext cx="2073244" cy="221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7887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65950"/>
            <a:ext cx="10515600" cy="540221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Debug :</a:t>
            </a:r>
            <a:r>
              <a:rPr lang="zh-TW" altLang="en-US" dirty="0" smtClean="0"/>
              <a:t>輸入</a:t>
            </a:r>
            <a:r>
              <a:rPr lang="zh-TW" altLang="en-US" dirty="0"/>
              <a:t>整</a:t>
            </a:r>
            <a:r>
              <a:rPr lang="zh-TW" altLang="en-US" dirty="0" smtClean="0"/>
              <a:t>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 smtClean="0"/>
              <a:t>S=</a:t>
            </a:r>
            <a:r>
              <a:rPr lang="en-US" altLang="zh-TW" dirty="0"/>
              <a:t> 1*2*3</a:t>
            </a:r>
            <a:r>
              <a:rPr lang="en-US" altLang="zh-TW" dirty="0" smtClean="0"/>
              <a:t>*.......*n 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0368" y="769546"/>
            <a:ext cx="10783432" cy="608845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public class all_loop_1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n=7,i=0;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s=0</a:t>
            </a:r>
            <a:r>
              <a:rPr lang="en-US" altLang="zh-TW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輸入整數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S=1*2*3*.........*n\n");	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輸入整數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s=s*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("1*2*3*...*"+n+"="+s);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}//main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}//class</a:t>
            </a: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118253" y="4507767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搶答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那些錯誤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如何修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sz="4000" dirty="0" smtClean="0"/>
              <a:t>寫出編號及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修改結果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01321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7405" y="337965"/>
            <a:ext cx="10937341" cy="13255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第</a:t>
            </a:r>
            <a:r>
              <a:rPr lang="en-US" altLang="zh-TW" dirty="0">
                <a:solidFill>
                  <a:srgbClr val="FF0000"/>
                </a:solidFill>
              </a:rPr>
              <a:t>9</a:t>
            </a:r>
            <a:r>
              <a:rPr lang="zh-TW" altLang="en-US" dirty="0" smtClean="0"/>
              <a:t>周習題</a:t>
            </a:r>
            <a:r>
              <a:rPr lang="en-US" altLang="zh-TW" dirty="0" smtClean="0"/>
              <a:t>: </a:t>
            </a:r>
            <a:r>
              <a:rPr lang="zh-TW" altLang="en-US" dirty="0" smtClean="0"/>
              <a:t>共二題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全部要完成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4"/>
            <a:ext cx="11275337" cy="5032375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9-1: </a:t>
            </a:r>
            <a:r>
              <a:rPr lang="zh-TW" altLang="en-US" sz="3600" dirty="0" smtClean="0">
                <a:solidFill>
                  <a:srgbClr val="FF0000"/>
                </a:solidFill>
              </a:rPr>
              <a:t>三</a:t>
            </a:r>
            <a:r>
              <a:rPr lang="zh-TW" altLang="en-US" sz="3600" dirty="0">
                <a:solidFill>
                  <a:srgbClr val="FF0000"/>
                </a:solidFill>
              </a:rPr>
              <a:t>種迴圈解</a:t>
            </a:r>
            <a:r>
              <a:rPr lang="en-US" altLang="zh-TW" sz="3600" dirty="0">
                <a:solidFill>
                  <a:srgbClr val="FF0000"/>
                </a:solidFill>
              </a:rPr>
              <a:t>s=1*2+3*4+……..+n*(n+1</a:t>
            </a:r>
            <a:r>
              <a:rPr lang="en-US" altLang="zh-TW" sz="36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zh-TW" altLang="en-US" sz="3200" dirty="0" smtClean="0">
                <a:solidFill>
                  <a:srgbClr val="FF0000"/>
                </a:solidFill>
              </a:rPr>
              <a:t>輸入</a:t>
            </a:r>
            <a:r>
              <a:rPr lang="en-US" altLang="zh-TW" sz="3200" dirty="0" smtClean="0">
                <a:solidFill>
                  <a:srgbClr val="FF0000"/>
                </a:solidFill>
              </a:rPr>
              <a:t>n(</a:t>
            </a:r>
            <a:r>
              <a:rPr lang="zh-TW" altLang="en-US" sz="3200" dirty="0" smtClean="0">
                <a:solidFill>
                  <a:srgbClr val="FF0000"/>
                </a:solidFill>
              </a:rPr>
              <a:t>奇數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>
                <a:solidFill>
                  <a:srgbClr val="FF0000"/>
                </a:solidFill>
              </a:rPr>
              <a:t>， 求</a:t>
            </a:r>
            <a:r>
              <a:rPr lang="en-US" altLang="zh-TW" sz="3200" dirty="0" smtClean="0">
                <a:solidFill>
                  <a:srgbClr val="FF0000"/>
                </a:solidFill>
              </a:rPr>
              <a:t>s=1*2+3*4+5*6+……..+n*(n+1)</a:t>
            </a:r>
          </a:p>
          <a:p>
            <a:pPr lvl="2"/>
            <a:r>
              <a:rPr lang="zh-TW" altLang="en-US" sz="2800" dirty="0" smtClean="0">
                <a:solidFill>
                  <a:srgbClr val="FF0000"/>
                </a:solidFill>
              </a:rPr>
              <a:t>輸入錯誤</a:t>
            </a:r>
            <a:r>
              <a:rPr lang="en-US" altLang="zh-TW" sz="2800" dirty="0" smtClean="0">
                <a:solidFill>
                  <a:srgbClr val="FF0000"/>
                </a:solidFill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</a:rPr>
              <a:t>如</a:t>
            </a:r>
            <a:r>
              <a:rPr lang="en-US" altLang="zh-TW" sz="2800" dirty="0" smtClean="0">
                <a:solidFill>
                  <a:srgbClr val="FF0000"/>
                </a:solidFill>
              </a:rPr>
              <a:t>4)</a:t>
            </a:r>
            <a:r>
              <a:rPr lang="zh-TW" altLang="en-US" sz="2800" dirty="0" smtClean="0">
                <a:solidFill>
                  <a:srgbClr val="FF0000"/>
                </a:solidFill>
              </a:rPr>
              <a:t>，要求重新輸入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lvl="2"/>
            <a:r>
              <a:rPr lang="zh-TW" altLang="en-US" sz="2800" dirty="0" smtClean="0">
                <a:solidFill>
                  <a:srgbClr val="FF0000"/>
                </a:solidFill>
              </a:rPr>
              <a:t>輸入</a:t>
            </a:r>
            <a:r>
              <a:rPr lang="en-US" altLang="zh-TW" sz="2800" dirty="0" smtClean="0">
                <a:solidFill>
                  <a:srgbClr val="FF0000"/>
                </a:solidFill>
              </a:rPr>
              <a:t>n</a:t>
            </a:r>
            <a:r>
              <a:rPr lang="zh-TW" altLang="en-US" sz="2800" dirty="0" smtClean="0">
                <a:solidFill>
                  <a:srgbClr val="FF0000"/>
                </a:solidFill>
              </a:rPr>
              <a:t>後，分別以</a:t>
            </a:r>
            <a:r>
              <a:rPr lang="en-US" altLang="zh-TW" sz="2800" dirty="0" smtClean="0">
                <a:solidFill>
                  <a:srgbClr val="FF0000"/>
                </a:solidFill>
              </a:rPr>
              <a:t>while, </a:t>
            </a:r>
            <a:r>
              <a:rPr lang="en-US" altLang="zh-TW" sz="2800" dirty="0" err="1" smtClean="0">
                <a:solidFill>
                  <a:srgbClr val="FF0000"/>
                </a:solidFill>
              </a:rPr>
              <a:t>do..while</a:t>
            </a:r>
            <a:r>
              <a:rPr lang="en-US" altLang="zh-TW" sz="2800" dirty="0" smtClean="0">
                <a:solidFill>
                  <a:srgbClr val="FF0000"/>
                </a:solidFill>
              </a:rPr>
              <a:t>, for </a:t>
            </a:r>
            <a:r>
              <a:rPr lang="zh-TW" altLang="en-US" sz="2800" dirty="0" smtClean="0">
                <a:solidFill>
                  <a:srgbClr val="FF0000"/>
                </a:solidFill>
              </a:rPr>
              <a:t>等三種</a:t>
            </a:r>
            <a:r>
              <a:rPr lang="zh-TW" altLang="en-US" sz="2800" dirty="0">
                <a:solidFill>
                  <a:srgbClr val="FF0000"/>
                </a:solidFill>
              </a:rPr>
              <a:t>迴圈求</a:t>
            </a:r>
            <a:r>
              <a:rPr lang="en-US" altLang="zh-TW" sz="2800" dirty="0" smtClean="0">
                <a:solidFill>
                  <a:srgbClr val="FF0000"/>
                </a:solidFill>
              </a:rPr>
              <a:t>s</a:t>
            </a:r>
          </a:p>
          <a:p>
            <a:pPr lvl="2"/>
            <a:r>
              <a:rPr lang="zh-TW" altLang="en-US" sz="2800" dirty="0" smtClean="0">
                <a:solidFill>
                  <a:prstClr val="black"/>
                </a:solidFill>
              </a:rPr>
              <a:t>放置於同一</a:t>
            </a:r>
            <a:r>
              <a:rPr lang="en-US" altLang="zh-TW" sz="2800" dirty="0" smtClean="0">
                <a:solidFill>
                  <a:prstClr val="black"/>
                </a:solidFill>
              </a:rPr>
              <a:t>.java</a:t>
            </a:r>
          </a:p>
          <a:p>
            <a:pPr lvl="2"/>
            <a:r>
              <a:rPr lang="zh-TW" altLang="en-US" sz="2800" dirty="0" smtClean="0">
                <a:solidFill>
                  <a:prstClr val="black"/>
                </a:solidFill>
              </a:rPr>
              <a:t>使用者可重複</a:t>
            </a:r>
            <a:r>
              <a:rPr lang="zh-TW" altLang="en-US" sz="2800" dirty="0" smtClean="0">
                <a:solidFill>
                  <a:srgbClr val="FF0000"/>
                </a:solidFill>
              </a:rPr>
              <a:t>輸入，直到輸入</a:t>
            </a:r>
            <a:r>
              <a:rPr lang="en-US" altLang="zh-TW" sz="2800" dirty="0" smtClean="0">
                <a:solidFill>
                  <a:srgbClr val="FF0000"/>
                </a:solidFill>
              </a:rPr>
              <a:t>&lt;=0</a:t>
            </a:r>
            <a:r>
              <a:rPr lang="zh-TW" altLang="en-US" sz="2800" dirty="0" smtClean="0">
                <a:solidFill>
                  <a:srgbClr val="FF0000"/>
                </a:solidFill>
              </a:rPr>
              <a:t>或回答</a:t>
            </a:r>
            <a:r>
              <a:rPr lang="en-US" altLang="zh-TW" sz="2800" dirty="0" smtClean="0">
                <a:solidFill>
                  <a:srgbClr val="FF0000"/>
                </a:solidFill>
              </a:rPr>
              <a:t>N</a:t>
            </a:r>
            <a:r>
              <a:rPr lang="zh-TW" altLang="en-US" sz="2800" dirty="0" smtClean="0">
                <a:solidFill>
                  <a:srgbClr val="FF0000"/>
                </a:solidFill>
              </a:rPr>
              <a:t>，才結束程式</a:t>
            </a:r>
            <a:r>
              <a:rPr lang="zh-TW" altLang="zh-TW" sz="800" dirty="0" smtClean="0">
                <a:solidFill>
                  <a:schemeClr val="bg1"/>
                </a:solidFill>
              </a:rPr>
              <a:t>題</a:t>
            </a:r>
            <a:r>
              <a:rPr lang="zh-TW" altLang="zh-TW" sz="800" dirty="0">
                <a:solidFill>
                  <a:schemeClr val="bg1"/>
                </a:solidFill>
              </a:rPr>
              <a:t>，答錯不出下一題，直到答對為止</a:t>
            </a:r>
            <a:r>
              <a:rPr lang="zh-TW" altLang="zh-TW" sz="800" dirty="0" smtClean="0">
                <a:solidFill>
                  <a:schemeClr val="bg1"/>
                </a:solidFill>
              </a:rPr>
              <a:t>；</a:t>
            </a:r>
            <a:r>
              <a:rPr lang="en-US" altLang="zh-TW" sz="800" dirty="0" smtClean="0">
                <a:solidFill>
                  <a:schemeClr val="bg1"/>
                </a:solidFill>
              </a:rPr>
              <a:t>   </a:t>
            </a:r>
            <a:r>
              <a:rPr lang="en-US" altLang="zh-TW" sz="800" dirty="0">
                <a:solidFill>
                  <a:schemeClr val="bg1"/>
                </a:solidFill>
              </a:rPr>
              <a:t>(2)</a:t>
            </a:r>
            <a:r>
              <a:rPr lang="zh-TW" altLang="zh-TW" sz="800" dirty="0">
                <a:solidFill>
                  <a:schemeClr val="bg1"/>
                </a:solidFill>
              </a:rPr>
              <a:t>出</a:t>
            </a:r>
            <a:r>
              <a:rPr lang="en-US" altLang="zh-TW" sz="800" dirty="0">
                <a:solidFill>
                  <a:schemeClr val="bg1"/>
                </a:solidFill>
              </a:rPr>
              <a:t>N</a:t>
            </a:r>
            <a:r>
              <a:rPr lang="zh-TW" altLang="zh-TW" sz="800" dirty="0">
                <a:solidFill>
                  <a:schemeClr val="bg1"/>
                </a:solidFill>
              </a:rPr>
              <a:t>題，由</a:t>
            </a:r>
            <a:r>
              <a:rPr lang="en-US" altLang="zh-TW" sz="800" dirty="0">
                <a:solidFill>
                  <a:schemeClr val="bg1"/>
                </a:solidFill>
              </a:rPr>
              <a:t>user</a:t>
            </a:r>
            <a:r>
              <a:rPr lang="zh-TW" altLang="zh-TW" sz="800" dirty="0">
                <a:solidFill>
                  <a:schemeClr val="bg1"/>
                </a:solidFill>
              </a:rPr>
              <a:t>決定題數，每題</a:t>
            </a:r>
            <a:r>
              <a:rPr lang="en-US" altLang="zh-TW" sz="800" dirty="0">
                <a:solidFill>
                  <a:schemeClr val="bg1"/>
                </a:solidFill>
              </a:rPr>
              <a:t>10</a:t>
            </a:r>
            <a:r>
              <a:rPr lang="zh-TW" altLang="zh-TW" sz="800" dirty="0">
                <a:solidFill>
                  <a:schemeClr val="bg1"/>
                </a:solidFill>
              </a:rPr>
              <a:t>分，答錯之題目須於結束時顯示；</a:t>
            </a:r>
          </a:p>
          <a:p>
            <a:pPr lvl="1"/>
            <a:r>
              <a:rPr lang="zh-TW" altLang="en-US" dirty="0" smtClean="0">
                <a:solidFill>
                  <a:prstClr val="black"/>
                </a:solidFill>
              </a:rPr>
              <a:t>繳交</a:t>
            </a:r>
            <a:r>
              <a:rPr lang="en-US" altLang="zh-TW" dirty="0" smtClean="0">
                <a:solidFill>
                  <a:prstClr val="black"/>
                </a:solidFill>
              </a:rPr>
              <a:t>”</a:t>
            </a:r>
            <a:r>
              <a:rPr lang="zh-TW" altLang="en-US" dirty="0" smtClean="0">
                <a:solidFill>
                  <a:prstClr val="black"/>
                </a:solidFill>
              </a:rPr>
              <a:t>設計歷程</a:t>
            </a:r>
            <a:r>
              <a:rPr lang="en-US" altLang="zh-TW" dirty="0" smtClean="0">
                <a:solidFill>
                  <a:prstClr val="black"/>
                </a:solidFill>
              </a:rPr>
              <a:t>”</a:t>
            </a:r>
            <a:r>
              <a:rPr lang="zh-TW" altLang="en-US" dirty="0" smtClean="0">
                <a:solidFill>
                  <a:prstClr val="black"/>
                </a:solidFill>
              </a:rPr>
              <a:t>檔及</a:t>
            </a:r>
            <a:r>
              <a:rPr lang="en-US" altLang="zh-TW" dirty="0" smtClean="0">
                <a:solidFill>
                  <a:prstClr val="black"/>
                </a:solidFill>
              </a:rPr>
              <a:t>.java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9-2:</a:t>
            </a:r>
            <a:r>
              <a:rPr lang="zh-TW" altLang="en-US" sz="3600" dirty="0">
                <a:solidFill>
                  <a:srgbClr val="FF0000"/>
                </a:solidFill>
              </a:rPr>
              <a:t>三種迴圈解</a:t>
            </a:r>
            <a:r>
              <a:rPr lang="en-US" altLang="zh-TW" sz="3600" dirty="0" smtClean="0">
                <a:solidFill>
                  <a:srgbClr val="FF0000"/>
                </a:solidFill>
              </a:rPr>
              <a:t>s=1*2+2*3+……..+</a:t>
            </a:r>
            <a:r>
              <a:rPr lang="en-US" altLang="zh-TW" sz="3600" dirty="0">
                <a:solidFill>
                  <a:srgbClr val="FF0000"/>
                </a:solidFill>
              </a:rPr>
              <a:t>n*(n+1)</a:t>
            </a:r>
          </a:p>
          <a:p>
            <a:pPr lvl="1"/>
            <a:r>
              <a:rPr lang="zh-TW" altLang="en-US" sz="3200" dirty="0">
                <a:solidFill>
                  <a:srgbClr val="FF0000"/>
                </a:solidFill>
              </a:rPr>
              <a:t>輸入</a:t>
            </a:r>
            <a:r>
              <a:rPr lang="en-US" altLang="zh-TW" sz="3200" dirty="0" smtClean="0">
                <a:solidFill>
                  <a:srgbClr val="FF0000"/>
                </a:solidFill>
              </a:rPr>
              <a:t>n</a:t>
            </a:r>
            <a:r>
              <a:rPr lang="zh-TW" altLang="en-US" sz="3200" dirty="0" smtClean="0">
                <a:solidFill>
                  <a:srgbClr val="FF0000"/>
                </a:solidFill>
              </a:rPr>
              <a:t>， </a:t>
            </a:r>
            <a:r>
              <a:rPr lang="zh-TW" altLang="en-US" sz="3200" dirty="0">
                <a:solidFill>
                  <a:srgbClr val="FF0000"/>
                </a:solidFill>
              </a:rPr>
              <a:t>求</a:t>
            </a:r>
            <a:r>
              <a:rPr lang="en-US" altLang="zh-TW" sz="3200" dirty="0" smtClean="0">
                <a:solidFill>
                  <a:srgbClr val="FF0000"/>
                </a:solidFill>
              </a:rPr>
              <a:t>s=1*2+2*3+3*4+……..+</a:t>
            </a:r>
            <a:r>
              <a:rPr lang="en-US" altLang="zh-TW" sz="3200" dirty="0">
                <a:solidFill>
                  <a:srgbClr val="FF0000"/>
                </a:solidFill>
              </a:rPr>
              <a:t>n*(n+1)</a:t>
            </a:r>
          </a:p>
          <a:p>
            <a:pPr lvl="2"/>
            <a:r>
              <a:rPr lang="zh-TW" altLang="en-US" sz="2800" dirty="0" smtClean="0">
                <a:solidFill>
                  <a:srgbClr val="FF0000"/>
                </a:solidFill>
              </a:rPr>
              <a:t>輸入</a:t>
            </a:r>
            <a:r>
              <a:rPr lang="en-US" altLang="zh-TW" sz="2800" dirty="0">
                <a:solidFill>
                  <a:srgbClr val="FF0000"/>
                </a:solidFill>
              </a:rPr>
              <a:t>n</a:t>
            </a:r>
            <a:r>
              <a:rPr lang="zh-TW" altLang="en-US" sz="2800" dirty="0">
                <a:solidFill>
                  <a:srgbClr val="FF0000"/>
                </a:solidFill>
              </a:rPr>
              <a:t>後，分別以</a:t>
            </a:r>
            <a:r>
              <a:rPr lang="en-US" altLang="zh-TW" sz="2800" dirty="0">
                <a:solidFill>
                  <a:srgbClr val="FF0000"/>
                </a:solidFill>
              </a:rPr>
              <a:t>while, </a:t>
            </a:r>
            <a:r>
              <a:rPr lang="en-US" altLang="zh-TW" sz="2800" dirty="0" err="1">
                <a:solidFill>
                  <a:srgbClr val="FF0000"/>
                </a:solidFill>
              </a:rPr>
              <a:t>do..while</a:t>
            </a:r>
            <a:r>
              <a:rPr lang="en-US" altLang="zh-TW" sz="2800" dirty="0">
                <a:solidFill>
                  <a:srgbClr val="FF0000"/>
                </a:solidFill>
              </a:rPr>
              <a:t>, for </a:t>
            </a:r>
            <a:r>
              <a:rPr lang="zh-TW" altLang="en-US" sz="2800" dirty="0">
                <a:solidFill>
                  <a:srgbClr val="FF0000"/>
                </a:solidFill>
              </a:rPr>
              <a:t>等三種迴圈求</a:t>
            </a:r>
            <a:r>
              <a:rPr lang="en-US" altLang="zh-TW" sz="2800" dirty="0">
                <a:solidFill>
                  <a:srgbClr val="FF0000"/>
                </a:solidFill>
              </a:rPr>
              <a:t>s</a:t>
            </a:r>
          </a:p>
          <a:p>
            <a:pPr lvl="2"/>
            <a:r>
              <a:rPr lang="zh-TW" altLang="en-US" sz="2800" dirty="0">
                <a:solidFill>
                  <a:prstClr val="black"/>
                </a:solidFill>
              </a:rPr>
              <a:t>放置於同一</a:t>
            </a:r>
            <a:r>
              <a:rPr lang="en-US" altLang="zh-TW" sz="2800" dirty="0">
                <a:solidFill>
                  <a:prstClr val="black"/>
                </a:solidFill>
              </a:rPr>
              <a:t>.java</a:t>
            </a:r>
          </a:p>
          <a:p>
            <a:pPr lvl="2"/>
            <a:r>
              <a:rPr lang="zh-TW" altLang="en-US" sz="2800" dirty="0">
                <a:solidFill>
                  <a:prstClr val="black"/>
                </a:solidFill>
              </a:rPr>
              <a:t>使用者可重複</a:t>
            </a:r>
            <a:r>
              <a:rPr lang="zh-TW" altLang="en-US" sz="2800" dirty="0">
                <a:solidFill>
                  <a:srgbClr val="FF0000"/>
                </a:solidFill>
              </a:rPr>
              <a:t>輸入，直到輸入</a:t>
            </a:r>
            <a:r>
              <a:rPr lang="en-US" altLang="zh-TW" sz="2800" dirty="0">
                <a:solidFill>
                  <a:srgbClr val="FF0000"/>
                </a:solidFill>
              </a:rPr>
              <a:t>&lt;=0</a:t>
            </a:r>
            <a:r>
              <a:rPr lang="zh-TW" altLang="en-US" sz="2800" dirty="0">
                <a:solidFill>
                  <a:srgbClr val="FF0000"/>
                </a:solidFill>
              </a:rPr>
              <a:t>或回答</a:t>
            </a:r>
            <a:r>
              <a:rPr lang="en-US" altLang="zh-TW" sz="2800" dirty="0">
                <a:solidFill>
                  <a:srgbClr val="FF0000"/>
                </a:solidFill>
              </a:rPr>
              <a:t>N</a:t>
            </a:r>
            <a:r>
              <a:rPr lang="zh-TW" altLang="en-US" sz="2800" dirty="0">
                <a:solidFill>
                  <a:srgbClr val="FF0000"/>
                </a:solidFill>
              </a:rPr>
              <a:t>，才結束程式</a:t>
            </a:r>
            <a:r>
              <a:rPr lang="zh-TW" altLang="zh-TW" sz="800" dirty="0">
                <a:solidFill>
                  <a:schemeClr val="bg1"/>
                </a:solidFill>
              </a:rPr>
              <a:t>題，答錯不出下一題，直到答對為止；</a:t>
            </a:r>
            <a:r>
              <a:rPr lang="en-US" altLang="zh-TW" sz="800" dirty="0">
                <a:solidFill>
                  <a:schemeClr val="bg1"/>
                </a:solidFill>
              </a:rPr>
              <a:t>   (2)</a:t>
            </a:r>
            <a:r>
              <a:rPr lang="zh-TW" altLang="zh-TW" sz="800" dirty="0">
                <a:solidFill>
                  <a:schemeClr val="bg1"/>
                </a:solidFill>
              </a:rPr>
              <a:t>出</a:t>
            </a:r>
            <a:r>
              <a:rPr lang="en-US" altLang="zh-TW" sz="800" dirty="0">
                <a:solidFill>
                  <a:schemeClr val="bg1"/>
                </a:solidFill>
              </a:rPr>
              <a:t>N</a:t>
            </a:r>
            <a:r>
              <a:rPr lang="zh-TW" altLang="zh-TW" sz="800" dirty="0">
                <a:solidFill>
                  <a:schemeClr val="bg1"/>
                </a:solidFill>
              </a:rPr>
              <a:t>題，由</a:t>
            </a:r>
            <a:r>
              <a:rPr lang="en-US" altLang="zh-TW" sz="800" dirty="0">
                <a:solidFill>
                  <a:schemeClr val="bg1"/>
                </a:solidFill>
              </a:rPr>
              <a:t>user</a:t>
            </a:r>
            <a:r>
              <a:rPr lang="zh-TW" altLang="zh-TW" sz="800" dirty="0">
                <a:solidFill>
                  <a:schemeClr val="bg1"/>
                </a:solidFill>
              </a:rPr>
              <a:t>決定題數，每題</a:t>
            </a:r>
            <a:r>
              <a:rPr lang="en-US" altLang="zh-TW" sz="800" dirty="0">
                <a:solidFill>
                  <a:schemeClr val="bg1"/>
                </a:solidFill>
              </a:rPr>
              <a:t>10</a:t>
            </a:r>
            <a:r>
              <a:rPr lang="zh-TW" altLang="zh-TW" sz="800" dirty="0">
                <a:solidFill>
                  <a:schemeClr val="bg1"/>
                </a:solidFill>
              </a:rPr>
              <a:t>分，答錯之題目須於結束時顯示；</a:t>
            </a:r>
          </a:p>
          <a:p>
            <a:pPr lvl="1"/>
            <a:r>
              <a:rPr lang="zh-TW" altLang="en-US" dirty="0">
                <a:solidFill>
                  <a:prstClr val="black"/>
                </a:solidFill>
              </a:rPr>
              <a:t>繳交</a:t>
            </a:r>
            <a:r>
              <a:rPr lang="en-US" altLang="zh-TW" dirty="0">
                <a:solidFill>
                  <a:prstClr val="black"/>
                </a:solidFill>
              </a:rPr>
              <a:t>”</a:t>
            </a:r>
            <a:r>
              <a:rPr lang="zh-TW" altLang="en-US" dirty="0">
                <a:solidFill>
                  <a:prstClr val="black"/>
                </a:solidFill>
              </a:rPr>
              <a:t>設計歷程</a:t>
            </a:r>
            <a:r>
              <a:rPr lang="en-US" altLang="zh-TW" dirty="0">
                <a:solidFill>
                  <a:prstClr val="black"/>
                </a:solidFill>
              </a:rPr>
              <a:t>”</a:t>
            </a:r>
            <a:r>
              <a:rPr lang="zh-TW" altLang="en-US" dirty="0">
                <a:solidFill>
                  <a:prstClr val="black"/>
                </a:solidFill>
              </a:rPr>
              <a:t>檔及</a:t>
            </a:r>
            <a:r>
              <a:rPr lang="en-US" altLang="zh-TW" dirty="0">
                <a:solidFill>
                  <a:prstClr val="black"/>
                </a:solidFill>
              </a:rPr>
              <a:t>.java</a:t>
            </a:r>
          </a:p>
          <a:p>
            <a:pPr marL="228600" lvl="1">
              <a:spcBef>
                <a:spcPts val="1000"/>
              </a:spcBef>
            </a:pP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8011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9462" y="2553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/>
              <a:t>Review  </a:t>
            </a:r>
            <a:br>
              <a:rPr lang="en-US" altLang="zh-TW" sz="6000" dirty="0" smtClean="0"/>
            </a:br>
            <a:r>
              <a:rPr lang="en-US" altLang="zh-TW" sz="6000" dirty="0" smtClean="0">
                <a:solidFill>
                  <a:srgbClr val="FF0000"/>
                </a:solidFill>
              </a:rPr>
              <a:t>switch   case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262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改</a:t>
            </a:r>
            <a:r>
              <a:rPr lang="zh-TW" altLang="en-US" dirty="0" smtClean="0"/>
              <a:t>為</a:t>
            </a:r>
            <a:r>
              <a:rPr lang="en-US" altLang="zh-TW" dirty="0"/>
              <a:t>5</a:t>
            </a:r>
            <a:r>
              <a:rPr lang="zh-TW" altLang="en-US" dirty="0" smtClean="0"/>
              <a:t>等第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079" y="0"/>
            <a:ext cx="44570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95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4231" y="365125"/>
            <a:ext cx="4124569" cy="1325563"/>
          </a:xfrm>
        </p:spPr>
        <p:txBody>
          <a:bodyPr/>
          <a:lstStyle/>
          <a:p>
            <a:r>
              <a:rPr lang="zh-TW" altLang="en-US" dirty="0" smtClean="0"/>
              <a:t>改變</a:t>
            </a:r>
            <a:r>
              <a:rPr lang="zh-TW" altLang="en-US" dirty="0" smtClean="0">
                <a:solidFill>
                  <a:srgbClr val="FF0000"/>
                </a:solidFill>
              </a:rPr>
              <a:t>運算式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44231" y="1520825"/>
            <a:ext cx="10515600" cy="4351338"/>
          </a:xfrm>
        </p:spPr>
        <p:txBody>
          <a:bodyPr/>
          <a:lstStyle/>
          <a:p>
            <a:r>
              <a:rPr lang="en-US" altLang="zh-TW" dirty="0"/>
              <a:t>(score-50)/10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252" y="49457"/>
            <a:ext cx="5978624" cy="6858000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>
            <a:off x="6111631" y="2461846"/>
            <a:ext cx="1836615" cy="78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1547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主題：字元金字塔 </a:t>
            </a:r>
            <a:r>
              <a:rPr lang="en-US" altLang="zh-TW" dirty="0"/>
              <a:t>- </a:t>
            </a:r>
            <a:r>
              <a:rPr lang="zh-TW" altLang="en-US" dirty="0"/>
              <a:t>斜金字塔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66906" y="2603499"/>
            <a:ext cx="4828744" cy="3416301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利用迴圈印出</a:t>
            </a:r>
            <a:r>
              <a:rPr lang="zh-TW" altLang="en-US" sz="1400" dirty="0"/>
              <a:t> 「 </a:t>
            </a:r>
            <a:r>
              <a:rPr lang="zh-TW" altLang="en-US" dirty="0"/>
              <a:t>* 」，逐行增加印出個數，直到印出</a:t>
            </a:r>
            <a:r>
              <a:rPr lang="en-US" altLang="zh-TW" dirty="0"/>
              <a:t>7</a:t>
            </a:r>
            <a:r>
              <a:rPr lang="zh-TW" altLang="en-US" dirty="0"/>
              <a:t>層斜金字塔。</a:t>
            </a:r>
            <a:endParaRPr lang="en-US" altLang="zh-TW" dirty="0"/>
          </a:p>
          <a:p>
            <a:r>
              <a:rPr lang="zh-TW" altLang="en-US" dirty="0"/>
              <a:t>本題利用到巢狀迴圈的概念</a:t>
            </a:r>
            <a:endParaRPr lang="en-US" altLang="zh-TW" dirty="0"/>
          </a:p>
          <a:p>
            <a:r>
              <a:rPr lang="zh-TW" altLang="en-US" dirty="0"/>
              <a:t>巢狀迴圈為迴圈範圍內又有迴圈，從外層來看，內層迴圈只屬與外層迴圈內的動作。因此外層迴作用，內層迴圈開始運作到執行結束後，又回到外層迴圈。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003" y="2330449"/>
            <a:ext cx="5257800" cy="3962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grpSp>
        <p:nvGrpSpPr>
          <p:cNvPr id="11" name="群組 10"/>
          <p:cNvGrpSpPr/>
          <p:nvPr/>
        </p:nvGrpSpPr>
        <p:grpSpPr>
          <a:xfrm>
            <a:off x="10378911" y="4223208"/>
            <a:ext cx="1652833" cy="2368092"/>
            <a:chOff x="9916367" y="2787359"/>
            <a:chExt cx="1855153" cy="3004006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16367" y="3298039"/>
              <a:ext cx="1855153" cy="2493326"/>
            </a:xfrm>
            <a:prstGeom prst="rect">
              <a:avLst/>
            </a:prstGeom>
          </p:spPr>
        </p:pic>
        <p:sp>
          <p:nvSpPr>
            <p:cNvPr id="9" name="文字方塊 8"/>
            <p:cNvSpPr txBox="1"/>
            <p:nvPr/>
          </p:nvSpPr>
          <p:spPr>
            <a:xfrm>
              <a:off x="9916367" y="2787359"/>
              <a:ext cx="1855153" cy="378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TW" altLang="en-US" dirty="0"/>
                <a:t>執行結果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207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Q2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n </a:t>
            </a:r>
            <a:r>
              <a:rPr lang="en-US" altLang="zh-TW" dirty="0"/>
              <a:t>= 7; </a:t>
            </a:r>
            <a:r>
              <a:rPr lang="en-US" altLang="zh-TW" dirty="0" err="1"/>
              <a:t>i</a:t>
            </a:r>
            <a:r>
              <a:rPr lang="en-US" altLang="zh-TW" dirty="0"/>
              <a:t>=0;//</a:t>
            </a:r>
            <a:r>
              <a:rPr lang="zh-TW" altLang="en-US" dirty="0"/>
              <a:t>已宣告</a:t>
            </a:r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while (</a:t>
            </a:r>
            <a:r>
              <a:rPr lang="en-US" altLang="zh-TW" dirty="0" err="1"/>
              <a:t>i</a:t>
            </a:r>
            <a:r>
              <a:rPr lang="en-US" altLang="zh-TW" dirty="0"/>
              <a:t>&lt;n) {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en-US" altLang="zh-TW" dirty="0" err="1"/>
              <a:t>i</a:t>
            </a:r>
            <a:r>
              <a:rPr lang="en-US" altLang="zh-TW" dirty="0"/>
              <a:t>++;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en-US" altLang="zh-TW" dirty="0" err="1"/>
              <a:t>System.out.print</a:t>
            </a:r>
            <a:r>
              <a:rPr lang="en-US" altLang="zh-TW" dirty="0"/>
              <a:t>(</a:t>
            </a:r>
            <a:r>
              <a:rPr lang="en-US" altLang="zh-TW" dirty="0" err="1"/>
              <a:t>i</a:t>
            </a:r>
            <a:r>
              <a:rPr lang="en-US" altLang="zh-TW" dirty="0"/>
              <a:t>); </a:t>
            </a:r>
          </a:p>
          <a:p>
            <a:pPr marL="0" indent="0">
              <a:buNone/>
            </a:pPr>
            <a:r>
              <a:rPr lang="en-US" altLang="zh-TW" dirty="0"/>
              <a:t>      }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 ,</a:t>
            </a:r>
            <a:r>
              <a:rPr lang="en-US" altLang="zh-TW" dirty="0" err="1"/>
              <a:t>i</a:t>
            </a:r>
            <a:r>
              <a:rPr lang="en-US" altLang="zh-TW" dirty="0"/>
              <a:t>="+</a:t>
            </a:r>
            <a:r>
              <a:rPr lang="en-US" altLang="zh-TW" dirty="0" err="1"/>
              <a:t>i</a:t>
            </a:r>
            <a:r>
              <a:rPr lang="en-US" altLang="zh-TW" dirty="0"/>
              <a:t>);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55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Q3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n </a:t>
            </a:r>
            <a:r>
              <a:rPr lang="en-US" altLang="zh-TW" dirty="0"/>
              <a:t>= 7; </a:t>
            </a:r>
            <a:r>
              <a:rPr lang="en-US" altLang="zh-TW" dirty="0" err="1"/>
              <a:t>i</a:t>
            </a:r>
            <a:r>
              <a:rPr lang="en-US" altLang="zh-TW" dirty="0"/>
              <a:t>=0;</a:t>
            </a:r>
          </a:p>
          <a:p>
            <a:pPr marL="0" indent="0">
              <a:buNone/>
            </a:pPr>
            <a:r>
              <a:rPr lang="en-US" altLang="zh-TW" dirty="0"/>
              <a:t>    while (</a:t>
            </a:r>
            <a:r>
              <a:rPr lang="en-US" altLang="zh-TW" dirty="0" err="1"/>
              <a:t>i</a:t>
            </a:r>
            <a:r>
              <a:rPr lang="en-US" altLang="zh-TW" dirty="0"/>
              <a:t>&lt;n) {</a:t>
            </a:r>
          </a:p>
          <a:p>
            <a:pPr marL="0" indent="0">
              <a:buNone/>
            </a:pPr>
            <a:r>
              <a:rPr lang="en-US" altLang="zh-TW" dirty="0"/>
              <a:t>      n--;</a:t>
            </a:r>
          </a:p>
          <a:p>
            <a:pPr marL="0" indent="0">
              <a:buNone/>
            </a:pPr>
            <a:r>
              <a:rPr lang="en-US" altLang="zh-TW" dirty="0"/>
              <a:t>      </a:t>
            </a:r>
            <a:r>
              <a:rPr lang="en-US" altLang="zh-TW" dirty="0" err="1"/>
              <a:t>System.out.print</a:t>
            </a:r>
            <a:r>
              <a:rPr lang="en-US" altLang="zh-TW" dirty="0"/>
              <a:t>(</a:t>
            </a:r>
            <a:r>
              <a:rPr lang="en-US" altLang="zh-TW" dirty="0" err="1"/>
              <a:t>i</a:t>
            </a:r>
            <a:r>
              <a:rPr lang="en-US" altLang="zh-TW" dirty="0"/>
              <a:t>); </a:t>
            </a:r>
          </a:p>
          <a:p>
            <a:pPr marL="0" indent="0">
              <a:buNone/>
            </a:pPr>
            <a:r>
              <a:rPr lang="en-US" altLang="zh-TW" dirty="0"/>
              <a:t>      }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 ,</a:t>
            </a:r>
            <a:r>
              <a:rPr lang="en-US" altLang="zh-TW" dirty="0" err="1"/>
              <a:t>i</a:t>
            </a:r>
            <a:r>
              <a:rPr lang="en-US" altLang="zh-TW" dirty="0"/>
              <a:t>="+</a:t>
            </a:r>
            <a:r>
              <a:rPr lang="en-US" altLang="zh-TW" dirty="0" err="1"/>
              <a:t>i</a:t>
            </a:r>
            <a:r>
              <a:rPr lang="en-US" altLang="zh-TW" dirty="0"/>
              <a:t>);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476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Q4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a, b;</a:t>
            </a:r>
          </a:p>
          <a:p>
            <a:pPr marL="0" indent="0">
              <a:buNone/>
            </a:pPr>
            <a:r>
              <a:rPr lang="en-US" altLang="zh-TW" dirty="0"/>
              <a:t>    a=b=11;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=0;</a:t>
            </a:r>
          </a:p>
          <a:p>
            <a:pPr marL="0" indent="0">
              <a:buNone/>
            </a:pPr>
            <a:r>
              <a:rPr lang="en-US" altLang="zh-TW" dirty="0"/>
              <a:t>    while (a&gt;=b) {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  ++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	a--;</a:t>
            </a:r>
          </a:p>
          <a:p>
            <a:pPr marL="0" indent="0">
              <a:buNone/>
            </a:pPr>
            <a:r>
              <a:rPr lang="en-US" altLang="zh-TW" dirty="0"/>
              <a:t>     }//while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en-US" altLang="zh-TW" dirty="0" err="1"/>
              <a:t>i</a:t>
            </a:r>
            <a:r>
              <a:rPr lang="en-US" altLang="zh-TW" dirty="0"/>
              <a:t>="+</a:t>
            </a:r>
            <a:r>
              <a:rPr lang="en-US" altLang="zh-TW" dirty="0" err="1"/>
              <a:t>i</a:t>
            </a:r>
            <a:r>
              <a:rPr lang="en-US" altLang="zh-TW" dirty="0"/>
              <a:t>+" a="+a);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950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Q5 : </a:t>
            </a:r>
            <a:r>
              <a:rPr lang="zh-TW" altLang="en-US" dirty="0" smtClean="0"/>
              <a:t>印</a:t>
            </a:r>
            <a:r>
              <a:rPr lang="zh-TW" altLang="en-US" dirty="0"/>
              <a:t>出結果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522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a=b=13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=0;</a:t>
            </a:r>
          </a:p>
          <a:p>
            <a:pPr marL="0" indent="0">
              <a:buNone/>
            </a:pPr>
            <a:r>
              <a:rPr lang="en-US" altLang="zh-TW" dirty="0"/>
              <a:t>    while (a&gt;5 &amp;&amp; a&lt;9) {</a:t>
            </a:r>
          </a:p>
          <a:p>
            <a:pPr marL="0" indent="0">
              <a:buNone/>
            </a:pPr>
            <a:r>
              <a:rPr lang="en-US" altLang="zh-TW" dirty="0"/>
              <a:t>       </a:t>
            </a:r>
            <a:r>
              <a:rPr lang="en-US" altLang="zh-TW" dirty="0" smtClean="0"/>
              <a:t>    </a:t>
            </a:r>
            <a:r>
              <a:rPr lang="en-US" altLang="zh-TW" dirty="0"/>
              <a:t>++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	a--;</a:t>
            </a:r>
          </a:p>
          <a:p>
            <a:pPr marL="0" indent="0">
              <a:buNone/>
            </a:pPr>
            <a:r>
              <a:rPr lang="en-US" altLang="zh-TW" dirty="0"/>
              <a:t>     }//while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en-US" altLang="zh-TW" dirty="0" err="1"/>
              <a:t>i</a:t>
            </a:r>
            <a:r>
              <a:rPr lang="en-US" altLang="zh-TW" dirty="0"/>
              <a:t>="+</a:t>
            </a:r>
            <a:r>
              <a:rPr lang="en-US" altLang="zh-TW" dirty="0" err="1"/>
              <a:t>i</a:t>
            </a:r>
            <a:r>
              <a:rPr lang="en-US" altLang="zh-TW" dirty="0"/>
              <a:t>+" a="+a);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497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17202" y="961950"/>
            <a:ext cx="2463474" cy="72848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Q6 :Debug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095581" y="2416213"/>
            <a:ext cx="3527214" cy="34163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Bug</a:t>
            </a:r>
            <a:r>
              <a:rPr lang="zh-TW" altLang="en-US" dirty="0" smtClean="0">
                <a:solidFill>
                  <a:srgbClr val="FF0000"/>
                </a:solidFill>
              </a:rPr>
              <a:t>在何處</a:t>
            </a:r>
            <a:r>
              <a:rPr lang="en-US" altLang="zh-TW" dirty="0" smtClean="0">
                <a:solidFill>
                  <a:srgbClr val="FF0000"/>
                </a:solidFill>
              </a:rPr>
              <a:t>? Syntax error?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請回答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</a:p>
          <a:p>
            <a:r>
              <a:rPr lang="en-US" altLang="zh-TW" dirty="0" smtClean="0"/>
              <a:t>How to handle?</a:t>
            </a:r>
          </a:p>
          <a:p>
            <a:r>
              <a:rPr lang="en-US" altLang="zh-TW" dirty="0" smtClean="0"/>
              <a:t>Let’s compile &amp; run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830" y="0"/>
            <a:ext cx="5170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477" y="78154"/>
            <a:ext cx="2139461" cy="922215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自我練</a:t>
            </a:r>
            <a:r>
              <a:rPr lang="zh-TW" altLang="en-US" sz="3200" dirty="0">
                <a:solidFill>
                  <a:srgbClr val="FF0000"/>
                </a:solidFill>
              </a:rPr>
              <a:t>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03938" y="211015"/>
            <a:ext cx="5337908" cy="6432062"/>
          </a:xfrm>
        </p:spPr>
        <p:txBody>
          <a:bodyPr>
            <a:normAutofit fontScale="55000" lnSpcReduction="20000"/>
          </a:bodyPr>
          <a:lstStyle/>
          <a:p>
            <a:r>
              <a:rPr lang="en-US" altLang="zh-TW" dirty="0"/>
              <a:t>public class </a:t>
            </a:r>
            <a:r>
              <a:rPr lang="en-US" altLang="zh-TW" dirty="0">
                <a:solidFill>
                  <a:srgbClr val="FF0000"/>
                </a:solidFill>
              </a:rPr>
              <a:t>challenge</a:t>
            </a:r>
            <a:r>
              <a:rPr lang="en-US" altLang="zh-TW" dirty="0"/>
              <a:t> {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sz="3600" dirty="0"/>
              <a:t>public static void main(String[] </a:t>
            </a:r>
            <a:r>
              <a:rPr lang="en-US" altLang="zh-TW" sz="3600" dirty="0" err="1"/>
              <a:t>args</a:t>
            </a:r>
            <a:r>
              <a:rPr lang="en-US" altLang="zh-TW" sz="3600" dirty="0"/>
              <a:t>) {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600" dirty="0" err="1"/>
              <a:t>int</a:t>
            </a:r>
            <a:r>
              <a:rPr lang="en-US" altLang="zh-TW" sz="3600" dirty="0"/>
              <a:t> n = 7,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=0;</a:t>
            </a:r>
          </a:p>
          <a:p>
            <a:pPr marL="0" indent="0">
              <a:buNone/>
            </a:pPr>
            <a:r>
              <a:rPr lang="en-US" altLang="zh-TW" sz="3600" dirty="0"/>
              <a:t>    while 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&lt;n) {</a:t>
            </a:r>
          </a:p>
          <a:p>
            <a:pPr marL="0" indent="0">
              <a:buNone/>
            </a:pPr>
            <a:r>
              <a:rPr lang="en-US" altLang="zh-TW" sz="3600" dirty="0"/>
              <a:t>      </a:t>
            </a:r>
            <a:r>
              <a:rPr lang="en-US" altLang="zh-TW" sz="3600" dirty="0" err="1"/>
              <a:t>System.out.print</a:t>
            </a:r>
            <a:r>
              <a:rPr lang="en-US" altLang="zh-TW" sz="3600" dirty="0"/>
              <a:t>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); </a:t>
            </a:r>
          </a:p>
          <a:p>
            <a:pPr marL="0" indent="0">
              <a:buNone/>
            </a:pPr>
            <a:r>
              <a:rPr lang="en-US" altLang="zh-TW" sz="3600" dirty="0"/>
              <a:t>     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++;}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600" dirty="0" err="1"/>
              <a:t>System.out.println</a:t>
            </a:r>
            <a:r>
              <a:rPr lang="en-US" altLang="zh-TW" sz="3600" dirty="0"/>
              <a:t>(",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="+</a:t>
            </a:r>
            <a:r>
              <a:rPr lang="en-US" altLang="zh-TW" sz="3600" dirty="0" err="1"/>
              <a:t>i</a:t>
            </a:r>
            <a:r>
              <a:rPr lang="en-US" altLang="zh-TW" sz="3600" dirty="0"/>
              <a:t>);   </a:t>
            </a:r>
          </a:p>
          <a:p>
            <a:pPr marL="0" indent="0">
              <a:buNone/>
            </a:pPr>
            <a:r>
              <a:rPr lang="en-US" altLang="zh-TW" sz="3600" dirty="0"/>
              <a:t>  </a:t>
            </a:r>
            <a:r>
              <a:rPr lang="en-US" altLang="zh-TW" sz="3600" dirty="0" smtClean="0"/>
              <a:t>    </a:t>
            </a:r>
            <a:r>
              <a:rPr lang="en-US" altLang="zh-TW" sz="3600" dirty="0"/>
              <a:t>n = 7;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=0;//</a:t>
            </a:r>
            <a:r>
              <a:rPr lang="zh-TW" altLang="en-US" sz="3600" dirty="0"/>
              <a:t>已宣告</a:t>
            </a:r>
          </a:p>
          <a:p>
            <a:pPr marL="0" indent="0">
              <a:buNone/>
            </a:pPr>
            <a:r>
              <a:rPr lang="zh-TW" altLang="en-US" sz="3600" dirty="0"/>
              <a:t>    </a:t>
            </a:r>
            <a:r>
              <a:rPr lang="en-US" altLang="zh-TW" sz="3600" dirty="0"/>
              <a:t>while 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&lt;n) {</a:t>
            </a:r>
          </a:p>
          <a:p>
            <a:pPr marL="0" indent="0">
              <a:buNone/>
            </a:pPr>
            <a:r>
              <a:rPr lang="en-US" altLang="zh-TW" sz="3600" dirty="0"/>
              <a:t>     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++;</a:t>
            </a:r>
          </a:p>
          <a:p>
            <a:pPr marL="0" indent="0">
              <a:buNone/>
            </a:pPr>
            <a:r>
              <a:rPr lang="en-US" altLang="zh-TW" sz="3600" dirty="0"/>
              <a:t>      </a:t>
            </a:r>
            <a:r>
              <a:rPr lang="en-US" altLang="zh-TW" sz="3600" dirty="0" err="1"/>
              <a:t>System.out.print</a:t>
            </a:r>
            <a:r>
              <a:rPr lang="en-US" altLang="zh-TW" sz="3600" dirty="0"/>
              <a:t>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); </a:t>
            </a:r>
          </a:p>
          <a:p>
            <a:pPr marL="0" indent="0">
              <a:buNone/>
            </a:pPr>
            <a:r>
              <a:rPr lang="en-US" altLang="zh-TW" sz="3600" dirty="0"/>
              <a:t>      }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600" dirty="0" err="1"/>
              <a:t>System.out.println</a:t>
            </a:r>
            <a:r>
              <a:rPr lang="en-US" altLang="zh-TW" sz="3600" dirty="0"/>
              <a:t>(" ,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="+</a:t>
            </a:r>
            <a:r>
              <a:rPr lang="en-US" altLang="zh-TW" sz="3600" dirty="0" err="1"/>
              <a:t>i</a:t>
            </a:r>
            <a:r>
              <a:rPr lang="en-US" altLang="zh-TW" sz="3600" dirty="0"/>
              <a:t>);  </a:t>
            </a:r>
          </a:p>
          <a:p>
            <a:pPr marL="0" indent="0">
              <a:buNone/>
            </a:pPr>
            <a:r>
              <a:rPr lang="en-US" altLang="zh-TW" sz="3600" dirty="0" smtClean="0"/>
              <a:t>    </a:t>
            </a:r>
            <a:r>
              <a:rPr lang="en-US" altLang="zh-TW" sz="3600" dirty="0"/>
              <a:t>n = 7; 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=0;</a:t>
            </a:r>
          </a:p>
          <a:p>
            <a:pPr marL="0" indent="0">
              <a:buNone/>
            </a:pPr>
            <a:r>
              <a:rPr lang="en-US" altLang="zh-TW" sz="3600" dirty="0"/>
              <a:t>    while 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&lt;n) {</a:t>
            </a:r>
          </a:p>
          <a:p>
            <a:pPr marL="0" indent="0">
              <a:buNone/>
            </a:pPr>
            <a:r>
              <a:rPr lang="en-US" altLang="zh-TW" sz="3600" dirty="0"/>
              <a:t>      n--;</a:t>
            </a:r>
          </a:p>
          <a:p>
            <a:pPr marL="0" indent="0">
              <a:buNone/>
            </a:pPr>
            <a:r>
              <a:rPr lang="en-US" altLang="zh-TW" sz="3600" dirty="0"/>
              <a:t>      </a:t>
            </a:r>
            <a:r>
              <a:rPr lang="en-US" altLang="zh-TW" sz="3600" dirty="0" err="1"/>
              <a:t>System.out.print</a:t>
            </a:r>
            <a:r>
              <a:rPr lang="en-US" altLang="zh-TW" sz="3600" dirty="0"/>
              <a:t>(</a:t>
            </a:r>
            <a:r>
              <a:rPr lang="en-US" altLang="zh-TW" sz="3600" dirty="0" err="1"/>
              <a:t>i</a:t>
            </a:r>
            <a:r>
              <a:rPr lang="en-US" altLang="zh-TW" sz="3600" dirty="0"/>
              <a:t>); </a:t>
            </a:r>
          </a:p>
          <a:p>
            <a:pPr marL="0" indent="0">
              <a:buNone/>
            </a:pPr>
            <a:r>
              <a:rPr lang="en-US" altLang="zh-TW" sz="3600" dirty="0"/>
              <a:t>      }</a:t>
            </a:r>
          </a:p>
          <a:p>
            <a:pPr marL="0" indent="0">
              <a:buNone/>
            </a:pPr>
            <a:r>
              <a:rPr lang="en-US" altLang="zh-TW" sz="3600" dirty="0"/>
              <a:t>    </a:t>
            </a:r>
            <a:r>
              <a:rPr lang="en-US" altLang="zh-TW" sz="3600" dirty="0" err="1"/>
              <a:t>System.out.println</a:t>
            </a:r>
            <a:r>
              <a:rPr lang="en-US" altLang="zh-TW" sz="3600" dirty="0"/>
              <a:t>(" ,</a:t>
            </a:r>
            <a:r>
              <a:rPr lang="en-US" altLang="zh-TW" sz="3600" dirty="0" err="1"/>
              <a:t>i</a:t>
            </a:r>
            <a:r>
              <a:rPr lang="en-US" altLang="zh-TW" sz="3600" dirty="0"/>
              <a:t>="+</a:t>
            </a:r>
            <a:r>
              <a:rPr lang="en-US" altLang="zh-TW" sz="3600" dirty="0" err="1"/>
              <a:t>i</a:t>
            </a:r>
            <a:r>
              <a:rPr lang="en-US" altLang="zh-TW" sz="3600" dirty="0"/>
              <a:t>); 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502400" y="78154"/>
            <a:ext cx="5173784" cy="64320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err="1"/>
              <a:t>int</a:t>
            </a:r>
            <a:r>
              <a:rPr lang="en-US" altLang="zh-TW" dirty="0"/>
              <a:t> a, b;</a:t>
            </a:r>
          </a:p>
          <a:p>
            <a:pPr marL="0" indent="0">
              <a:buNone/>
            </a:pPr>
            <a:r>
              <a:rPr lang="en-US" altLang="zh-TW" dirty="0"/>
              <a:t>    a=b=11;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=0;</a:t>
            </a:r>
          </a:p>
          <a:p>
            <a:pPr marL="0" indent="0">
              <a:buNone/>
            </a:pPr>
            <a:r>
              <a:rPr lang="en-US" altLang="zh-TW" dirty="0"/>
              <a:t>    while (a&gt;=b) {</a:t>
            </a:r>
          </a:p>
          <a:p>
            <a:pPr marL="0" indent="0">
              <a:buNone/>
            </a:pPr>
            <a:r>
              <a:rPr lang="en-US" altLang="zh-TW" dirty="0"/>
              <a:t>        ++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zh-TW" altLang="en-US" dirty="0"/>
              <a:t>        </a:t>
            </a:r>
            <a:r>
              <a:rPr lang="en-US" altLang="zh-TW" dirty="0"/>
              <a:t>a--;</a:t>
            </a:r>
          </a:p>
          <a:p>
            <a:pPr marL="0" indent="0">
              <a:buNone/>
            </a:pPr>
            <a:r>
              <a:rPr lang="en-US" altLang="zh-TW" dirty="0"/>
              <a:t>     }//while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en-US" altLang="zh-TW" dirty="0" err="1"/>
              <a:t>i</a:t>
            </a:r>
            <a:r>
              <a:rPr lang="en-US" altLang="zh-TW" dirty="0"/>
              <a:t>="+</a:t>
            </a:r>
            <a:r>
              <a:rPr lang="en-US" altLang="zh-TW" dirty="0" err="1"/>
              <a:t>i</a:t>
            </a:r>
            <a:r>
              <a:rPr lang="en-US" altLang="zh-TW" dirty="0"/>
              <a:t>+" a="+a); </a:t>
            </a:r>
          </a:p>
          <a:p>
            <a:pPr marL="0" indent="0">
              <a:buNone/>
            </a:pPr>
            <a:r>
              <a:rPr lang="en-US" altLang="zh-TW" dirty="0"/>
              <a:t>    a=b=13;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=0;</a:t>
            </a:r>
          </a:p>
          <a:p>
            <a:pPr marL="0" indent="0">
              <a:buNone/>
            </a:pPr>
            <a:r>
              <a:rPr lang="en-US" altLang="zh-TW" dirty="0"/>
              <a:t>    while (a&gt;5 &amp;&amp; a&lt;9) {</a:t>
            </a:r>
          </a:p>
          <a:p>
            <a:pPr marL="0" indent="0">
              <a:buNone/>
            </a:pPr>
            <a:r>
              <a:rPr lang="en-US" altLang="zh-TW" dirty="0"/>
              <a:t>        ++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	a--;</a:t>
            </a:r>
          </a:p>
          <a:p>
            <a:pPr marL="0" indent="0">
              <a:buNone/>
            </a:pPr>
            <a:r>
              <a:rPr lang="en-US" altLang="zh-TW" dirty="0"/>
              <a:t>     }//while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en-US" altLang="zh-TW" dirty="0" err="1"/>
              <a:t>i</a:t>
            </a:r>
            <a:r>
              <a:rPr lang="en-US" altLang="zh-TW" dirty="0"/>
              <a:t>="+</a:t>
            </a:r>
            <a:r>
              <a:rPr lang="en-US" altLang="zh-TW" dirty="0" err="1"/>
              <a:t>i</a:t>
            </a:r>
            <a:r>
              <a:rPr lang="en-US" altLang="zh-TW" dirty="0"/>
              <a:t>+" a="+a); </a:t>
            </a:r>
          </a:p>
          <a:p>
            <a:pPr marL="0" indent="0">
              <a:buNone/>
            </a:pPr>
            <a:r>
              <a:rPr lang="en-US" altLang="zh-TW" dirty="0"/>
              <a:t>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5604"/>
            <a:ext cx="180022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03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2011</Words>
  <Application>Microsoft Office PowerPoint</Application>
  <PresentationFormat>寬螢幕</PresentationFormat>
  <Paragraphs>478</Paragraphs>
  <Slides>36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41" baseType="lpstr">
      <vt:lpstr>新細明體</vt:lpstr>
      <vt:lpstr>Arial</vt:lpstr>
      <vt:lpstr>Calibri</vt:lpstr>
      <vt:lpstr>Calibri Light</vt:lpstr>
      <vt:lpstr>Office 佈景主題</vt:lpstr>
      <vt:lpstr>實作輔導 4</vt:lpstr>
      <vt:lpstr>搶答!!</vt:lpstr>
      <vt:lpstr>Q1 : 印出結果?</vt:lpstr>
      <vt:lpstr>Q2 : 印出結果?</vt:lpstr>
      <vt:lpstr>Q3 : 印出結果?</vt:lpstr>
      <vt:lpstr>Q4 : 印出結果?</vt:lpstr>
      <vt:lpstr>Q5 : 印出結果?</vt:lpstr>
      <vt:lpstr>Q6 :Debug</vt:lpstr>
      <vt:lpstr>自我練習</vt:lpstr>
      <vt:lpstr>迴圈: for,    do….while</vt:lpstr>
      <vt:lpstr>for迴圈</vt:lpstr>
      <vt:lpstr>for迴圈</vt:lpstr>
      <vt:lpstr>for迴圈:印1~n </vt:lpstr>
      <vt:lpstr>for迴圈:印n~1</vt:lpstr>
      <vt:lpstr>Do.. While ();迴圈 </vt:lpstr>
      <vt:lpstr>Do.. While ();迴圈 印1~10</vt:lpstr>
      <vt:lpstr>Do.. While ();迴圈 印1~n</vt:lpstr>
      <vt:lpstr>Do.. While ();迴圈 印1~10</vt:lpstr>
      <vt:lpstr>Do.. While ();迴圈 印1~n</vt:lpstr>
      <vt:lpstr>比較三種迴圈</vt:lpstr>
      <vt:lpstr>運用三種迴圈解 S=1+2+….+n</vt:lpstr>
      <vt:lpstr>For迴圈與while迴圈對等: S=1+2+….+n</vt:lpstr>
      <vt:lpstr>For迴圈之不同形式</vt:lpstr>
      <vt:lpstr>遞增或遞減</vt:lpstr>
      <vt:lpstr>比較遞增:</vt:lpstr>
      <vt:lpstr>比較遞減</vt:lpstr>
      <vt:lpstr>Do.. While ();迴圈  S=1+2+….+n</vt:lpstr>
      <vt:lpstr>Debug :輸入奇數n,求S=1+3+5+.........+n</vt:lpstr>
      <vt:lpstr>Debug :輸入奇數n,求S=1+3+5+.........+n</vt:lpstr>
      <vt:lpstr>追蹤for loop</vt:lpstr>
      <vt:lpstr>Debug :輸入整數n,求S= 1*2*3*.......*n  </vt:lpstr>
      <vt:lpstr>第9周習題: 共二題(全部要完成)</vt:lpstr>
      <vt:lpstr>Review   switch   case</vt:lpstr>
      <vt:lpstr>改為5等第</vt:lpstr>
      <vt:lpstr>改變運算式</vt:lpstr>
      <vt:lpstr>主題：字元金字塔 - 斜金字塔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40</cp:revision>
  <dcterms:created xsi:type="dcterms:W3CDTF">2018-03-30T12:59:37Z</dcterms:created>
  <dcterms:modified xsi:type="dcterms:W3CDTF">2018-04-20T02:06:59Z</dcterms:modified>
</cp:coreProperties>
</file>