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57" r:id="rId4"/>
    <p:sldId id="258" r:id="rId5"/>
    <p:sldId id="259" r:id="rId6"/>
    <p:sldId id="260" r:id="rId7"/>
    <p:sldId id="261" r:id="rId8"/>
    <p:sldId id="280" r:id="rId9"/>
    <p:sldId id="256" r:id="rId10"/>
    <p:sldId id="263" r:id="rId11"/>
    <p:sldId id="264" r:id="rId12"/>
    <p:sldId id="276" r:id="rId13"/>
    <p:sldId id="277" r:id="rId14"/>
    <p:sldId id="265" r:id="rId15"/>
    <p:sldId id="266" r:id="rId16"/>
    <p:sldId id="267" r:id="rId17"/>
    <p:sldId id="278" r:id="rId18"/>
    <p:sldId id="281" r:id="rId19"/>
    <p:sldId id="282" r:id="rId20"/>
    <p:sldId id="283" r:id="rId21"/>
    <p:sldId id="284" r:id="rId22"/>
    <p:sldId id="288" r:id="rId23"/>
    <p:sldId id="269" r:id="rId24"/>
    <p:sldId id="286" r:id="rId25"/>
    <p:sldId id="287" r:id="rId26"/>
    <p:sldId id="289" r:id="rId27"/>
    <p:sldId id="290" r:id="rId28"/>
    <p:sldId id="291" r:id="rId29"/>
    <p:sldId id="292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73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3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34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9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15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70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7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0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7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61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36DD-FD69-4667-B10E-F7C319B5E3F7}" type="datetimeFigureOut">
              <a:rPr lang="zh-TW" altLang="en-US" smtClean="0"/>
              <a:t>2018/4/13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E52B-BF0E-4F87-84EB-917B4A5E51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9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32102;laiahfur@gmail.com" TargetMode="External"/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實作輔導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日期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/14</a:t>
            </a:r>
            <a:r>
              <a:rPr lang="zh-TW" altLang="en-US" dirty="0" smtClean="0">
                <a:solidFill>
                  <a:srgbClr val="FF0000"/>
                </a:solidFill>
              </a:rPr>
              <a:t>（</a:t>
            </a:r>
            <a:r>
              <a:rPr lang="zh-TW" altLang="en-US" dirty="0">
                <a:solidFill>
                  <a:srgbClr val="FF0000"/>
                </a:solidFill>
              </a:rPr>
              <a:t>星期六）</a:t>
            </a:r>
            <a:r>
              <a:rPr lang="en-US" altLang="zh-TW" dirty="0" smtClean="0">
                <a:solidFill>
                  <a:srgbClr val="FF0000"/>
                </a:solidFill>
              </a:rPr>
              <a:t> 09:10~12:00</a:t>
            </a:r>
            <a:r>
              <a:rPr lang="zh-TW" altLang="en-US" strike="sngStrike" dirty="0" smtClean="0">
                <a:solidFill>
                  <a:schemeClr val="bg1"/>
                </a:solidFill>
              </a:rPr>
              <a:t>、</a:t>
            </a:r>
            <a:r>
              <a:rPr lang="en-US" altLang="zh-TW" strike="sngStrike" dirty="0" smtClean="0">
                <a:solidFill>
                  <a:schemeClr val="bg1"/>
                </a:solidFill>
              </a:rPr>
              <a:t>13:10~16:00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dirty="0"/>
              <a:t>臺北市立大學　臺北市中正區愛國西路</a:t>
            </a:r>
            <a:r>
              <a:rPr lang="zh-TW" altLang="en-US" dirty="0" smtClean="0"/>
              <a:t>一號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中正紀念堂站</a:t>
            </a:r>
            <a:r>
              <a:rPr lang="en-US" altLang="zh-TW" dirty="0" smtClean="0"/>
              <a:t>7</a:t>
            </a:r>
            <a:r>
              <a:rPr lang="zh-TW" altLang="en-US" dirty="0" smtClean="0"/>
              <a:t>號出口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公誠樓三樓 </a:t>
            </a:r>
            <a:r>
              <a:rPr lang="en-US" altLang="zh-TW" dirty="0" smtClean="0"/>
              <a:t>G316</a:t>
            </a:r>
            <a:r>
              <a:rPr lang="zh-TW" altLang="en-US" dirty="0" smtClean="0"/>
              <a:t> 電腦教室</a:t>
            </a:r>
            <a:r>
              <a:rPr lang="en-US" altLang="zh-TW" dirty="0" smtClean="0"/>
              <a:t>(</a:t>
            </a:r>
            <a:r>
              <a:rPr lang="zh-TW" altLang="en-US" dirty="0">
                <a:hlinkClick r:id="rId2" tooltip="另開新視窗"/>
              </a:rPr>
              <a:t>資訊科學</a:t>
            </a:r>
            <a:r>
              <a:rPr lang="zh-TW" altLang="en-US" dirty="0" smtClean="0">
                <a:hlinkClick r:id="rId2" tooltip="另開新視窗"/>
              </a:rPr>
              <a:t>系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可自行攜帶筆電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協助習題</a:t>
            </a:r>
            <a:r>
              <a:rPr lang="zh-TW" altLang="en-US" dirty="0" smtClean="0"/>
              <a:t>、安裝</a:t>
            </a:r>
            <a:r>
              <a:rPr lang="en-US" altLang="zh-TW" dirty="0" smtClean="0"/>
              <a:t>java </a:t>
            </a:r>
            <a:r>
              <a:rPr lang="zh-TW" altLang="en-US" dirty="0" smtClean="0"/>
              <a:t>環境、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r>
              <a:rPr lang="zh-TW" altLang="en-US" dirty="0" smtClean="0"/>
              <a:t>參加者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請</a:t>
            </a:r>
            <a:r>
              <a:rPr lang="en-US" altLang="zh-TW" dirty="0" smtClean="0"/>
              <a:t>email </a:t>
            </a:r>
            <a:r>
              <a:rPr lang="zh-TW" altLang="en-US" dirty="0" smtClean="0">
                <a:hlinkClick r:id="rId3"/>
              </a:rPr>
              <a:t>給</a:t>
            </a:r>
            <a:r>
              <a:rPr lang="en-US" altLang="zh-TW" dirty="0" smtClean="0">
                <a:hlinkClick r:id="rId3"/>
              </a:rPr>
              <a:t>laiahfur@gmail.com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或直接到輔導</a:t>
            </a:r>
            <a:r>
              <a:rPr lang="zh-TW" altLang="en-US" dirty="0"/>
              <a:t>地點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下次預定</a:t>
            </a:r>
            <a:r>
              <a:rPr lang="en-US" altLang="zh-TW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7650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追蹤迴圈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無窮</a:t>
            </a:r>
            <a:r>
              <a:rPr lang="zh-TW" altLang="en-US" dirty="0"/>
              <a:t>迴圈</a:t>
            </a:r>
            <a:endParaRPr lang="en-US" altLang="zh-TW" dirty="0" smtClean="0"/>
          </a:p>
          <a:p>
            <a:r>
              <a:rPr lang="zh-TW" altLang="en-US" dirty="0" smtClean="0"/>
              <a:t>空</a:t>
            </a:r>
            <a:r>
              <a:rPr lang="zh-TW" altLang="en-US" dirty="0"/>
              <a:t>迴</a:t>
            </a:r>
            <a:r>
              <a:rPr lang="zh-TW" altLang="en-US" dirty="0" smtClean="0"/>
              <a:t>圈</a:t>
            </a:r>
            <a:endParaRPr lang="en-US" altLang="zh-TW" dirty="0" smtClean="0"/>
          </a:p>
          <a:p>
            <a:r>
              <a:rPr lang="zh-TW" altLang="en-US" dirty="0" smtClean="0"/>
              <a:t>如何跳出</a:t>
            </a:r>
            <a:r>
              <a:rPr lang="zh-TW" altLang="en-US" dirty="0"/>
              <a:t>迴圈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640264" y="365125"/>
            <a:ext cx="3713536" cy="5935263"/>
            <a:chOff x="7685590" y="365125"/>
            <a:chExt cx="3713536" cy="5935263"/>
          </a:xfrm>
        </p:grpSpPr>
        <p:sp>
          <p:nvSpPr>
            <p:cNvPr id="5" name="流程圖: 決策 4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流程圖: 程序 6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直線單箭頭接點 7"/>
            <p:cNvCxnSpPr>
              <a:endCxn id="5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流程圖: 程序 8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0" name="流程圖: 程序 9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直線單箭頭接點 10"/>
            <p:cNvCxnSpPr>
              <a:stCxn id="5" idx="2"/>
              <a:endCxn id="9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肘形接點 11"/>
            <p:cNvCxnSpPr>
              <a:stCxn id="9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endCxn id="5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stCxn id="5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>
              <a:endCxn id="10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529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348" y="84958"/>
            <a:ext cx="2704123" cy="6736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追蹤迴圈</a:t>
            </a:r>
            <a:r>
              <a:rPr lang="en-US" altLang="zh-TW" sz="2800" dirty="0" smtClean="0"/>
              <a:t>1-1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7971" b="53826"/>
          <a:stretch/>
        </p:blipFill>
        <p:spPr>
          <a:xfrm>
            <a:off x="5097614" y="1109785"/>
            <a:ext cx="7045029" cy="296203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15833" y="693371"/>
            <a:ext cx="3713536" cy="5935263"/>
            <a:chOff x="7685590" y="365125"/>
            <a:chExt cx="3713536" cy="5935263"/>
          </a:xfrm>
        </p:grpSpPr>
        <p:sp>
          <p:nvSpPr>
            <p:cNvPr id="6" name="流程圖: 決策 5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流程圖: 程序 7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直線單箭頭接點 8"/>
            <p:cNvCxnSpPr>
              <a:endCxn id="6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流程圖: 程序 9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" name="流程圖: 程序 10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直線單箭頭接點 11"/>
            <p:cNvCxnSpPr>
              <a:stCxn id="6" idx="2"/>
              <a:endCxn id="10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stCxn id="10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endCxn id="6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>
              <a:stCxn id="6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肘形接點 15"/>
            <p:cNvCxnSpPr>
              <a:endCxn id="11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5914114" y="4967053"/>
            <a:ext cx="3182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無窮迴</a:t>
            </a:r>
            <a:r>
              <a:rPr lang="zh-TW" altLang="en-US" sz="3200" dirty="0" smtClean="0"/>
              <a:t>圈</a:t>
            </a:r>
            <a:r>
              <a:rPr lang="en-US" altLang="zh-TW" sz="3200" dirty="0" smtClean="0"/>
              <a:t>?</a:t>
            </a:r>
            <a:endParaRPr lang="en-US" altLang="zh-TW" sz="3200" dirty="0"/>
          </a:p>
          <a:p>
            <a:r>
              <a:rPr lang="zh-TW" altLang="en-US" sz="3200" dirty="0"/>
              <a:t>空迴</a:t>
            </a:r>
            <a:r>
              <a:rPr lang="zh-TW" altLang="en-US" sz="3200" dirty="0" smtClean="0"/>
              <a:t>圈</a:t>
            </a:r>
            <a:r>
              <a:rPr lang="en-US" altLang="zh-TW" sz="3200" dirty="0" smtClean="0"/>
              <a:t>?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46417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348" y="84958"/>
            <a:ext cx="2704123" cy="6736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追蹤迴圈</a:t>
            </a:r>
            <a:r>
              <a:rPr lang="en-US" altLang="zh-TW" sz="2800" dirty="0" smtClean="0"/>
              <a:t>1-2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88990" y="336062"/>
            <a:ext cx="6511589" cy="1019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j=0;  </a:t>
            </a:r>
          </a:p>
          <a:p>
            <a:pPr marL="0" indent="0">
              <a:buNone/>
            </a:pPr>
            <a:r>
              <a:rPr lang="en-US" altLang="zh-TW" dirty="0" smtClean="0"/>
              <a:t>a=10;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49560"/>
          <a:stretch/>
        </p:blipFill>
        <p:spPr>
          <a:xfrm>
            <a:off x="5057773" y="1391138"/>
            <a:ext cx="5931328" cy="329253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15833" y="693371"/>
            <a:ext cx="3713536" cy="5935263"/>
            <a:chOff x="7685590" y="365125"/>
            <a:chExt cx="3713536" cy="5935263"/>
          </a:xfrm>
        </p:grpSpPr>
        <p:sp>
          <p:nvSpPr>
            <p:cNvPr id="6" name="流程圖: 決策 5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流程圖: 程序 7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直線單箭頭接點 8"/>
            <p:cNvCxnSpPr>
              <a:endCxn id="6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流程圖: 程序 9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" name="流程圖: 程序 10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直線單箭頭接點 11"/>
            <p:cNvCxnSpPr>
              <a:stCxn id="6" idx="2"/>
              <a:endCxn id="10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stCxn id="10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endCxn id="6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>
              <a:stCxn id="6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肘形接點 15"/>
            <p:cNvCxnSpPr>
              <a:endCxn id="11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5057773" y="5067693"/>
            <a:ext cx="3182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無窮迴</a:t>
            </a:r>
            <a:r>
              <a:rPr lang="zh-TW" altLang="en-US" sz="3200" dirty="0" smtClean="0"/>
              <a:t>圈</a:t>
            </a:r>
            <a:r>
              <a:rPr lang="en-US" altLang="zh-TW" sz="3200" dirty="0" smtClean="0"/>
              <a:t>?</a:t>
            </a:r>
            <a:endParaRPr lang="en-US" altLang="zh-TW" sz="3200" dirty="0"/>
          </a:p>
          <a:p>
            <a:r>
              <a:rPr lang="zh-TW" altLang="en-US" sz="3200" dirty="0"/>
              <a:t>空迴</a:t>
            </a:r>
            <a:r>
              <a:rPr lang="zh-TW" altLang="en-US" sz="3200" dirty="0" smtClean="0"/>
              <a:t>圈</a:t>
            </a:r>
            <a:r>
              <a:rPr lang="en-US" altLang="zh-TW" sz="3200" dirty="0" smtClean="0"/>
              <a:t>?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96130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348" y="84958"/>
            <a:ext cx="2704123" cy="6736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追蹤迴圈</a:t>
            </a:r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977" t="-672" r="-4217" b="-619"/>
          <a:stretch/>
        </p:blipFill>
        <p:spPr>
          <a:xfrm>
            <a:off x="5267471" y="66058"/>
            <a:ext cx="6239464" cy="661181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15833" y="693371"/>
            <a:ext cx="3713536" cy="5935263"/>
            <a:chOff x="7685590" y="365125"/>
            <a:chExt cx="3713536" cy="5935263"/>
          </a:xfrm>
        </p:grpSpPr>
        <p:sp>
          <p:nvSpPr>
            <p:cNvPr id="6" name="流程圖: 決策 5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流程圖: 程序 7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直線單箭頭接點 8"/>
            <p:cNvCxnSpPr>
              <a:endCxn id="6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流程圖: 程序 9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" name="流程圖: 程序 10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直線單箭頭接點 11"/>
            <p:cNvCxnSpPr>
              <a:stCxn id="6" idx="2"/>
              <a:endCxn id="10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stCxn id="10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endCxn id="6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>
              <a:stCxn id="6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肘形接點 15"/>
            <p:cNvCxnSpPr>
              <a:endCxn id="11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00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785" y="30590"/>
            <a:ext cx="10767646" cy="75168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追蹤迴</a:t>
            </a:r>
            <a:r>
              <a:rPr lang="zh-TW" altLang="en-US" sz="3200" dirty="0" smtClean="0"/>
              <a:t>圈</a:t>
            </a:r>
            <a:r>
              <a:rPr lang="en-US" altLang="zh-TW" sz="3200" dirty="0" smtClean="0"/>
              <a:t>2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7138" y="5106574"/>
            <a:ext cx="5820508" cy="115167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true: </a:t>
            </a:r>
            <a:r>
              <a:rPr lang="zh-TW" altLang="en-US" dirty="0" smtClean="0"/>
              <a:t>邏輯常數</a:t>
            </a:r>
            <a:r>
              <a:rPr lang="en-US" altLang="zh-TW" dirty="0" smtClean="0"/>
              <a:t> “</a:t>
            </a:r>
            <a:r>
              <a:rPr lang="zh-TW" altLang="en-US" dirty="0" smtClean="0"/>
              <a:t>真</a:t>
            </a:r>
            <a:r>
              <a:rPr lang="en-US" altLang="zh-TW" dirty="0" smtClean="0"/>
              <a:t>”</a:t>
            </a:r>
          </a:p>
          <a:p>
            <a:r>
              <a:rPr lang="en-US" altLang="zh-TW" dirty="0"/>
              <a:t>f</a:t>
            </a:r>
            <a:r>
              <a:rPr lang="en-US" altLang="zh-TW" dirty="0" smtClean="0"/>
              <a:t>alse:</a:t>
            </a:r>
            <a:r>
              <a:rPr lang="zh-TW" altLang="en-US" dirty="0"/>
              <a:t>邏輯常數</a:t>
            </a:r>
            <a:r>
              <a:rPr lang="en-US" altLang="zh-TW" dirty="0"/>
              <a:t> </a:t>
            </a:r>
            <a:r>
              <a:rPr lang="en-US" altLang="zh-TW" dirty="0" smtClean="0"/>
              <a:t>“</a:t>
            </a:r>
            <a:r>
              <a:rPr lang="zh-TW" altLang="en-US" dirty="0"/>
              <a:t>偽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-1868" r="21328" b="-904"/>
          <a:stretch/>
        </p:blipFill>
        <p:spPr>
          <a:xfrm>
            <a:off x="4538792" y="734002"/>
            <a:ext cx="6510924" cy="417341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56326" y="693371"/>
            <a:ext cx="3713536" cy="5935263"/>
            <a:chOff x="7685590" y="365125"/>
            <a:chExt cx="3713536" cy="5935263"/>
          </a:xfrm>
        </p:grpSpPr>
        <p:sp>
          <p:nvSpPr>
            <p:cNvPr id="6" name="流程圖: 決策 5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流程圖: 程序 7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直線單箭頭接點 8"/>
            <p:cNvCxnSpPr>
              <a:endCxn id="6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流程圖: 程序 9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" name="流程圖: 程序 10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直線單箭頭接點 11"/>
            <p:cNvCxnSpPr>
              <a:stCxn id="6" idx="2"/>
              <a:endCxn id="10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stCxn id="10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endCxn id="6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>
              <a:stCxn id="6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肘形接點 15"/>
            <p:cNvCxnSpPr>
              <a:endCxn id="11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49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65908"/>
          </a:xfrm>
        </p:spPr>
        <p:txBody>
          <a:bodyPr/>
          <a:lstStyle/>
          <a:p>
            <a:r>
              <a:rPr lang="zh-TW" altLang="en-US" dirty="0"/>
              <a:t>追蹤迴</a:t>
            </a:r>
            <a:r>
              <a:rPr lang="zh-TW" altLang="en-US" dirty="0" smtClean="0"/>
              <a:t>圈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3899" y="5747078"/>
            <a:ext cx="7711831" cy="75308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if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&gt;=500) break; //</a:t>
            </a:r>
            <a:r>
              <a:rPr lang="zh-TW" altLang="en-US" dirty="0"/>
              <a:t>跳出迴圈</a:t>
            </a:r>
            <a:endParaRPr lang="en-US" altLang="zh-TW" dirty="0" smtClean="0"/>
          </a:p>
          <a:p>
            <a:r>
              <a:rPr lang="en-US" altLang="zh-TW" dirty="0" err="1" smtClean="0"/>
              <a:t>System.exit</a:t>
            </a:r>
            <a:r>
              <a:rPr lang="en-US" altLang="zh-TW" dirty="0"/>
              <a:t>(-1</a:t>
            </a:r>
            <a:r>
              <a:rPr lang="en-US" altLang="zh-TW" dirty="0" smtClean="0"/>
              <a:t>); //</a:t>
            </a:r>
            <a:r>
              <a:rPr lang="zh-TW" altLang="en-US" smtClean="0"/>
              <a:t>跳出整個程式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735" y="157289"/>
            <a:ext cx="7712467" cy="513293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56326" y="693371"/>
            <a:ext cx="3713536" cy="5935263"/>
            <a:chOff x="7685590" y="365125"/>
            <a:chExt cx="3713536" cy="5935263"/>
          </a:xfrm>
        </p:grpSpPr>
        <p:sp>
          <p:nvSpPr>
            <p:cNvPr id="6" name="流程圖: 決策 5"/>
            <p:cNvSpPr/>
            <p:nvPr/>
          </p:nvSpPr>
          <p:spPr>
            <a:xfrm>
              <a:off x="8113852" y="2210765"/>
              <a:ext cx="2419110" cy="133370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white"/>
                  </a:solidFill>
                </a:rPr>
                <a:t>條件</a:t>
              </a:r>
              <a:endParaRPr lang="zh-TW" altLang="en-US" sz="3200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9323407" y="365125"/>
              <a:ext cx="0" cy="421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流程圖: 程序 7"/>
            <p:cNvSpPr/>
            <p:nvPr/>
          </p:nvSpPr>
          <p:spPr>
            <a:xfrm>
              <a:off x="8426369" y="78707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S1;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直線單箭頭接點 8"/>
            <p:cNvCxnSpPr>
              <a:endCxn id="6" idx="0"/>
            </p:cNvCxnSpPr>
            <p:nvPr/>
          </p:nvCxnSpPr>
          <p:spPr>
            <a:xfrm>
              <a:off x="9323407" y="1527858"/>
              <a:ext cx="0" cy="682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流程圖: 程序 9"/>
            <p:cNvSpPr/>
            <p:nvPr/>
          </p:nvSpPr>
          <p:spPr>
            <a:xfrm>
              <a:off x="8426369" y="4067157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S2;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1" name="流程圖: 程序 10"/>
            <p:cNvSpPr/>
            <p:nvPr/>
          </p:nvSpPr>
          <p:spPr>
            <a:xfrm>
              <a:off x="8466398" y="5559608"/>
              <a:ext cx="1794076" cy="7407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white"/>
                  </a:solidFill>
                </a:rPr>
                <a:t>S3;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直線單箭頭接點 11"/>
            <p:cNvCxnSpPr>
              <a:stCxn id="6" idx="2"/>
              <a:endCxn id="10" idx="0"/>
            </p:cNvCxnSpPr>
            <p:nvPr/>
          </p:nvCxnSpPr>
          <p:spPr>
            <a:xfrm>
              <a:off x="9323407" y="3544467"/>
              <a:ext cx="0" cy="522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stCxn id="10" idx="2"/>
            </p:cNvCxnSpPr>
            <p:nvPr/>
          </p:nvCxnSpPr>
          <p:spPr>
            <a:xfrm rot="5400000">
              <a:off x="8350463" y="4143065"/>
              <a:ext cx="308073" cy="163781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endCxn id="6" idx="1"/>
            </p:cNvCxnSpPr>
            <p:nvPr/>
          </p:nvCxnSpPr>
          <p:spPr>
            <a:xfrm rot="5400000" flipH="1" flipV="1">
              <a:off x="6780524" y="3782682"/>
              <a:ext cx="2238394" cy="4282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肘形接點 14"/>
            <p:cNvCxnSpPr>
              <a:stCxn id="6" idx="3"/>
            </p:cNvCxnSpPr>
            <p:nvPr/>
          </p:nvCxnSpPr>
          <p:spPr>
            <a:xfrm>
              <a:off x="10532962" y="2877616"/>
              <a:ext cx="405114" cy="237729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肘形接點 15"/>
            <p:cNvCxnSpPr>
              <a:endCxn id="11" idx="0"/>
            </p:cNvCxnSpPr>
            <p:nvPr/>
          </p:nvCxnSpPr>
          <p:spPr>
            <a:xfrm rot="10800000" flipV="1">
              <a:off x="9363437" y="5278056"/>
              <a:ext cx="1551491" cy="2815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9471940" y="3649807"/>
              <a:ext cx="599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True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746190" y="2531300"/>
              <a:ext cx="65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prstClr val="black"/>
                  </a:solidFill>
                </a:rPr>
                <a:t>False</a:t>
              </a:r>
            </a:p>
            <a:p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873875" y="3276993"/>
              <a:ext cx="464861" cy="1154286"/>
            </a:xfrm>
            <a:custGeom>
              <a:avLst/>
              <a:gdLst>
                <a:gd name="connsiteX0" fmla="*/ 366742 w 464861"/>
                <a:gd name="connsiteY0" fmla="*/ 600944 h 1154286"/>
                <a:gd name="connsiteX1" fmla="*/ 410809 w 464861"/>
                <a:gd name="connsiteY1" fmla="*/ 1140771 h 1154286"/>
                <a:gd name="connsiteX2" fmla="*/ 36236 w 464861"/>
                <a:gd name="connsiteY2" fmla="*/ 909417 h 1154286"/>
                <a:gd name="connsiteX3" fmla="*/ 58270 w 464861"/>
                <a:gd name="connsiteY3" fmla="*/ 39084 h 1154286"/>
                <a:gd name="connsiteX4" fmla="*/ 421826 w 464861"/>
                <a:gd name="connsiteY4" fmla="*/ 182303 h 1154286"/>
                <a:gd name="connsiteX5" fmla="*/ 443860 w 464861"/>
                <a:gd name="connsiteY5" fmla="*/ 468742 h 11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861" h="1154286">
                  <a:moveTo>
                    <a:pt x="366742" y="600944"/>
                  </a:moveTo>
                  <a:cubicBezTo>
                    <a:pt x="416317" y="845151"/>
                    <a:pt x="465893" y="1089359"/>
                    <a:pt x="410809" y="1140771"/>
                  </a:cubicBezTo>
                  <a:cubicBezTo>
                    <a:pt x="355725" y="1192183"/>
                    <a:pt x="94992" y="1093032"/>
                    <a:pt x="36236" y="909417"/>
                  </a:cubicBezTo>
                  <a:cubicBezTo>
                    <a:pt x="-22521" y="725803"/>
                    <a:pt x="-5995" y="160270"/>
                    <a:pt x="58270" y="39084"/>
                  </a:cubicBezTo>
                  <a:cubicBezTo>
                    <a:pt x="122535" y="-82102"/>
                    <a:pt x="357561" y="110693"/>
                    <a:pt x="421826" y="182303"/>
                  </a:cubicBezTo>
                  <a:cubicBezTo>
                    <a:pt x="486091" y="253913"/>
                    <a:pt x="464975" y="361327"/>
                    <a:pt x="443860" y="468742"/>
                  </a:cubicBezTo>
                </a:path>
              </a:pathLst>
            </a:custGeom>
            <a:noFill/>
            <a:ln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23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追蹤迴</a:t>
            </a:r>
            <a:r>
              <a:rPr lang="zh-TW" altLang="en-US" dirty="0" smtClean="0"/>
              <a:t>圈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1" y="1423989"/>
            <a:ext cx="7636362" cy="4257592"/>
          </a:xfrm>
          <a:prstGeom prst="rect">
            <a:avLst/>
          </a:prstGeom>
        </p:spPr>
      </p:pic>
      <p:sp>
        <p:nvSpPr>
          <p:cNvPr id="5" name="流程圖: 決策 4"/>
          <p:cNvSpPr/>
          <p:nvPr/>
        </p:nvSpPr>
        <p:spPr>
          <a:xfrm>
            <a:off x="8474562" y="1966322"/>
            <a:ext cx="2419110" cy="133370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</a:rPr>
              <a:t>條件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9684117" y="120682"/>
            <a:ext cx="0" cy="42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圖: 程序 6"/>
          <p:cNvSpPr/>
          <p:nvPr/>
        </p:nvSpPr>
        <p:spPr>
          <a:xfrm>
            <a:off x="8787079" y="542635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S1;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9684117" y="1283415"/>
            <a:ext cx="0" cy="6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流程圖: 程序 8"/>
          <p:cNvSpPr/>
          <p:nvPr/>
        </p:nvSpPr>
        <p:spPr>
          <a:xfrm>
            <a:off x="8787079" y="3822714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S2;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8827108" y="5315165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S3;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11" name="直線單箭頭接點 10"/>
          <p:cNvCxnSpPr>
            <a:stCxn id="5" idx="2"/>
            <a:endCxn id="9" idx="0"/>
          </p:cNvCxnSpPr>
          <p:nvPr/>
        </p:nvCxnSpPr>
        <p:spPr>
          <a:xfrm>
            <a:off x="9684117" y="3300024"/>
            <a:ext cx="0" cy="52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stCxn id="9" idx="2"/>
          </p:cNvCxnSpPr>
          <p:nvPr/>
        </p:nvCxnSpPr>
        <p:spPr>
          <a:xfrm rot="5400000">
            <a:off x="8711173" y="3898622"/>
            <a:ext cx="308073" cy="163781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endCxn id="5" idx="1"/>
          </p:cNvCxnSpPr>
          <p:nvPr/>
        </p:nvCxnSpPr>
        <p:spPr>
          <a:xfrm rot="5400000" flipH="1" flipV="1">
            <a:off x="7141234" y="3538239"/>
            <a:ext cx="2238394" cy="4282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肘形接點 13"/>
          <p:cNvCxnSpPr>
            <a:stCxn id="5" idx="3"/>
          </p:cNvCxnSpPr>
          <p:nvPr/>
        </p:nvCxnSpPr>
        <p:spPr>
          <a:xfrm>
            <a:off x="10893672" y="2633173"/>
            <a:ext cx="405114" cy="237729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endCxn id="10" idx="0"/>
          </p:cNvCxnSpPr>
          <p:nvPr/>
        </p:nvCxnSpPr>
        <p:spPr>
          <a:xfrm rot="10800000" flipV="1">
            <a:off x="9724147" y="5033613"/>
            <a:ext cx="1551491" cy="2815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832650" y="3405364"/>
            <a:ext cx="59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106900" y="2286857"/>
            <a:ext cx="65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8234585" y="3032550"/>
            <a:ext cx="464861" cy="1154286"/>
          </a:xfrm>
          <a:custGeom>
            <a:avLst/>
            <a:gdLst>
              <a:gd name="connsiteX0" fmla="*/ 366742 w 464861"/>
              <a:gd name="connsiteY0" fmla="*/ 600944 h 1154286"/>
              <a:gd name="connsiteX1" fmla="*/ 410809 w 464861"/>
              <a:gd name="connsiteY1" fmla="*/ 1140771 h 1154286"/>
              <a:gd name="connsiteX2" fmla="*/ 36236 w 464861"/>
              <a:gd name="connsiteY2" fmla="*/ 909417 h 1154286"/>
              <a:gd name="connsiteX3" fmla="*/ 58270 w 464861"/>
              <a:gd name="connsiteY3" fmla="*/ 39084 h 1154286"/>
              <a:gd name="connsiteX4" fmla="*/ 421826 w 464861"/>
              <a:gd name="connsiteY4" fmla="*/ 182303 h 1154286"/>
              <a:gd name="connsiteX5" fmla="*/ 443860 w 464861"/>
              <a:gd name="connsiteY5" fmla="*/ 468742 h 11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61" h="1154286">
                <a:moveTo>
                  <a:pt x="366742" y="600944"/>
                </a:moveTo>
                <a:cubicBezTo>
                  <a:pt x="416317" y="845151"/>
                  <a:pt x="465893" y="1089359"/>
                  <a:pt x="410809" y="1140771"/>
                </a:cubicBezTo>
                <a:cubicBezTo>
                  <a:pt x="355725" y="1192183"/>
                  <a:pt x="94992" y="1093032"/>
                  <a:pt x="36236" y="909417"/>
                </a:cubicBezTo>
                <a:cubicBezTo>
                  <a:pt x="-22521" y="725803"/>
                  <a:pt x="-5995" y="160270"/>
                  <a:pt x="58270" y="39084"/>
                </a:cubicBezTo>
                <a:cubicBezTo>
                  <a:pt x="122535" y="-82102"/>
                  <a:pt x="357561" y="110693"/>
                  <a:pt x="421826" y="182303"/>
                </a:cubicBezTo>
                <a:cubicBezTo>
                  <a:pt x="486091" y="253913"/>
                  <a:pt x="464975" y="361327"/>
                  <a:pt x="443860" y="468742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0094614" y="4409038"/>
            <a:ext cx="9053" cy="906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0023564" y="4589553"/>
            <a:ext cx="71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break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9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7053" y="56333"/>
            <a:ext cx="10515600" cy="758602"/>
          </a:xfrm>
        </p:spPr>
        <p:txBody>
          <a:bodyPr/>
          <a:lstStyle/>
          <a:p>
            <a:r>
              <a:rPr lang="zh-TW" altLang="en-US" dirty="0"/>
              <a:t>追蹤迴</a:t>
            </a:r>
            <a:r>
              <a:rPr lang="zh-TW" altLang="en-US" dirty="0" smtClean="0"/>
              <a:t>圈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5" name="流程圖: 決策 4"/>
          <p:cNvSpPr/>
          <p:nvPr/>
        </p:nvSpPr>
        <p:spPr>
          <a:xfrm>
            <a:off x="8906726" y="1934049"/>
            <a:ext cx="2419110" cy="133370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</a:rPr>
              <a:t>條件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10116281" y="88409"/>
            <a:ext cx="0" cy="42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圖: 程序 6"/>
          <p:cNvSpPr/>
          <p:nvPr/>
        </p:nvSpPr>
        <p:spPr>
          <a:xfrm>
            <a:off x="9219243" y="510362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S1;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10116281" y="1251142"/>
            <a:ext cx="0" cy="6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流程圖: 程序 8"/>
          <p:cNvSpPr/>
          <p:nvPr/>
        </p:nvSpPr>
        <p:spPr>
          <a:xfrm>
            <a:off x="9219243" y="3790441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S2;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9259272" y="5282892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S3;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11" name="直線單箭頭接點 10"/>
          <p:cNvCxnSpPr>
            <a:stCxn id="5" idx="2"/>
            <a:endCxn id="9" idx="0"/>
          </p:cNvCxnSpPr>
          <p:nvPr/>
        </p:nvCxnSpPr>
        <p:spPr>
          <a:xfrm>
            <a:off x="10116281" y="3267751"/>
            <a:ext cx="0" cy="52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stCxn id="9" idx="2"/>
          </p:cNvCxnSpPr>
          <p:nvPr/>
        </p:nvCxnSpPr>
        <p:spPr>
          <a:xfrm rot="5400000">
            <a:off x="9143337" y="3866349"/>
            <a:ext cx="308073" cy="163781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endCxn id="5" idx="1"/>
          </p:cNvCxnSpPr>
          <p:nvPr/>
        </p:nvCxnSpPr>
        <p:spPr>
          <a:xfrm rot="5400000" flipH="1" flipV="1">
            <a:off x="7573398" y="3505966"/>
            <a:ext cx="2238394" cy="4282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肘形接點 13"/>
          <p:cNvCxnSpPr>
            <a:stCxn id="5" idx="3"/>
          </p:cNvCxnSpPr>
          <p:nvPr/>
        </p:nvCxnSpPr>
        <p:spPr>
          <a:xfrm>
            <a:off x="11325836" y="2600900"/>
            <a:ext cx="405114" cy="237729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endCxn id="10" idx="0"/>
          </p:cNvCxnSpPr>
          <p:nvPr/>
        </p:nvCxnSpPr>
        <p:spPr>
          <a:xfrm rot="10800000" flipV="1">
            <a:off x="10156311" y="5001340"/>
            <a:ext cx="1551491" cy="2815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0264814" y="3373091"/>
            <a:ext cx="59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539064" y="2254584"/>
            <a:ext cx="65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8666749" y="3000277"/>
            <a:ext cx="464861" cy="1154286"/>
          </a:xfrm>
          <a:custGeom>
            <a:avLst/>
            <a:gdLst>
              <a:gd name="connsiteX0" fmla="*/ 366742 w 464861"/>
              <a:gd name="connsiteY0" fmla="*/ 600944 h 1154286"/>
              <a:gd name="connsiteX1" fmla="*/ 410809 w 464861"/>
              <a:gd name="connsiteY1" fmla="*/ 1140771 h 1154286"/>
              <a:gd name="connsiteX2" fmla="*/ 36236 w 464861"/>
              <a:gd name="connsiteY2" fmla="*/ 909417 h 1154286"/>
              <a:gd name="connsiteX3" fmla="*/ 58270 w 464861"/>
              <a:gd name="connsiteY3" fmla="*/ 39084 h 1154286"/>
              <a:gd name="connsiteX4" fmla="*/ 421826 w 464861"/>
              <a:gd name="connsiteY4" fmla="*/ 182303 h 1154286"/>
              <a:gd name="connsiteX5" fmla="*/ 443860 w 464861"/>
              <a:gd name="connsiteY5" fmla="*/ 468742 h 11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61" h="1154286">
                <a:moveTo>
                  <a:pt x="366742" y="600944"/>
                </a:moveTo>
                <a:cubicBezTo>
                  <a:pt x="416317" y="845151"/>
                  <a:pt x="465893" y="1089359"/>
                  <a:pt x="410809" y="1140771"/>
                </a:cubicBezTo>
                <a:cubicBezTo>
                  <a:pt x="355725" y="1192183"/>
                  <a:pt x="94992" y="1093032"/>
                  <a:pt x="36236" y="909417"/>
                </a:cubicBezTo>
                <a:cubicBezTo>
                  <a:pt x="-22521" y="725803"/>
                  <a:pt x="-5995" y="160270"/>
                  <a:pt x="58270" y="39084"/>
                </a:cubicBezTo>
                <a:cubicBezTo>
                  <a:pt x="122535" y="-82102"/>
                  <a:pt x="357561" y="110693"/>
                  <a:pt x="421826" y="182303"/>
                </a:cubicBezTo>
                <a:cubicBezTo>
                  <a:pt x="486091" y="253913"/>
                  <a:pt x="464975" y="361327"/>
                  <a:pt x="443860" y="468742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0526778" y="4376765"/>
            <a:ext cx="9053" cy="906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0455728" y="4557280"/>
            <a:ext cx="71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break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3509" y="1251142"/>
            <a:ext cx="591668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public class loop_1e {</a:t>
            </a:r>
          </a:p>
          <a:p>
            <a:r>
              <a:rPr lang="en-US" altLang="zh-TW" sz="2400" dirty="0"/>
              <a:t>  public static void main(String[] </a:t>
            </a:r>
            <a:r>
              <a:rPr lang="en-US" altLang="zh-TW" sz="2400" dirty="0" err="1"/>
              <a:t>args</a:t>
            </a:r>
            <a:r>
              <a:rPr lang="en-US" altLang="zh-TW" sz="2400" dirty="0"/>
              <a:t>) {</a:t>
            </a:r>
          </a:p>
          <a:p>
            <a:r>
              <a:rPr lang="en-US" altLang="zh-TW" sz="2400" dirty="0"/>
              <a:t>    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 a = 10;</a:t>
            </a:r>
          </a:p>
          <a:p>
            <a:r>
              <a:rPr lang="en-US" altLang="zh-TW" sz="2400" dirty="0"/>
              <a:t>    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 b = 20;</a:t>
            </a:r>
          </a:p>
          <a:p>
            <a:r>
              <a:rPr lang="en-US" altLang="zh-TW" sz="2400" dirty="0"/>
              <a:t>    </a:t>
            </a:r>
            <a:r>
              <a:rPr lang="en-US" altLang="zh-TW" sz="2400" dirty="0" err="1"/>
              <a:t>System.out.print</a:t>
            </a:r>
            <a:r>
              <a:rPr lang="en-US" altLang="zh-TW" sz="2400" dirty="0"/>
              <a:t>("before loop: a="+a+" ,");</a:t>
            </a:r>
          </a:p>
          <a:p>
            <a:r>
              <a:rPr lang="en-US" altLang="zh-TW" sz="2400" dirty="0"/>
              <a:t>    </a:t>
            </a:r>
            <a:r>
              <a:rPr lang="en-US" altLang="zh-TW" sz="2400" dirty="0" err="1"/>
              <a:t>System.out.println</a:t>
            </a:r>
            <a:r>
              <a:rPr lang="en-US" altLang="zh-TW" sz="2400" dirty="0"/>
              <a:t>((b&gt;a));</a:t>
            </a:r>
          </a:p>
          <a:p>
            <a:r>
              <a:rPr lang="en-US" altLang="zh-TW" sz="2400" dirty="0"/>
              <a:t>    while (b&gt;a) {</a:t>
            </a:r>
          </a:p>
          <a:p>
            <a:r>
              <a:rPr lang="en-US" altLang="zh-TW" sz="2400" dirty="0"/>
              <a:t>        a++;</a:t>
            </a:r>
          </a:p>
          <a:p>
            <a:r>
              <a:rPr lang="en-US" altLang="zh-TW" sz="2400" dirty="0"/>
              <a:t>        </a:t>
            </a:r>
            <a:r>
              <a:rPr lang="en-US" altLang="zh-TW" sz="2400" dirty="0" err="1"/>
              <a:t>System.out.print</a:t>
            </a:r>
            <a:r>
              <a:rPr lang="en-US" altLang="zh-TW" sz="2400" dirty="0"/>
              <a:t>("inside </a:t>
            </a:r>
            <a:r>
              <a:rPr lang="en-US" altLang="zh-TW" sz="2400" dirty="0" err="1"/>
              <a:t>loop:a</a:t>
            </a:r>
            <a:r>
              <a:rPr lang="en-US" altLang="zh-TW" sz="2400" dirty="0"/>
              <a:t>="+a+" ,");</a:t>
            </a:r>
          </a:p>
          <a:p>
            <a:r>
              <a:rPr lang="en-US" altLang="zh-TW" sz="2400" dirty="0"/>
              <a:t>        </a:t>
            </a:r>
            <a:r>
              <a:rPr lang="en-US" altLang="zh-TW" sz="2400" dirty="0" err="1"/>
              <a:t>System.out.println</a:t>
            </a:r>
            <a:r>
              <a:rPr lang="en-US" altLang="zh-TW" sz="2400" dirty="0"/>
              <a:t>((b&gt;a));</a:t>
            </a:r>
          </a:p>
          <a:p>
            <a:r>
              <a:rPr lang="en-US" altLang="zh-TW" sz="2400" dirty="0"/>
              <a:t>     }//while</a:t>
            </a:r>
          </a:p>
          <a:p>
            <a:r>
              <a:rPr lang="en-US" altLang="zh-TW" sz="2400" dirty="0"/>
              <a:t>    </a:t>
            </a:r>
            <a:r>
              <a:rPr lang="en-US" altLang="zh-TW" sz="2400" dirty="0" err="1"/>
              <a:t>System.out.print</a:t>
            </a:r>
            <a:r>
              <a:rPr lang="en-US" altLang="zh-TW" sz="2400" dirty="0"/>
              <a:t>("after </a:t>
            </a:r>
            <a:r>
              <a:rPr lang="en-US" altLang="zh-TW" sz="2400" dirty="0" err="1"/>
              <a:t>loop:a</a:t>
            </a:r>
            <a:r>
              <a:rPr lang="en-US" altLang="zh-TW" sz="2400" dirty="0"/>
              <a:t>="+a+" ,");</a:t>
            </a:r>
          </a:p>
          <a:p>
            <a:r>
              <a:rPr lang="en-US" altLang="zh-TW" sz="2400" dirty="0"/>
              <a:t>    </a:t>
            </a:r>
            <a:r>
              <a:rPr lang="en-US" altLang="zh-TW" sz="2400" dirty="0" err="1"/>
              <a:t>System.out.println</a:t>
            </a:r>
            <a:r>
              <a:rPr lang="en-US" altLang="zh-TW" sz="2400" dirty="0"/>
              <a:t>((b&gt;a));</a:t>
            </a:r>
          </a:p>
          <a:p>
            <a:r>
              <a:rPr lang="en-US" altLang="zh-TW" sz="2400" dirty="0"/>
              <a:t>	}//main</a:t>
            </a:r>
          </a:p>
          <a:p>
            <a:r>
              <a:rPr lang="en-US" altLang="zh-TW" sz="2400" dirty="0"/>
              <a:t>}//class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337" y="41383"/>
            <a:ext cx="2713758" cy="28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9224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迴</a:t>
            </a:r>
            <a:r>
              <a:rPr lang="zh-TW" altLang="en-US" dirty="0" smtClean="0">
                <a:solidFill>
                  <a:srgbClr val="FF0000"/>
                </a:solidFill>
              </a:rPr>
              <a:t>圈結束方式二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474787"/>
            <a:ext cx="5962650" cy="4610100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3114675" y="4314825"/>
            <a:ext cx="2700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向右箭號 6"/>
          <p:cNvSpPr/>
          <p:nvPr/>
        </p:nvSpPr>
        <p:spPr>
          <a:xfrm>
            <a:off x="1857375" y="4001294"/>
            <a:ext cx="1128713" cy="313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1857374" y="5401469"/>
            <a:ext cx="1128713" cy="313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2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744" y="206146"/>
            <a:ext cx="4731744" cy="1325563"/>
          </a:xfrm>
        </p:spPr>
        <p:txBody>
          <a:bodyPr/>
          <a:lstStyle/>
          <a:p>
            <a:r>
              <a:rPr lang="en-US" altLang="zh-TW" dirty="0" smtClean="0"/>
              <a:t>String</a:t>
            </a:r>
            <a:r>
              <a:rPr lang="zh-TW" altLang="en-US" dirty="0" smtClean="0"/>
              <a:t>常用函數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29690" y="206146"/>
            <a:ext cx="5948190" cy="60955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sz="7200" dirty="0"/>
              <a:t>import </a:t>
            </a:r>
            <a:r>
              <a:rPr lang="en-US" altLang="zh-TW" sz="7200" dirty="0" err="1"/>
              <a:t>java.util.Scanner</a:t>
            </a:r>
            <a:r>
              <a:rPr lang="en-US" altLang="zh-TW" sz="7200" dirty="0"/>
              <a:t>;</a:t>
            </a:r>
          </a:p>
          <a:p>
            <a:pPr marL="0" indent="0">
              <a:buNone/>
            </a:pPr>
            <a:r>
              <a:rPr lang="en-US" altLang="zh-TW" sz="7200" dirty="0"/>
              <a:t>public class case_1 {</a:t>
            </a:r>
          </a:p>
          <a:p>
            <a:pPr marL="0" indent="0">
              <a:buNone/>
            </a:pPr>
            <a:r>
              <a:rPr lang="en-US" altLang="zh-TW" sz="7200" dirty="0"/>
              <a:t>public static void main(String[] </a:t>
            </a:r>
            <a:r>
              <a:rPr lang="en-US" altLang="zh-TW" sz="7200" dirty="0" err="1"/>
              <a:t>args</a:t>
            </a:r>
            <a:r>
              <a:rPr lang="en-US" altLang="zh-TW" sz="7200" dirty="0"/>
              <a:t>) {</a:t>
            </a:r>
          </a:p>
          <a:p>
            <a:pPr marL="0" indent="0">
              <a:buNone/>
            </a:pPr>
            <a:r>
              <a:rPr lang="en-US" altLang="zh-TW" sz="7200" dirty="0"/>
              <a:t>    Scanner input = new Scanner(System.in);</a:t>
            </a:r>
          </a:p>
          <a:p>
            <a:pPr marL="0" indent="0">
              <a:buNone/>
            </a:pPr>
            <a:r>
              <a:rPr lang="zh-TW" altLang="en-US" sz="7200" dirty="0"/>
              <a:t>    </a:t>
            </a:r>
            <a:r>
              <a:rPr lang="en-US" altLang="zh-TW" sz="7200" dirty="0" smtClean="0"/>
              <a:t>    </a:t>
            </a:r>
            <a:r>
              <a:rPr lang="en-US" altLang="zh-TW" sz="7200" dirty="0" err="1"/>
              <a:t>System.out.print</a:t>
            </a:r>
            <a:r>
              <a:rPr lang="en-US" altLang="zh-TW" sz="7200" dirty="0"/>
              <a:t>("</a:t>
            </a:r>
            <a:r>
              <a:rPr lang="zh-TW" altLang="en-US" sz="7200" dirty="0"/>
              <a:t>輸入字串</a:t>
            </a:r>
            <a:r>
              <a:rPr lang="en-US" altLang="zh-TW" sz="7200" dirty="0"/>
              <a:t>A</a:t>
            </a:r>
            <a:r>
              <a:rPr lang="zh-TW" altLang="en-US" sz="7200" dirty="0"/>
              <a:t>：</a:t>
            </a:r>
            <a:r>
              <a:rPr lang="en-US" altLang="zh-TW" sz="7200" dirty="0"/>
              <a:t>");</a:t>
            </a:r>
          </a:p>
          <a:p>
            <a:pPr marL="0" indent="0">
              <a:buNone/>
            </a:pPr>
            <a:r>
              <a:rPr lang="en-US" altLang="zh-TW" sz="7200" dirty="0"/>
              <a:t>    String A = </a:t>
            </a:r>
            <a:r>
              <a:rPr lang="en-US" altLang="zh-TW" sz="7200" dirty="0" err="1"/>
              <a:t>input.</a:t>
            </a:r>
            <a:r>
              <a:rPr lang="en-US" altLang="zh-TW" sz="7200" dirty="0" err="1">
                <a:solidFill>
                  <a:srgbClr val="FF0000"/>
                </a:solidFill>
              </a:rPr>
              <a:t>nextLine</a:t>
            </a:r>
            <a:r>
              <a:rPr lang="en-US" altLang="zh-TW" sz="7200" dirty="0"/>
              <a:t>();</a:t>
            </a:r>
          </a:p>
          <a:p>
            <a:pPr marL="0" indent="0">
              <a:buNone/>
            </a:pPr>
            <a:r>
              <a:rPr lang="en-US" altLang="zh-TW" sz="7200" dirty="0"/>
              <a:t>    </a:t>
            </a:r>
            <a:r>
              <a:rPr lang="en-US" altLang="zh-TW" sz="7200" dirty="0" err="1"/>
              <a:t>System.out.print</a:t>
            </a:r>
            <a:r>
              <a:rPr lang="en-US" altLang="zh-TW" sz="7200" dirty="0"/>
              <a:t>("</a:t>
            </a:r>
            <a:r>
              <a:rPr lang="zh-TW" altLang="en-US" sz="7200" dirty="0"/>
              <a:t>輸入字串</a:t>
            </a:r>
            <a:r>
              <a:rPr lang="en-US" altLang="zh-TW" sz="7200" dirty="0"/>
              <a:t>B</a:t>
            </a:r>
            <a:r>
              <a:rPr lang="zh-TW" altLang="en-US" sz="7200" dirty="0"/>
              <a:t>：</a:t>
            </a:r>
            <a:r>
              <a:rPr lang="en-US" altLang="zh-TW" sz="7200" dirty="0"/>
              <a:t>");</a:t>
            </a:r>
          </a:p>
          <a:p>
            <a:pPr marL="0" indent="0">
              <a:buNone/>
            </a:pPr>
            <a:r>
              <a:rPr lang="en-US" altLang="zh-TW" sz="7200" dirty="0"/>
              <a:t>    String B = </a:t>
            </a:r>
            <a:r>
              <a:rPr lang="en-US" altLang="zh-TW" sz="7200" dirty="0" err="1"/>
              <a:t>input.nextLine</a:t>
            </a:r>
            <a:r>
              <a:rPr lang="en-US" altLang="zh-TW" sz="7200" dirty="0"/>
              <a:t>();</a:t>
            </a:r>
          </a:p>
          <a:p>
            <a:pPr marL="0" indent="0">
              <a:buNone/>
            </a:pPr>
            <a:r>
              <a:rPr lang="pt-BR" altLang="zh-TW" sz="7200" dirty="0" smtClean="0"/>
              <a:t>    </a:t>
            </a:r>
            <a:r>
              <a:rPr lang="pt-BR" altLang="zh-TW" sz="7200" dirty="0"/>
              <a:t>System.out.print("A:" + A + "\nB:" + B + "\n\n");</a:t>
            </a:r>
          </a:p>
          <a:p>
            <a:pPr marL="0" indent="0">
              <a:buNone/>
            </a:pPr>
            <a:r>
              <a:rPr lang="en-US" altLang="zh-TW" sz="7200" dirty="0"/>
              <a:t>    </a:t>
            </a:r>
            <a:r>
              <a:rPr lang="en-US" altLang="zh-TW" sz="7200" dirty="0" err="1"/>
              <a:t>System.out.print</a:t>
            </a:r>
            <a:r>
              <a:rPr lang="en-US" altLang="zh-TW" sz="7200" dirty="0" smtClean="0"/>
              <a:t>(“A </a:t>
            </a:r>
            <a:r>
              <a:rPr lang="en-US" altLang="zh-TW" sz="7200" dirty="0"/>
              <a:t>equals to B ? </a:t>
            </a:r>
            <a:r>
              <a:rPr lang="en-US" altLang="zh-TW" sz="7200" dirty="0" smtClean="0"/>
              <a:t>” </a:t>
            </a:r>
            <a:r>
              <a:rPr lang="en-US" altLang="zh-TW" sz="7200" dirty="0"/>
              <a:t>+ </a:t>
            </a:r>
            <a:r>
              <a:rPr lang="zh-TW" altLang="en-US" sz="7200" dirty="0" smtClean="0"/>
              <a:t> </a:t>
            </a:r>
            <a:r>
              <a:rPr lang="en-US" altLang="zh-TW" sz="7200" dirty="0" err="1" smtClean="0">
                <a:solidFill>
                  <a:srgbClr val="FF0000"/>
                </a:solidFill>
              </a:rPr>
              <a:t>A.equals</a:t>
            </a:r>
            <a:r>
              <a:rPr lang="en-US" altLang="zh-TW" sz="7200" dirty="0" smtClean="0">
                <a:solidFill>
                  <a:srgbClr val="FF0000"/>
                </a:solidFill>
              </a:rPr>
              <a:t>(B</a:t>
            </a:r>
            <a:r>
              <a:rPr lang="en-US" altLang="zh-TW" sz="7200" dirty="0">
                <a:solidFill>
                  <a:srgbClr val="FF0000"/>
                </a:solidFill>
              </a:rPr>
              <a:t>)</a:t>
            </a:r>
            <a:r>
              <a:rPr lang="en-US" altLang="zh-TW" sz="7200" dirty="0"/>
              <a:t> + "\n" ); </a:t>
            </a:r>
          </a:p>
          <a:p>
            <a:pPr marL="0" indent="0">
              <a:buNone/>
            </a:pPr>
            <a:r>
              <a:rPr lang="zh-TW" altLang="en-US" sz="7200" dirty="0" smtClean="0"/>
              <a:t>    </a:t>
            </a:r>
            <a:r>
              <a:rPr lang="en-US" altLang="zh-TW" sz="7200" dirty="0" err="1"/>
              <a:t>System.out.print</a:t>
            </a:r>
            <a:r>
              <a:rPr lang="en-US" altLang="zh-TW" sz="7200" dirty="0"/>
              <a:t>("</a:t>
            </a:r>
            <a:r>
              <a:rPr lang="zh-TW" altLang="en-US" sz="7200" dirty="0"/>
              <a:t>將</a:t>
            </a:r>
            <a:r>
              <a:rPr lang="en-US" altLang="zh-TW" sz="7200" dirty="0"/>
              <a:t>A</a:t>
            </a:r>
            <a:r>
              <a:rPr lang="zh-TW" altLang="en-US" sz="7200" dirty="0"/>
              <a:t>轉換為大寫、</a:t>
            </a:r>
            <a:r>
              <a:rPr lang="en-US" altLang="zh-TW" sz="7200" dirty="0"/>
              <a:t>B</a:t>
            </a:r>
            <a:r>
              <a:rPr lang="zh-TW" altLang="en-US" sz="7200" dirty="0"/>
              <a:t>轉換為小寫</a:t>
            </a:r>
            <a:r>
              <a:rPr lang="en-US" altLang="zh-TW" sz="7200" dirty="0"/>
              <a:t>\n");</a:t>
            </a:r>
          </a:p>
          <a:p>
            <a:pPr marL="0" indent="0">
              <a:buNone/>
            </a:pPr>
            <a:r>
              <a:rPr lang="en-US" altLang="zh-TW" sz="7200" dirty="0"/>
              <a:t>    A = </a:t>
            </a:r>
            <a:r>
              <a:rPr lang="en-US" altLang="zh-TW" sz="7200" dirty="0" err="1"/>
              <a:t>A.</a:t>
            </a:r>
            <a:r>
              <a:rPr lang="en-US" altLang="zh-TW" sz="7200" dirty="0" err="1">
                <a:solidFill>
                  <a:srgbClr val="FF0000"/>
                </a:solidFill>
              </a:rPr>
              <a:t>toUpperCase</a:t>
            </a:r>
            <a:r>
              <a:rPr lang="en-US" altLang="zh-TW" sz="7200" dirty="0"/>
              <a:t>();  </a:t>
            </a:r>
          </a:p>
          <a:p>
            <a:pPr marL="0" indent="0">
              <a:buNone/>
            </a:pPr>
            <a:r>
              <a:rPr lang="en-US" altLang="zh-TW" sz="7200" dirty="0"/>
              <a:t>    B = </a:t>
            </a:r>
            <a:r>
              <a:rPr lang="en-US" altLang="zh-TW" sz="7200" dirty="0" err="1"/>
              <a:t>B.</a:t>
            </a:r>
            <a:r>
              <a:rPr lang="en-US" altLang="zh-TW" sz="7200" dirty="0" err="1">
                <a:solidFill>
                  <a:srgbClr val="FF0000"/>
                </a:solidFill>
              </a:rPr>
              <a:t>toLowerCase</a:t>
            </a:r>
            <a:r>
              <a:rPr lang="en-US" altLang="zh-TW" sz="7200" dirty="0"/>
              <a:t>(); </a:t>
            </a:r>
          </a:p>
          <a:p>
            <a:pPr marL="0" indent="0">
              <a:buNone/>
            </a:pPr>
            <a:r>
              <a:rPr lang="pt-BR" altLang="zh-TW" sz="7200" dirty="0" smtClean="0"/>
              <a:t>    </a:t>
            </a:r>
            <a:r>
              <a:rPr lang="pt-BR" altLang="zh-TW" sz="7200" dirty="0"/>
              <a:t>System.out.print("A:" + A + "\nB:" + B + "\n\n");</a:t>
            </a:r>
          </a:p>
          <a:p>
            <a:pPr marL="0" indent="0">
              <a:buNone/>
            </a:pPr>
            <a:r>
              <a:rPr lang="en-US" altLang="zh-TW" sz="7200" dirty="0"/>
              <a:t>    </a:t>
            </a:r>
            <a:r>
              <a:rPr lang="en-US" altLang="zh-TW" sz="7200" dirty="0" err="1"/>
              <a:t>System.out.print</a:t>
            </a:r>
            <a:r>
              <a:rPr lang="en-US" altLang="zh-TW" sz="7200" dirty="0"/>
              <a:t>("A equals to B ? " + </a:t>
            </a:r>
            <a:r>
              <a:rPr lang="en-US" altLang="zh-TW" sz="7200" dirty="0" err="1"/>
              <a:t>A.equals</a:t>
            </a:r>
            <a:r>
              <a:rPr lang="en-US" altLang="zh-TW" sz="7200" dirty="0"/>
              <a:t>(B) ); </a:t>
            </a:r>
          </a:p>
          <a:p>
            <a:pPr marL="0" indent="0">
              <a:buNone/>
            </a:pPr>
            <a:r>
              <a:rPr lang="en-US" altLang="zh-TW" sz="7200" dirty="0" smtClean="0"/>
              <a:t>}//main</a:t>
            </a:r>
          </a:p>
          <a:p>
            <a:pPr marL="0" indent="0">
              <a:buNone/>
            </a:pPr>
            <a:r>
              <a:rPr lang="en-US" altLang="zh-TW" sz="7200" dirty="0" smtClean="0"/>
              <a:t>} </a:t>
            </a:r>
            <a:r>
              <a:rPr lang="en-US" altLang="zh-TW" sz="7200" dirty="0"/>
              <a:t>//class</a:t>
            </a:r>
          </a:p>
          <a:p>
            <a:pPr marL="0" indent="0">
              <a:buNone/>
            </a:pPr>
            <a:endParaRPr lang="zh-TW" altLang="en-US" sz="48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55978" y="1432557"/>
            <a:ext cx="5445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比較</a:t>
            </a:r>
            <a:r>
              <a:rPr lang="zh-TW" altLang="en-US" dirty="0"/>
              <a:t>字串是否</a:t>
            </a:r>
            <a:r>
              <a:rPr lang="zh-TW" altLang="en-US" dirty="0" smtClean="0"/>
              <a:t>相等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equals :</a:t>
            </a:r>
            <a:r>
              <a:rPr lang="zh-TW" altLang="en-US" dirty="0" smtClean="0"/>
              <a:t>字串物件之函數</a:t>
            </a:r>
            <a:endParaRPr lang="en-US" altLang="zh-TW" dirty="0" smtClean="0"/>
          </a:p>
          <a:p>
            <a:pPr lvl="1"/>
            <a:r>
              <a:rPr lang="en-US" altLang="zh-TW" dirty="0" err="1"/>
              <a:t>A.equals</a:t>
            </a:r>
            <a:r>
              <a:rPr lang="en-US" altLang="zh-TW" dirty="0"/>
              <a:t>(B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字串</a:t>
            </a:r>
            <a:r>
              <a:rPr lang="en-US" altLang="zh-TW" dirty="0" smtClean="0"/>
              <a:t>A</a:t>
            </a:r>
            <a:r>
              <a:rPr lang="zh-TW" altLang="en-US" dirty="0" smtClean="0"/>
              <a:t>是否相等</a:t>
            </a:r>
            <a:r>
              <a:rPr lang="zh-TW" altLang="en-US" dirty="0"/>
              <a:t>字串</a:t>
            </a:r>
            <a:r>
              <a:rPr lang="en-US" altLang="zh-TW" dirty="0" smtClean="0"/>
              <a:t>B</a:t>
            </a:r>
          </a:p>
          <a:p>
            <a:pPr lvl="1"/>
            <a:r>
              <a:rPr lang="en-US" altLang="zh-TW" dirty="0" smtClean="0"/>
              <a:t>true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false</a:t>
            </a:r>
          </a:p>
          <a:p>
            <a:r>
              <a:rPr lang="zh-TW" altLang="en-US" dirty="0" smtClean="0"/>
              <a:t>將字串轉換為大寫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UpperCase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 smtClean="0"/>
              <a:t>A.toUpperCase</a:t>
            </a:r>
            <a:r>
              <a:rPr lang="en-US" altLang="zh-TW" dirty="0" smtClean="0"/>
              <a:t>()</a:t>
            </a:r>
          </a:p>
          <a:p>
            <a:r>
              <a:rPr lang="zh-TW" altLang="en-US" dirty="0"/>
              <a:t>將字串轉換</a:t>
            </a:r>
            <a:r>
              <a:rPr lang="zh-TW" altLang="en-US" dirty="0" smtClean="0"/>
              <a:t>為小寫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LowerCase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 smtClean="0"/>
              <a:t>=</a:t>
            </a:r>
            <a:r>
              <a:rPr lang="en-US" altLang="zh-TW" dirty="0" err="1" smtClean="0"/>
              <a:t>B.toLowerCase</a:t>
            </a:r>
            <a:r>
              <a:rPr lang="en-US" altLang="zh-TW" dirty="0" smtClean="0"/>
              <a:t>()</a:t>
            </a:r>
          </a:p>
          <a:p>
            <a:endParaRPr lang="zh-TW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00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6228" y="2946961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搶答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025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70" y="254937"/>
            <a:ext cx="4163458" cy="49419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迴圈</a:t>
            </a:r>
            <a:r>
              <a:rPr lang="zh-TW" altLang="en-US" dirty="0" smtClean="0">
                <a:solidFill>
                  <a:srgbClr val="FF0000"/>
                </a:solidFill>
              </a:rPr>
              <a:t>加入</a:t>
            </a:r>
            <a:r>
              <a:rPr lang="zh-TW" altLang="en-US" dirty="0"/>
              <a:t>計算</a:t>
            </a:r>
            <a:r>
              <a:rPr lang="en-US" altLang="zh-TW" dirty="0" smtClean="0"/>
              <a:t>BMI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60" y="166822"/>
            <a:ext cx="7193983" cy="6691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46573" y="5574535"/>
            <a:ext cx="3569466" cy="4296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06785" y="1057620"/>
            <a:ext cx="1860116" cy="2203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5536843" y="2071171"/>
            <a:ext cx="29791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0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</a:t>
            </a:r>
            <a:r>
              <a:rPr lang="zh-TW" altLang="zh-TW" dirty="0" smtClean="0"/>
              <a:t>亂數</a:t>
            </a:r>
            <a:r>
              <a:rPr lang="zh-TW" altLang="zh-TW" dirty="0"/>
              <a:t>加法練習</a:t>
            </a:r>
            <a:r>
              <a:rPr lang="en-US" altLang="zh-TW" dirty="0"/>
              <a:t> (</a:t>
            </a:r>
            <a:r>
              <a:rPr lang="zh-TW" altLang="zh-TW" dirty="0"/>
              <a:t>個位數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9944477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zh-TW" dirty="0"/>
              <a:t>出</a:t>
            </a:r>
            <a:r>
              <a:rPr lang="en-US" altLang="zh-TW" dirty="0"/>
              <a:t>10</a:t>
            </a:r>
            <a:r>
              <a:rPr lang="zh-TW" altLang="zh-TW" dirty="0"/>
              <a:t>題個位</a:t>
            </a:r>
            <a:r>
              <a:rPr lang="zh-TW" altLang="zh-TW" dirty="0" smtClean="0"/>
              <a:t>數加法</a:t>
            </a:r>
            <a:r>
              <a:rPr lang="zh-TW" altLang="en-US" dirty="0" smtClean="0"/>
              <a:t>測驗</a:t>
            </a:r>
            <a:r>
              <a:rPr lang="en-US" altLang="zh-TW" dirty="0" smtClean="0"/>
              <a:t>(</a:t>
            </a:r>
            <a:r>
              <a:rPr lang="zh-TW" altLang="zh-TW" dirty="0" smtClean="0"/>
              <a:t>一</a:t>
            </a:r>
            <a:r>
              <a:rPr lang="zh-TW" altLang="en-US" dirty="0" smtClean="0"/>
              <a:t>次</a:t>
            </a:r>
            <a:r>
              <a:rPr lang="zh-TW" altLang="zh-TW" dirty="0"/>
              <a:t>一</a:t>
            </a:r>
            <a:r>
              <a:rPr lang="zh-TW" altLang="zh-TW" dirty="0" smtClean="0"/>
              <a:t>題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，不</a:t>
            </a:r>
            <a:r>
              <a:rPr lang="zh-TW" altLang="en-US" dirty="0"/>
              <a:t>管</a:t>
            </a:r>
            <a:r>
              <a:rPr lang="zh-TW" altLang="en-US" dirty="0" smtClean="0"/>
              <a:t>對</a:t>
            </a:r>
            <a:r>
              <a:rPr lang="zh-TW" altLang="zh-TW" dirty="0" smtClean="0"/>
              <a:t>錯</a:t>
            </a:r>
            <a:r>
              <a:rPr lang="zh-TW" altLang="en-US" dirty="0" smtClean="0"/>
              <a:t>都出</a:t>
            </a:r>
            <a:r>
              <a:rPr lang="zh-TW" altLang="zh-TW" dirty="0" smtClean="0"/>
              <a:t>下一</a:t>
            </a:r>
            <a:r>
              <a:rPr lang="zh-TW" altLang="zh-TW" dirty="0"/>
              <a:t>題，直到答對為止</a:t>
            </a:r>
            <a:r>
              <a:rPr lang="zh-TW" altLang="zh-TW" dirty="0" smtClean="0"/>
              <a:t>；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(2)</a:t>
            </a:r>
            <a:r>
              <a:rPr lang="zh-TW" altLang="zh-TW" dirty="0">
                <a:solidFill>
                  <a:schemeClr val="bg1"/>
                </a:solidFill>
              </a:rPr>
              <a:t>出</a:t>
            </a:r>
            <a:r>
              <a:rPr lang="en-US" altLang="zh-TW" dirty="0">
                <a:solidFill>
                  <a:schemeClr val="bg1"/>
                </a:solidFill>
              </a:rPr>
              <a:t>10</a:t>
            </a:r>
            <a:r>
              <a:rPr lang="zh-TW" altLang="zh-TW" dirty="0">
                <a:solidFill>
                  <a:schemeClr val="bg1"/>
                </a:solidFill>
              </a:rPr>
              <a:t>題，答錯不出下一題，直到答對為止；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(3)</a:t>
            </a:r>
            <a:r>
              <a:rPr lang="zh-TW" altLang="zh-TW" dirty="0">
                <a:solidFill>
                  <a:schemeClr val="bg1"/>
                </a:solidFill>
              </a:rPr>
              <a:t>出</a:t>
            </a:r>
            <a:r>
              <a:rPr lang="en-US" altLang="zh-TW" dirty="0" smtClean="0">
                <a:solidFill>
                  <a:schemeClr val="bg1"/>
                </a:solidFill>
              </a:rPr>
              <a:t>N</a:t>
            </a:r>
          </a:p>
          <a:p>
            <a:pPr marL="0" indent="0">
              <a:buNone/>
            </a:pPr>
            <a:r>
              <a:rPr lang="zh-TW" altLang="zh-TW" dirty="0" smtClean="0">
                <a:solidFill>
                  <a:schemeClr val="bg1"/>
                </a:solidFill>
              </a:rPr>
              <a:t>題</a:t>
            </a:r>
            <a:r>
              <a:rPr lang="zh-TW" altLang="zh-TW" dirty="0">
                <a:solidFill>
                  <a:schemeClr val="bg1"/>
                </a:solidFill>
              </a:rPr>
              <a:t>，由</a:t>
            </a:r>
            <a:r>
              <a:rPr lang="en-US" altLang="zh-TW" dirty="0">
                <a:solidFill>
                  <a:schemeClr val="bg1"/>
                </a:solidFill>
              </a:rPr>
              <a:t>user</a:t>
            </a:r>
            <a:r>
              <a:rPr lang="zh-TW" altLang="zh-TW" dirty="0">
                <a:solidFill>
                  <a:schemeClr val="bg1"/>
                </a:solidFill>
              </a:rPr>
              <a:t>決定題數，每題</a:t>
            </a:r>
            <a:r>
              <a:rPr lang="en-US" altLang="zh-TW" dirty="0">
                <a:solidFill>
                  <a:schemeClr val="bg1"/>
                </a:solidFill>
              </a:rPr>
              <a:t>10</a:t>
            </a:r>
            <a:r>
              <a:rPr lang="zh-TW" altLang="zh-TW" dirty="0">
                <a:solidFill>
                  <a:schemeClr val="bg1"/>
                </a:solidFill>
              </a:rPr>
              <a:t>分，答錯之題目須於結束時顯示；</a:t>
            </a:r>
          </a:p>
          <a:p>
            <a:pPr marL="0" indent="0">
              <a:buNone/>
            </a:pPr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函數運用、判斷敘述、迴圈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5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975" y="250031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Example: </a:t>
            </a:r>
            <a:r>
              <a:rPr lang="zh-TW" altLang="zh-TW" dirty="0" smtClean="0"/>
              <a:t>亂數</a:t>
            </a:r>
            <a:r>
              <a:rPr lang="zh-TW" altLang="zh-TW" dirty="0"/>
              <a:t>加法練習</a:t>
            </a:r>
            <a:r>
              <a:rPr lang="en-US" altLang="zh-TW" dirty="0"/>
              <a:t> (</a:t>
            </a:r>
            <a:r>
              <a:rPr lang="zh-TW" altLang="zh-TW" dirty="0"/>
              <a:t>個位數</a:t>
            </a:r>
            <a:r>
              <a:rPr lang="en-US" altLang="zh-TW" dirty="0"/>
              <a:t>) </a:t>
            </a:r>
            <a:r>
              <a:rPr lang="zh-TW" altLang="en-US" dirty="0" smtClean="0"/>
              <a:t>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0975" y="1575594"/>
            <a:ext cx="10515600" cy="4351338"/>
          </a:xfrm>
        </p:spPr>
        <p:txBody>
          <a:bodyPr/>
          <a:lstStyle/>
          <a:p>
            <a:pPr marL="457200" indent="-457200"/>
            <a:r>
              <a:rPr lang="zh-TW" altLang="zh-TW" sz="4000" dirty="0"/>
              <a:t>答錯</a:t>
            </a:r>
            <a:r>
              <a:rPr lang="zh-TW" altLang="en-US" sz="4000" dirty="0"/>
              <a:t>不出</a:t>
            </a:r>
            <a:r>
              <a:rPr lang="zh-TW" altLang="zh-TW" sz="4000" dirty="0"/>
              <a:t>下一題，直到答對</a:t>
            </a:r>
            <a:r>
              <a:rPr lang="zh-TW" altLang="zh-TW" sz="4000" dirty="0" smtClean="0"/>
              <a:t>為止</a:t>
            </a:r>
            <a:endParaRPr lang="en-US" altLang="zh-TW" sz="4000" dirty="0" smtClean="0"/>
          </a:p>
          <a:p>
            <a:pPr marL="457200" indent="-457200"/>
            <a:r>
              <a:rPr lang="zh-TW" altLang="en-US" sz="4000" dirty="0" smtClean="0"/>
              <a:t>出</a:t>
            </a:r>
            <a:r>
              <a:rPr lang="en-US" altLang="zh-TW" sz="4000" dirty="0" smtClean="0"/>
              <a:t>10</a:t>
            </a:r>
            <a:r>
              <a:rPr lang="zh-TW" altLang="zh-TW" sz="4000" dirty="0" smtClean="0"/>
              <a:t>題</a:t>
            </a:r>
            <a:endParaRPr lang="en-US" altLang="zh-TW" sz="4000" dirty="0" smtClean="0"/>
          </a:p>
          <a:p>
            <a:pPr marL="457200" indent="-457200"/>
            <a:r>
              <a:rPr lang="zh-TW" altLang="en-US" sz="4000" dirty="0" smtClean="0"/>
              <a:t>顯示題次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 如第</a:t>
            </a:r>
            <a:r>
              <a:rPr lang="en-US" altLang="zh-TW" sz="4000" dirty="0" smtClean="0"/>
              <a:t>3</a:t>
            </a:r>
            <a:r>
              <a:rPr lang="zh-TW" altLang="en-US" sz="4000" dirty="0" smtClean="0"/>
              <a:t>題</a:t>
            </a:r>
            <a:endParaRPr lang="en-US" altLang="zh-TW" sz="4000" dirty="0" smtClean="0"/>
          </a:p>
          <a:p>
            <a:pPr marL="457200" indent="-457200"/>
            <a:r>
              <a:rPr lang="zh-TW" altLang="en-US" sz="4000" dirty="0" smtClean="0"/>
              <a:t>計分</a:t>
            </a:r>
            <a:r>
              <a:rPr lang="en-US" altLang="zh-TW" sz="4000" dirty="0" smtClean="0"/>
              <a:t>:</a:t>
            </a:r>
            <a:endParaRPr lang="en-US" altLang="zh-TW" sz="4000" dirty="0"/>
          </a:p>
          <a:p>
            <a:pPr marL="914400" lvl="1" indent="-457200"/>
            <a:r>
              <a:rPr lang="zh-TW" altLang="en-US" sz="3600" dirty="0"/>
              <a:t>第二次</a:t>
            </a:r>
            <a:r>
              <a:rPr lang="zh-TW" altLang="zh-TW" sz="3600" dirty="0"/>
              <a:t>答對，</a:t>
            </a:r>
            <a:r>
              <a:rPr lang="zh-TW" altLang="en-US" sz="3600" dirty="0"/>
              <a:t>得</a:t>
            </a:r>
            <a:r>
              <a:rPr lang="en-US" altLang="zh-TW" sz="3600" dirty="0"/>
              <a:t>10-1</a:t>
            </a:r>
            <a:r>
              <a:rPr lang="zh-TW" altLang="en-US" sz="3600" dirty="0"/>
              <a:t>分</a:t>
            </a:r>
            <a:endParaRPr lang="en-US" altLang="zh-TW" sz="3600" dirty="0"/>
          </a:p>
          <a:p>
            <a:pPr marL="914400" lvl="1" indent="-457200"/>
            <a:r>
              <a:rPr lang="zh-TW" altLang="en-US" sz="3600" dirty="0"/>
              <a:t>第</a:t>
            </a:r>
            <a:r>
              <a:rPr lang="en-US" altLang="zh-TW" sz="3600" dirty="0"/>
              <a:t>3</a:t>
            </a:r>
            <a:r>
              <a:rPr lang="zh-TW" altLang="en-US" sz="3600" dirty="0"/>
              <a:t>次</a:t>
            </a:r>
            <a:r>
              <a:rPr lang="zh-TW" altLang="zh-TW" sz="3600" dirty="0"/>
              <a:t>答對，</a:t>
            </a:r>
            <a:r>
              <a:rPr lang="zh-TW" altLang="en-US" sz="3600" dirty="0"/>
              <a:t>得</a:t>
            </a:r>
            <a:r>
              <a:rPr lang="en-US" altLang="zh-TW" sz="3600" dirty="0"/>
              <a:t>10-2</a:t>
            </a:r>
            <a:r>
              <a:rPr lang="zh-TW" altLang="en-US" sz="3600" dirty="0"/>
              <a:t>分</a:t>
            </a:r>
            <a:endParaRPr lang="en-US" altLang="zh-TW" sz="36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799" y="0"/>
            <a:ext cx="2829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322" y="0"/>
            <a:ext cx="7143525" cy="1325563"/>
          </a:xfrm>
        </p:spPr>
        <p:txBody>
          <a:bodyPr/>
          <a:lstStyle/>
          <a:p>
            <a:r>
              <a:rPr lang="zh-TW" altLang="en-US" dirty="0"/>
              <a:t>只出</a:t>
            </a:r>
            <a:r>
              <a:rPr lang="zh-TW" altLang="zh-TW" dirty="0"/>
              <a:t>一題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" y="959276"/>
            <a:ext cx="7616264" cy="5347186"/>
          </a:xfrm>
          <a:prstGeom prst="rect">
            <a:avLst/>
          </a:prstGeom>
        </p:spPr>
      </p:pic>
      <p:sp>
        <p:nvSpPr>
          <p:cNvPr id="5" name="流程圖: 決策 4"/>
          <p:cNvSpPr/>
          <p:nvPr/>
        </p:nvSpPr>
        <p:spPr>
          <a:xfrm>
            <a:off x="8302380" y="2506359"/>
            <a:ext cx="2198037" cy="89078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</a:rPr>
              <a:t>答對</a:t>
            </a:r>
            <a:r>
              <a:rPr lang="en-US" altLang="zh-TW" sz="3200" dirty="0" smtClean="0">
                <a:solidFill>
                  <a:prstClr val="white"/>
                </a:solidFill>
              </a:rPr>
              <a:t>?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9379447" y="-45216"/>
            <a:ext cx="0" cy="20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流程圖: 程序 6"/>
          <p:cNvSpPr/>
          <p:nvPr/>
        </p:nvSpPr>
        <p:spPr>
          <a:xfrm>
            <a:off x="7741630" y="231616"/>
            <a:ext cx="3359186" cy="50545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prstClr val="white"/>
                </a:solidFill>
              </a:rPr>
              <a:t>物件、變數宣告；初值設定</a:t>
            </a:r>
            <a:endParaRPr lang="zh-TW" altLang="en-US" sz="2000" dirty="0">
              <a:solidFill>
                <a:prstClr val="white"/>
              </a:solidFill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8504361" y="3758168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S2;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10446970" y="3632869"/>
            <a:ext cx="1794076" cy="7407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S3;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549932" y="3340818"/>
            <a:ext cx="59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11322145" y="2974600"/>
            <a:ext cx="21863" cy="68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9401399" y="4498948"/>
            <a:ext cx="21952" cy="532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11344008" y="4373702"/>
            <a:ext cx="0" cy="65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9423351" y="50319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9379447" y="5031918"/>
            <a:ext cx="1986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9423351" y="5031918"/>
            <a:ext cx="21952" cy="532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流程圖: 程序 37"/>
          <p:cNvSpPr/>
          <p:nvPr/>
        </p:nvSpPr>
        <p:spPr>
          <a:xfrm>
            <a:off x="8537289" y="1022204"/>
            <a:ext cx="1794076" cy="5101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隨機出題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49" name="直線接點 48"/>
          <p:cNvCxnSpPr>
            <a:stCxn id="5" idx="3"/>
          </p:cNvCxnSpPr>
          <p:nvPr/>
        </p:nvCxnSpPr>
        <p:spPr>
          <a:xfrm>
            <a:off x="10500417" y="2951754"/>
            <a:ext cx="865543" cy="22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endCxn id="9" idx="0"/>
          </p:cNvCxnSpPr>
          <p:nvPr/>
        </p:nvCxnSpPr>
        <p:spPr>
          <a:xfrm>
            <a:off x="9401399" y="3444722"/>
            <a:ext cx="0" cy="31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流程圖: 程序 56"/>
          <p:cNvSpPr/>
          <p:nvPr/>
        </p:nvSpPr>
        <p:spPr>
          <a:xfrm>
            <a:off x="8482409" y="1676826"/>
            <a:ext cx="1794076" cy="5101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答</a:t>
            </a:r>
            <a:r>
              <a:rPr lang="zh-TW" altLang="en-US" sz="2800" dirty="0">
                <a:solidFill>
                  <a:prstClr val="white"/>
                </a:solidFill>
              </a:rPr>
              <a:t>題</a:t>
            </a:r>
          </a:p>
        </p:txBody>
      </p:sp>
      <p:cxnSp>
        <p:nvCxnSpPr>
          <p:cNvPr id="61" name="直線單箭頭接點 60"/>
          <p:cNvCxnSpPr>
            <a:stCxn id="57" idx="2"/>
          </p:cNvCxnSpPr>
          <p:nvPr/>
        </p:nvCxnSpPr>
        <p:spPr>
          <a:xfrm>
            <a:off x="9379447" y="2186936"/>
            <a:ext cx="21952" cy="31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stCxn id="7" idx="2"/>
            <a:endCxn id="38" idx="0"/>
          </p:cNvCxnSpPr>
          <p:nvPr/>
        </p:nvCxnSpPr>
        <p:spPr>
          <a:xfrm>
            <a:off x="9421223" y="737073"/>
            <a:ext cx="13104" cy="28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endCxn id="57" idx="0"/>
          </p:cNvCxnSpPr>
          <p:nvPr/>
        </p:nvCxnSpPr>
        <p:spPr>
          <a:xfrm>
            <a:off x="9379447" y="1395342"/>
            <a:ext cx="0" cy="28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962"/>
            <a:ext cx="8523083" cy="6572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/>
              <a:t>public class add_drill_2 {</a:t>
            </a:r>
          </a:p>
          <a:p>
            <a:pPr marL="0" indent="0">
              <a:buNone/>
            </a:pPr>
            <a:r>
              <a:rPr lang="en-US" altLang="zh-TW" dirty="0"/>
              <a:t> 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SecureRandom</a:t>
            </a:r>
            <a:r>
              <a:rPr lang="en-US" altLang="zh-TW" dirty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Scanner input = new Scanner(System.in);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n1=0,n2= 0;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ans</a:t>
            </a:r>
            <a:r>
              <a:rPr lang="en-US" altLang="zh-TW" dirty="0"/>
              <a:t>= 0, score=0, </a:t>
            </a:r>
            <a:r>
              <a:rPr lang="en-US" altLang="zh-TW" dirty="0" err="1"/>
              <a:t>i</a:t>
            </a:r>
            <a:r>
              <a:rPr lang="en-US" altLang="zh-TW" dirty="0"/>
              <a:t>=1;</a:t>
            </a:r>
          </a:p>
          <a:p>
            <a:pPr marL="0" indent="0">
              <a:buNone/>
            </a:pPr>
            <a:r>
              <a:rPr lang="en-US" altLang="zh-TW" dirty="0"/>
              <a:t>   while (</a:t>
            </a:r>
            <a:r>
              <a:rPr lang="en-US" altLang="zh-TW" dirty="0" err="1"/>
              <a:t>i</a:t>
            </a:r>
            <a:r>
              <a:rPr lang="en-US" altLang="zh-TW" dirty="0"/>
              <a:t>&lt;=10) {</a:t>
            </a:r>
          </a:p>
          <a:p>
            <a:pPr marL="0" indent="0">
              <a:buNone/>
            </a:pPr>
            <a:r>
              <a:rPr lang="en-US" altLang="zh-TW" dirty="0" smtClean="0"/>
              <a:t>     n1 </a:t>
            </a:r>
            <a:r>
              <a:rPr lang="en-US" altLang="zh-TW" dirty="0"/>
              <a:t>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smtClean="0"/>
              <a:t>   </a:t>
            </a:r>
            <a:r>
              <a:rPr lang="en-US" altLang="zh-TW" dirty="0"/>
              <a:t>n2 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(""+n1+"+"+n2+"=");//present question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ans</a:t>
            </a:r>
            <a:r>
              <a:rPr lang="en-US" altLang="zh-TW" dirty="0"/>
              <a:t>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 if (</a:t>
            </a:r>
            <a:r>
              <a:rPr lang="en-US" altLang="zh-TW" dirty="0" err="1"/>
              <a:t>ans</a:t>
            </a:r>
            <a:r>
              <a:rPr lang="en-US" altLang="zh-TW" dirty="0">
                <a:solidFill>
                  <a:srgbClr val="FF0000"/>
                </a:solidFill>
              </a:rPr>
              <a:t>==</a:t>
            </a:r>
            <a:r>
              <a:rPr lang="en-US" altLang="zh-TW" dirty="0"/>
              <a:t> n1+n2) {</a:t>
            </a:r>
          </a:p>
          <a:p>
            <a:pPr marL="0" indent="0">
              <a:buNone/>
            </a:pPr>
            <a:r>
              <a:rPr lang="en-US" altLang="zh-TW" dirty="0"/>
              <a:t>           score=score+10;</a:t>
            </a:r>
          </a:p>
          <a:p>
            <a:pPr marL="0" indent="0">
              <a:buNone/>
            </a:pPr>
            <a:r>
              <a:rPr lang="en-US" altLang="zh-TW" dirty="0"/>
              <a:t>	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答對，</a:t>
            </a:r>
            <a:r>
              <a:rPr lang="en-US" altLang="zh-TW" dirty="0"/>
              <a:t>GREAT</a:t>
            </a:r>
            <a:r>
              <a:rPr lang="en-US" altLang="zh-TW" dirty="0" smtClean="0"/>
              <a:t>!!");}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else </a:t>
            </a:r>
          </a:p>
          <a:p>
            <a:pPr marL="0" indent="0">
              <a:buNone/>
            </a:pPr>
            <a:r>
              <a:rPr lang="en-US" altLang="zh-TW" dirty="0"/>
              <a:t>  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答錯，加油</a:t>
            </a:r>
            <a:r>
              <a:rPr lang="en-US" altLang="zh-TW" dirty="0"/>
              <a:t>! </a:t>
            </a:r>
            <a:r>
              <a:rPr lang="en-US" altLang="zh-TW" dirty="0" smtClean="0"/>
              <a:t>");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}//</a:t>
            </a:r>
            <a:r>
              <a:rPr lang="en-US" altLang="zh-TW" dirty="0"/>
              <a:t>while</a:t>
            </a:r>
          </a:p>
          <a:p>
            <a:pPr marL="0" indent="0">
              <a:buNone/>
            </a:pPr>
            <a:r>
              <a:rPr lang="en-US" altLang="zh-TW" dirty="0"/>
              <a:t>	}//main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69515" y="876334"/>
            <a:ext cx="2606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What’s wrong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7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62962"/>
            <a:ext cx="6092536" cy="65728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/>
              <a:t>public class add_drill_2 {</a:t>
            </a:r>
          </a:p>
          <a:p>
            <a:pPr marL="0" indent="0">
              <a:buNone/>
            </a:pPr>
            <a:r>
              <a:rPr lang="en-US" altLang="zh-TW" dirty="0"/>
              <a:t> 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SecureRandom</a:t>
            </a:r>
            <a:r>
              <a:rPr lang="en-US" altLang="zh-TW" dirty="0"/>
              <a:t> </a:t>
            </a:r>
            <a:r>
              <a:rPr lang="en-US" altLang="zh-TW" dirty="0" err="1"/>
              <a:t>sr</a:t>
            </a:r>
            <a:r>
              <a:rPr lang="en-US" altLang="zh-TW" dirty="0"/>
              <a:t> = new </a:t>
            </a:r>
            <a:r>
              <a:rPr lang="en-US" altLang="zh-TW" dirty="0" err="1"/>
              <a:t>SecureRandom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Scanner input = new Scanner(System.in);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n1=0,n2= 0;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ans</a:t>
            </a:r>
            <a:r>
              <a:rPr lang="en-US" altLang="zh-TW" dirty="0"/>
              <a:t>= 0, score=0, </a:t>
            </a:r>
            <a:r>
              <a:rPr lang="en-US" altLang="zh-TW" dirty="0" err="1"/>
              <a:t>i</a:t>
            </a:r>
            <a:r>
              <a:rPr lang="en-US" altLang="zh-TW" dirty="0"/>
              <a:t>=1;</a:t>
            </a:r>
          </a:p>
          <a:p>
            <a:pPr marL="0" indent="0">
              <a:buNone/>
            </a:pPr>
            <a:r>
              <a:rPr lang="en-US" altLang="zh-TW" dirty="0"/>
              <a:t>   while (</a:t>
            </a:r>
            <a:r>
              <a:rPr lang="en-US" altLang="zh-TW" dirty="0" err="1"/>
              <a:t>i</a:t>
            </a:r>
            <a:r>
              <a:rPr lang="en-US" altLang="zh-TW" dirty="0"/>
              <a:t>&lt;=10) {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//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=i+1;</a:t>
            </a:r>
          </a:p>
          <a:p>
            <a:pPr marL="0" indent="0">
              <a:buNone/>
            </a:pPr>
            <a:r>
              <a:rPr lang="en-US" altLang="zh-TW" dirty="0"/>
              <a:t>    n1 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  n2 = </a:t>
            </a:r>
            <a:r>
              <a:rPr lang="en-US" altLang="zh-TW" dirty="0" err="1"/>
              <a:t>sr.nextInt</a:t>
            </a:r>
            <a:r>
              <a:rPr lang="en-US" altLang="zh-TW" dirty="0"/>
              <a:t>(10);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(""+n1+"+"+n2+"=");//present question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ans</a:t>
            </a:r>
            <a:r>
              <a:rPr lang="en-US" altLang="zh-TW" dirty="0"/>
              <a:t>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 if (</a:t>
            </a:r>
            <a:r>
              <a:rPr lang="en-US" altLang="zh-TW" dirty="0" err="1"/>
              <a:t>ans</a:t>
            </a:r>
            <a:r>
              <a:rPr lang="en-US" altLang="zh-TW" dirty="0"/>
              <a:t>== n1+n2) {</a:t>
            </a:r>
          </a:p>
          <a:p>
            <a:pPr marL="0" indent="0">
              <a:buNone/>
            </a:pPr>
            <a:r>
              <a:rPr lang="en-US" altLang="zh-TW" dirty="0"/>
              <a:t>           score=score+10;</a:t>
            </a:r>
          </a:p>
          <a:p>
            <a:pPr marL="0" indent="0">
              <a:buNone/>
            </a:pPr>
            <a:r>
              <a:rPr lang="en-US" altLang="zh-TW" dirty="0"/>
              <a:t>	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答對，</a:t>
            </a:r>
            <a:r>
              <a:rPr lang="en-US" altLang="zh-TW" dirty="0"/>
              <a:t>GREAT!! </a:t>
            </a:r>
            <a:r>
              <a:rPr lang="zh-TW" altLang="en-US" dirty="0"/>
              <a:t>分數</a:t>
            </a:r>
            <a:r>
              <a:rPr lang="en-US" altLang="zh-TW" dirty="0"/>
              <a:t>:"+score+"</a:t>
            </a:r>
            <a:r>
              <a:rPr lang="zh-TW" altLang="en-US" dirty="0"/>
              <a:t>分</a:t>
            </a:r>
            <a:r>
              <a:rPr lang="en-US" altLang="zh-TW" dirty="0"/>
              <a:t>.");}</a:t>
            </a:r>
          </a:p>
          <a:p>
            <a:pPr marL="0" indent="0">
              <a:buNone/>
            </a:pPr>
            <a:r>
              <a:rPr lang="en-US" altLang="zh-TW" dirty="0"/>
              <a:t>    else </a:t>
            </a:r>
          </a:p>
          <a:p>
            <a:pPr marL="0" indent="0">
              <a:buNone/>
            </a:pPr>
            <a:r>
              <a:rPr lang="en-US" altLang="zh-TW" dirty="0"/>
              <a:t>    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答錯，加油</a:t>
            </a:r>
            <a:r>
              <a:rPr lang="en-US" altLang="zh-TW" dirty="0"/>
              <a:t>! </a:t>
            </a:r>
            <a:r>
              <a:rPr lang="zh-TW" altLang="en-US" dirty="0"/>
              <a:t>分數</a:t>
            </a:r>
            <a:r>
              <a:rPr lang="en-US" altLang="zh-TW" dirty="0"/>
              <a:t>:"+score+"</a:t>
            </a:r>
            <a:r>
              <a:rPr lang="zh-TW" altLang="en-US" dirty="0"/>
              <a:t>分</a:t>
            </a:r>
            <a:r>
              <a:rPr lang="en-US" altLang="zh-TW" dirty="0"/>
              <a:t>.");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=i+1;</a:t>
            </a:r>
          </a:p>
          <a:p>
            <a:pPr marL="0" indent="0">
              <a:buNone/>
            </a:pPr>
            <a:r>
              <a:rPr lang="en-US" altLang="zh-TW" dirty="0"/>
              <a:t>     }//while</a:t>
            </a:r>
          </a:p>
          <a:p>
            <a:pPr marL="0" indent="0">
              <a:buNone/>
            </a:pPr>
            <a:r>
              <a:rPr lang="en-US" altLang="zh-TW" dirty="0"/>
              <a:t>	}//main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5542605" y="438789"/>
            <a:ext cx="6377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/>
              <a:t>不</a:t>
            </a:r>
            <a:r>
              <a:rPr lang="zh-TW" altLang="en-US" sz="2800" dirty="0"/>
              <a:t>管對</a:t>
            </a:r>
            <a:r>
              <a:rPr lang="zh-TW" altLang="zh-TW" sz="2800" dirty="0"/>
              <a:t>錯</a:t>
            </a:r>
            <a:r>
              <a:rPr lang="zh-TW" altLang="en-US" sz="2800" dirty="0"/>
              <a:t>都出</a:t>
            </a:r>
            <a:r>
              <a:rPr lang="zh-TW" altLang="zh-TW" sz="2800" dirty="0"/>
              <a:t>下一題，直到</a:t>
            </a:r>
            <a:r>
              <a:rPr lang="zh-TW" altLang="zh-TW" sz="2800" dirty="0" smtClean="0"/>
              <a:t>答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題</a:t>
            </a:r>
            <a:r>
              <a:rPr lang="zh-TW" altLang="zh-TW" sz="2800" dirty="0" smtClean="0"/>
              <a:t>為止</a:t>
            </a:r>
            <a:r>
              <a:rPr lang="en-US" altLang="zh-TW" sz="2800" dirty="0" smtClean="0"/>
              <a:t> 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0835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2" y="0"/>
            <a:ext cx="11002016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70485" y="766296"/>
            <a:ext cx="508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Where is the bug? How to revise?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1557338" y="5886450"/>
            <a:ext cx="3443287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3" y="0"/>
            <a:ext cx="896237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85567" y="245257"/>
            <a:ext cx="56733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/>
              <a:t>答</a:t>
            </a:r>
            <a:r>
              <a:rPr lang="zh-TW" altLang="zh-TW" sz="2800" dirty="0" smtClean="0"/>
              <a:t>錯</a:t>
            </a:r>
            <a:r>
              <a:rPr lang="zh-TW" altLang="en-US" sz="2800" dirty="0" smtClean="0"/>
              <a:t>不出</a:t>
            </a:r>
            <a:r>
              <a:rPr lang="zh-TW" altLang="zh-TW" sz="2800" dirty="0"/>
              <a:t>下一題，直到答對</a:t>
            </a:r>
            <a:r>
              <a:rPr lang="zh-TW" altLang="zh-TW" sz="2800" dirty="0" smtClean="0"/>
              <a:t>為止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第二次</a:t>
            </a:r>
            <a:r>
              <a:rPr lang="zh-TW" altLang="zh-TW" sz="2800" dirty="0" smtClean="0"/>
              <a:t>答對，</a:t>
            </a:r>
            <a:r>
              <a:rPr lang="zh-TW" altLang="en-US" sz="2800" dirty="0" smtClean="0"/>
              <a:t>得</a:t>
            </a:r>
            <a:r>
              <a:rPr lang="en-US" altLang="zh-TW" sz="2800" dirty="0" smtClean="0"/>
              <a:t>10-1</a:t>
            </a:r>
            <a:r>
              <a:rPr lang="zh-TW" altLang="en-US" sz="2800" dirty="0" smtClean="0"/>
              <a:t>分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第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次</a:t>
            </a:r>
            <a:r>
              <a:rPr lang="zh-TW" altLang="zh-TW" sz="2800" dirty="0"/>
              <a:t>答對，</a:t>
            </a:r>
            <a:r>
              <a:rPr lang="zh-TW" altLang="en-US" sz="2800" dirty="0" smtClean="0"/>
              <a:t>得</a:t>
            </a:r>
            <a:r>
              <a:rPr lang="en-US" altLang="zh-TW" sz="2800" dirty="0" smtClean="0"/>
              <a:t>10-2</a:t>
            </a:r>
            <a:r>
              <a:rPr lang="zh-TW" altLang="en-US" sz="2800" dirty="0" smtClean="0"/>
              <a:t>分</a:t>
            </a: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6184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第八周</a:t>
            </a:r>
            <a:r>
              <a:rPr lang="zh-TW" altLang="en-US" dirty="0" smtClean="0">
                <a:solidFill>
                  <a:srgbClr val="FF0000"/>
                </a:solidFill>
              </a:rPr>
              <a:t>習題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zh-TW" dirty="0" smtClean="0"/>
              <a:t>亂數</a:t>
            </a:r>
            <a:r>
              <a:rPr lang="zh-TW" altLang="en-US" dirty="0" smtClean="0"/>
              <a:t>減</a:t>
            </a:r>
            <a:r>
              <a:rPr lang="zh-TW" altLang="zh-TW" dirty="0" smtClean="0"/>
              <a:t>法</a:t>
            </a:r>
            <a:r>
              <a:rPr lang="zh-TW" altLang="en-US" dirty="0" smtClean="0"/>
              <a:t>、</a:t>
            </a:r>
            <a:r>
              <a:rPr lang="zh-TW" altLang="zh-TW" dirty="0"/>
              <a:t>除法</a:t>
            </a:r>
            <a:r>
              <a:rPr lang="zh-TW" altLang="zh-TW" dirty="0" smtClean="0"/>
              <a:t>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5267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zh-TW" dirty="0" smtClean="0"/>
              <a:t>亂數</a:t>
            </a:r>
            <a:r>
              <a:rPr lang="zh-TW" altLang="en-US" dirty="0">
                <a:solidFill>
                  <a:srgbClr val="FF0000"/>
                </a:solidFill>
              </a:rPr>
              <a:t>減</a:t>
            </a:r>
            <a:r>
              <a:rPr lang="zh-TW" altLang="zh-TW" dirty="0">
                <a:solidFill>
                  <a:srgbClr val="FF0000"/>
                </a:solidFill>
              </a:rPr>
              <a:t>法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zh-TW" dirty="0">
                <a:solidFill>
                  <a:srgbClr val="FF0000"/>
                </a:solidFill>
              </a:rPr>
              <a:t>除法</a:t>
            </a:r>
            <a:r>
              <a:rPr lang="zh-TW" altLang="zh-TW" dirty="0" smtClean="0"/>
              <a:t>練習</a:t>
            </a:r>
            <a:r>
              <a:rPr lang="zh-TW" altLang="en-US" dirty="0" smtClean="0"/>
              <a:t>出</a:t>
            </a:r>
            <a:r>
              <a:rPr lang="en-US" altLang="zh-TW" dirty="0" smtClean="0"/>
              <a:t>n</a:t>
            </a:r>
            <a:r>
              <a:rPr lang="zh-TW" altLang="en-US" dirty="0" smtClean="0"/>
              <a:t>題</a:t>
            </a:r>
            <a:r>
              <a:rPr lang="en-US" altLang="zh-TW" dirty="0" smtClean="0"/>
              <a:t> : </a:t>
            </a:r>
            <a:r>
              <a:rPr lang="en-US" altLang="zh-TW" sz="1000" dirty="0">
                <a:solidFill>
                  <a:schemeClr val="bg1"/>
                </a:solidFill>
              </a:rPr>
              <a:t>(1)</a:t>
            </a:r>
            <a:r>
              <a:rPr lang="zh-TW" altLang="zh-TW" sz="1000" dirty="0">
                <a:solidFill>
                  <a:schemeClr val="bg1"/>
                </a:solidFill>
              </a:rPr>
              <a:t>出</a:t>
            </a:r>
            <a:r>
              <a:rPr lang="en-US" altLang="zh-TW" sz="1000" dirty="0">
                <a:solidFill>
                  <a:schemeClr val="bg1"/>
                </a:solidFill>
              </a:rPr>
              <a:t>10</a:t>
            </a:r>
            <a:r>
              <a:rPr lang="zh-TW" altLang="zh-TW" sz="1000" dirty="0">
                <a:solidFill>
                  <a:schemeClr val="bg1"/>
                </a:solidFill>
              </a:rPr>
              <a:t>題，答錯不出下一題，直到答對為止</a:t>
            </a:r>
            <a:r>
              <a:rPr lang="zh-TW" altLang="zh-TW" sz="1000" dirty="0" smtClean="0">
                <a:solidFill>
                  <a:schemeClr val="bg1"/>
                </a:solidFill>
              </a:rPr>
              <a:t>；</a:t>
            </a:r>
            <a:r>
              <a:rPr lang="en-US" altLang="zh-TW" sz="1000" dirty="0" smtClean="0">
                <a:solidFill>
                  <a:schemeClr val="bg1"/>
                </a:solidFill>
              </a:rPr>
              <a:t>   </a:t>
            </a:r>
            <a:r>
              <a:rPr lang="en-US" altLang="zh-TW" sz="1000" dirty="0">
                <a:solidFill>
                  <a:schemeClr val="bg1"/>
                </a:solidFill>
              </a:rPr>
              <a:t>(2)</a:t>
            </a:r>
            <a:r>
              <a:rPr lang="zh-TW" altLang="zh-TW" sz="1000" dirty="0">
                <a:solidFill>
                  <a:schemeClr val="bg1"/>
                </a:solidFill>
              </a:rPr>
              <a:t>出</a:t>
            </a:r>
            <a:r>
              <a:rPr lang="en-US" altLang="zh-TW" sz="1000" dirty="0">
                <a:solidFill>
                  <a:schemeClr val="bg1"/>
                </a:solidFill>
              </a:rPr>
              <a:t>N</a:t>
            </a:r>
            <a:r>
              <a:rPr lang="zh-TW" altLang="zh-TW" sz="1000" dirty="0">
                <a:solidFill>
                  <a:schemeClr val="bg1"/>
                </a:solidFill>
              </a:rPr>
              <a:t>題，由</a:t>
            </a:r>
            <a:r>
              <a:rPr lang="en-US" altLang="zh-TW" sz="1000" dirty="0">
                <a:solidFill>
                  <a:schemeClr val="bg1"/>
                </a:solidFill>
              </a:rPr>
              <a:t>user</a:t>
            </a:r>
            <a:r>
              <a:rPr lang="zh-TW" altLang="zh-TW" sz="1000" dirty="0">
                <a:solidFill>
                  <a:schemeClr val="bg1"/>
                </a:solidFill>
              </a:rPr>
              <a:t>決定題數，每題</a:t>
            </a:r>
            <a:r>
              <a:rPr lang="en-US" altLang="zh-TW" sz="1000" dirty="0">
                <a:solidFill>
                  <a:schemeClr val="bg1"/>
                </a:solidFill>
              </a:rPr>
              <a:t>10</a:t>
            </a:r>
            <a:r>
              <a:rPr lang="zh-TW" altLang="zh-TW" sz="1000" dirty="0">
                <a:solidFill>
                  <a:schemeClr val="bg1"/>
                </a:solidFill>
              </a:rPr>
              <a:t>分，答錯之題目須於結束時顯示；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十</a:t>
            </a:r>
            <a:r>
              <a:rPr lang="zh-TW" altLang="zh-TW" dirty="0"/>
              <a:t>位數減法</a:t>
            </a:r>
            <a:r>
              <a:rPr lang="zh-TW" altLang="zh-TW" dirty="0" smtClean="0"/>
              <a:t>出</a:t>
            </a:r>
            <a:r>
              <a:rPr lang="en-US" altLang="zh-TW" dirty="0" smtClean="0"/>
              <a:t>5</a:t>
            </a:r>
            <a:r>
              <a:rPr lang="zh-TW" altLang="zh-TW" dirty="0" smtClean="0"/>
              <a:t>題</a:t>
            </a:r>
            <a:r>
              <a:rPr lang="zh-TW" altLang="zh-TW" dirty="0"/>
              <a:t>：</a:t>
            </a:r>
            <a:r>
              <a:rPr lang="zh-TW" altLang="zh-TW" dirty="0">
                <a:solidFill>
                  <a:srgbClr val="FF0000"/>
                </a:solidFill>
              </a:rPr>
              <a:t>不可小減大</a:t>
            </a:r>
            <a:r>
              <a:rPr lang="zh-TW" altLang="zh-TW" dirty="0"/>
              <a:t>，每題</a:t>
            </a:r>
            <a:r>
              <a:rPr lang="en-US" altLang="zh-TW" dirty="0"/>
              <a:t>10</a:t>
            </a:r>
            <a:r>
              <a:rPr lang="zh-TW" altLang="zh-TW" dirty="0"/>
              <a:t>分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十</a:t>
            </a:r>
            <a:r>
              <a:rPr lang="zh-TW" altLang="zh-TW" dirty="0"/>
              <a:t>位數</a:t>
            </a:r>
            <a:r>
              <a:rPr lang="zh-TW" altLang="zh-TW" dirty="0" smtClean="0"/>
              <a:t>除</a:t>
            </a:r>
            <a:r>
              <a:rPr lang="zh-TW" altLang="en-US" dirty="0" smtClean="0"/>
              <a:t>以個位數</a:t>
            </a:r>
            <a:r>
              <a:rPr lang="zh-TW" altLang="zh-TW" dirty="0" smtClean="0"/>
              <a:t>出</a:t>
            </a:r>
            <a:r>
              <a:rPr lang="en-US" altLang="zh-TW" dirty="0"/>
              <a:t>5</a:t>
            </a:r>
            <a:r>
              <a:rPr lang="zh-TW" altLang="zh-TW" dirty="0"/>
              <a:t>題</a:t>
            </a:r>
            <a:r>
              <a:rPr lang="zh-TW" altLang="zh-TW" dirty="0" smtClean="0"/>
              <a:t>：</a:t>
            </a:r>
            <a:r>
              <a:rPr lang="zh-TW" altLang="zh-TW" dirty="0" smtClean="0">
                <a:solidFill>
                  <a:srgbClr val="FF0000"/>
                </a:solidFill>
              </a:rPr>
              <a:t>只</a:t>
            </a:r>
            <a:r>
              <a:rPr lang="zh-TW" altLang="zh-TW" dirty="0">
                <a:solidFill>
                  <a:srgbClr val="FF0000"/>
                </a:solidFill>
              </a:rPr>
              <a:t>能</a:t>
            </a:r>
            <a:r>
              <a:rPr lang="zh-TW" altLang="zh-TW" dirty="0" smtClean="0">
                <a:solidFill>
                  <a:srgbClr val="FF0000"/>
                </a:solidFill>
              </a:rPr>
              <a:t>整除</a:t>
            </a:r>
            <a:r>
              <a:rPr lang="zh-TW" altLang="en-US" dirty="0"/>
              <a:t>或</a:t>
            </a:r>
            <a:r>
              <a:rPr lang="zh-TW" altLang="zh-TW" dirty="0" smtClean="0">
                <a:solidFill>
                  <a:srgbClr val="FF0000"/>
                </a:solidFill>
              </a:rPr>
              <a:t>需</a:t>
            </a:r>
            <a:r>
              <a:rPr lang="zh-TW" altLang="zh-TW" dirty="0">
                <a:solidFill>
                  <a:srgbClr val="FF0000"/>
                </a:solidFill>
              </a:rPr>
              <a:t>輸入商和餘數</a:t>
            </a:r>
            <a:r>
              <a:rPr lang="zh-TW" altLang="zh-TW" dirty="0" smtClean="0"/>
              <a:t>，每</a:t>
            </a:r>
            <a:r>
              <a:rPr lang="zh-TW" altLang="zh-TW" dirty="0"/>
              <a:t>題</a:t>
            </a:r>
            <a:r>
              <a:rPr lang="en-US" altLang="zh-TW" dirty="0"/>
              <a:t>10</a:t>
            </a:r>
            <a:r>
              <a:rPr lang="zh-TW" altLang="zh-TW" dirty="0" smtClean="0"/>
              <a:t>分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練習</a:t>
            </a:r>
            <a:r>
              <a:rPr lang="zh-TW" altLang="en-US" dirty="0" smtClean="0"/>
              <a:t>結束可再繼續</a:t>
            </a:r>
            <a:r>
              <a:rPr lang="zh-TW" altLang="zh-TW" dirty="0" smtClean="0"/>
              <a:t>，</a:t>
            </a:r>
            <a:r>
              <a:rPr lang="zh-TW" altLang="zh-TW" dirty="0" smtClean="0">
                <a:solidFill>
                  <a:srgbClr val="FF0000"/>
                </a:solidFill>
              </a:rPr>
              <a:t>分</a:t>
            </a:r>
            <a:r>
              <a:rPr lang="zh-TW" altLang="en-US" dirty="0" smtClean="0">
                <a:solidFill>
                  <a:srgbClr val="FF0000"/>
                </a:solidFill>
              </a:rPr>
              <a:t>數重算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可以加入</a:t>
            </a:r>
            <a:r>
              <a:rPr lang="en-US" altLang="zh-TW" dirty="0" smtClean="0"/>
              <a:t>:</a:t>
            </a:r>
            <a:r>
              <a:rPr lang="zh-TW" altLang="zh-TW" dirty="0" smtClean="0"/>
              <a:t>答</a:t>
            </a:r>
            <a:r>
              <a:rPr lang="zh-TW" altLang="zh-TW" dirty="0"/>
              <a:t>錯</a:t>
            </a:r>
            <a:r>
              <a:rPr lang="zh-TW" altLang="en-US" dirty="0"/>
              <a:t>不出</a:t>
            </a:r>
            <a:r>
              <a:rPr lang="zh-TW" altLang="zh-TW" dirty="0"/>
              <a:t>下一題，直到答對為止</a:t>
            </a:r>
            <a:endParaRPr lang="en-US" altLang="zh-TW" dirty="0"/>
          </a:p>
          <a:p>
            <a:pPr lvl="1"/>
            <a:r>
              <a:rPr lang="zh-TW" altLang="en-US" dirty="0" smtClean="0"/>
              <a:t>只完成減</a:t>
            </a:r>
            <a:r>
              <a:rPr lang="zh-TW" altLang="zh-TW" dirty="0" smtClean="0"/>
              <a:t>法</a:t>
            </a:r>
            <a:r>
              <a:rPr lang="zh-TW" altLang="en-US" dirty="0"/>
              <a:t>、</a:t>
            </a:r>
            <a:r>
              <a:rPr lang="zh-TW" altLang="zh-TW" dirty="0" smtClean="0"/>
              <a:t>除法</a:t>
            </a:r>
            <a:r>
              <a:rPr lang="zh-TW" altLang="en-US" dirty="0" smtClean="0"/>
              <a:t>之一，也可</a:t>
            </a:r>
            <a:r>
              <a:rPr lang="zh-TW" altLang="en-US" dirty="0" smtClean="0">
                <a:solidFill>
                  <a:prstClr val="black"/>
                </a:solidFill>
              </a:rPr>
              <a:t>繳交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1"/>
            <a:r>
              <a:rPr lang="zh-TW" altLang="en-US" dirty="0">
                <a:solidFill>
                  <a:prstClr val="black"/>
                </a:solidFill>
              </a:rPr>
              <a:t>繳交設計歷程檔及</a:t>
            </a:r>
            <a:r>
              <a:rPr lang="en-US" altLang="zh-TW" dirty="0">
                <a:solidFill>
                  <a:prstClr val="black"/>
                </a:solidFill>
              </a:rPr>
              <a:t>.java</a:t>
            </a:r>
            <a:endParaRPr lang="zh-TW" altLang="zh-TW" dirty="0"/>
          </a:p>
          <a:p>
            <a:pPr lvl="1"/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3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496" y="301279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再談分支</a:t>
            </a:r>
            <a:r>
              <a:rPr lang="en-US" altLang="zh-TW" dirty="0" smtClean="0"/>
              <a:t>/</a:t>
            </a:r>
            <a:r>
              <a:rPr lang="zh-TW" altLang="en-US" dirty="0" smtClean="0"/>
              <a:t>選擇結構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97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在</a:t>
            </a:r>
            <a:r>
              <a:rPr lang="zh-TW" altLang="en-US" dirty="0" smtClean="0">
                <a:solidFill>
                  <a:srgbClr val="FF0000"/>
                </a:solidFill>
              </a:rPr>
              <a:t>分支敘述下</a:t>
            </a:r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/>
              <a:t>內容</a:t>
            </a:r>
            <a:r>
              <a:rPr lang="zh-TW" altLang="en-US" dirty="0" smtClean="0"/>
              <a:t>追蹤</a:t>
            </a:r>
            <a:r>
              <a:rPr lang="en-US" altLang="zh-TW" dirty="0" smtClean="0"/>
              <a:t>(1)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zh-TW" altLang="en-US" dirty="0"/>
              <a:t>印出結果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59818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err="1"/>
              <a:t>int</a:t>
            </a:r>
            <a:r>
              <a:rPr lang="en-US" altLang="zh-TW" dirty="0"/>
              <a:t> a = 10, b = 8, c;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If(a &gt;= b)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c = </a:t>
            </a:r>
            <a:r>
              <a:rPr lang="en-US" altLang="zh-TW" dirty="0" err="1"/>
              <a:t>a+b</a:t>
            </a:r>
            <a:r>
              <a:rPr lang="en-US" altLang="zh-TW" dirty="0"/>
              <a:t>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else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c = a-b;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err="1"/>
              <a:t>System.out.print</a:t>
            </a:r>
            <a:r>
              <a:rPr lang="en-US" altLang="zh-TW" dirty="0"/>
              <a:t>(“c = ” + c);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8527055" y="2074741"/>
          <a:ext cx="1432193" cy="18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93"/>
              </a:tblGrid>
              <a:tr h="4618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108415" y="25559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108415" y="29983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108415" y="350264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60701" y="400129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1185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93054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成績</a:t>
            </a:r>
            <a:r>
              <a:rPr lang="zh-TW" altLang="en-US" dirty="0"/>
              <a:t>相對應的等第</a:t>
            </a:r>
            <a:r>
              <a:rPr lang="zh-TW" altLang="en-US" dirty="0" smtClean="0"/>
              <a:t>判定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419" y="3558447"/>
            <a:ext cx="10515600" cy="154987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輸入</a:t>
            </a:r>
            <a:r>
              <a:rPr lang="zh-TW" altLang="en-US" dirty="0" smtClean="0">
                <a:solidFill>
                  <a:prstClr val="black"/>
                </a:solidFill>
              </a:rPr>
              <a:t>分數</a:t>
            </a:r>
            <a:endParaRPr lang="en-US" altLang="zh-TW" dirty="0" smtClean="0">
              <a:solidFill>
                <a:prstClr val="black"/>
              </a:solidFill>
            </a:endParaRPr>
          </a:p>
          <a:p>
            <a:r>
              <a:rPr lang="zh-TW" altLang="en-US" dirty="0"/>
              <a:t>利用</a:t>
            </a:r>
            <a:r>
              <a:rPr lang="en-US" altLang="zh-TW" dirty="0"/>
              <a:t>if …else if…else</a:t>
            </a:r>
            <a:r>
              <a:rPr lang="zh-TW" altLang="en-US" dirty="0"/>
              <a:t> </a:t>
            </a:r>
            <a:r>
              <a:rPr lang="zh-TW" altLang="en-US" dirty="0" smtClean="0"/>
              <a:t>判斷並</a:t>
            </a:r>
            <a:r>
              <a:rPr lang="zh-TW" altLang="en-US" dirty="0"/>
              <a:t>印出相對應的</a:t>
            </a:r>
            <a:r>
              <a:rPr lang="zh-TW" altLang="en-US" dirty="0" smtClean="0"/>
              <a:t>等第</a:t>
            </a:r>
            <a:endParaRPr lang="en-US" altLang="zh-TW" dirty="0" smtClean="0"/>
          </a:p>
          <a:p>
            <a:r>
              <a:rPr lang="zh-TW" altLang="en-US" dirty="0" smtClean="0"/>
              <a:t>或 </a:t>
            </a:r>
            <a:r>
              <a:rPr lang="en-US" altLang="zh-TW" dirty="0" smtClean="0"/>
              <a:t>switch </a:t>
            </a:r>
            <a:r>
              <a:rPr lang="en-US" altLang="zh-TW" dirty="0"/>
              <a:t>case</a:t>
            </a:r>
            <a:br>
              <a:rPr lang="en-US" altLang="zh-TW" dirty="0"/>
            </a:br>
            <a:endParaRPr lang="en-US" altLang="zh-TW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8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123720" y="1074146"/>
            <a:ext cx="1905918" cy="4957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37370" y="11373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輸入分數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60983" y="258630"/>
            <a:ext cx="308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</a:rPr>
              <a:t>多重分支</a:t>
            </a:r>
            <a:r>
              <a:rPr lang="en-US" altLang="zh-TW" sz="2400" dirty="0" smtClean="0">
                <a:solidFill>
                  <a:prstClr val="black"/>
                </a:solidFill>
              </a:rPr>
              <a:t>(multi-way if)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cxnSp>
        <p:nvCxnSpPr>
          <p:cNvPr id="10" name="直線單箭頭接點 9"/>
          <p:cNvCxnSpPr>
            <a:stCxn id="4" idx="2"/>
          </p:cNvCxnSpPr>
          <p:nvPr/>
        </p:nvCxnSpPr>
        <p:spPr>
          <a:xfrm>
            <a:off x="2076679" y="1569905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1107195" y="2027104"/>
            <a:ext cx="1938968" cy="106863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30133" y="2376756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100&lt;=</a:t>
            </a:r>
            <a:r>
              <a:rPr lang="zh-TW" altLang="en-US" dirty="0" smtClean="0">
                <a:solidFill>
                  <a:prstClr val="black"/>
                </a:solidFill>
              </a:rPr>
              <a:t>分數</a:t>
            </a:r>
            <a:r>
              <a:rPr lang="en-US" altLang="zh-TW" dirty="0" smtClean="0">
                <a:solidFill>
                  <a:prstClr val="black"/>
                </a:solidFill>
              </a:rPr>
              <a:t>&lt;=90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091368" y="3095740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522681" y="3139673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yes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68831" y="3139673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230133" y="3552939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22008" y="359687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 smtClean="0">
                <a:solidFill>
                  <a:prstClr val="black"/>
                </a:solidFill>
              </a:rPr>
              <a:t>優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3046163" y="2561422"/>
            <a:ext cx="151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560983" y="2561422"/>
            <a:ext cx="0" cy="43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3591499" y="2996588"/>
            <a:ext cx="1938968" cy="106863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766766" y="334624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90&lt;</a:t>
            </a:r>
            <a:r>
              <a:rPr lang="zh-TW" altLang="en-US" dirty="0" smtClean="0">
                <a:solidFill>
                  <a:prstClr val="black"/>
                </a:solidFill>
              </a:rPr>
              <a:t>分數</a:t>
            </a:r>
            <a:r>
              <a:rPr lang="en-US" altLang="zh-TW" dirty="0" smtClean="0">
                <a:solidFill>
                  <a:prstClr val="black"/>
                </a:solidFill>
              </a:rPr>
              <a:t>&lt;=80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560983" y="4054207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3714437" y="4500389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44843" y="457723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>
                <a:solidFill>
                  <a:prstClr val="black"/>
                </a:solidFill>
              </a:rPr>
              <a:t>甲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30467" y="3530906"/>
            <a:ext cx="151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7043451" y="3531038"/>
            <a:ext cx="0" cy="43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圖: 決策 30"/>
          <p:cNvSpPr/>
          <p:nvPr/>
        </p:nvSpPr>
        <p:spPr>
          <a:xfrm>
            <a:off x="6075803" y="3935907"/>
            <a:ext cx="1938968" cy="106863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287877" y="4282806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8</a:t>
            </a:r>
            <a:r>
              <a:rPr lang="en-US" altLang="zh-TW" dirty="0" smtClean="0">
                <a:solidFill>
                  <a:prstClr val="black"/>
                </a:solidFill>
              </a:rPr>
              <a:t>0&lt;</a:t>
            </a:r>
            <a:r>
              <a:rPr lang="zh-TW" altLang="en-US" dirty="0" smtClean="0">
                <a:solidFill>
                  <a:prstClr val="black"/>
                </a:solidFill>
              </a:rPr>
              <a:t>分數</a:t>
            </a:r>
            <a:r>
              <a:rPr lang="en-US" altLang="zh-TW" dirty="0" smtClean="0">
                <a:solidFill>
                  <a:prstClr val="black"/>
                </a:solidFill>
              </a:rPr>
              <a:t>&lt;=70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7043451" y="5001657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6135436" y="5472893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624105" y="553886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 smtClean="0">
                <a:solidFill>
                  <a:prstClr val="black"/>
                </a:solidFill>
              </a:rPr>
              <a:t>乙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8014771" y="4460127"/>
            <a:ext cx="151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9520411" y="4467472"/>
            <a:ext cx="0" cy="43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8556436" y="4915623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101065" y="497451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>
                <a:solidFill>
                  <a:prstClr val="black"/>
                </a:solidFill>
              </a:rPr>
              <a:t>丙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2138147" y="4054207"/>
            <a:ext cx="1" cy="2181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4560983" y="4999494"/>
            <a:ext cx="19499" cy="123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7016949" y="5974161"/>
            <a:ext cx="1256" cy="26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9529591" y="5429876"/>
            <a:ext cx="19500" cy="80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2138147" y="6235547"/>
            <a:ext cx="7391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6287877" y="1341300"/>
            <a:ext cx="1706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prstClr val="black"/>
                </a:solidFill>
              </a:rPr>
              <a:t>True:</a:t>
            </a:r>
            <a:r>
              <a:rPr lang="zh-TW" altLang="en-US" sz="3600" dirty="0" smtClean="0">
                <a:solidFill>
                  <a:prstClr val="black"/>
                </a:solidFill>
              </a:rPr>
              <a:t>真</a:t>
            </a:r>
            <a:r>
              <a:rPr lang="en-US" altLang="zh-TW" sz="3600" dirty="0" smtClean="0">
                <a:solidFill>
                  <a:prstClr val="black"/>
                </a:solidFill>
              </a:rPr>
              <a:t/>
            </a:r>
            <a:br>
              <a:rPr lang="en-US" altLang="zh-TW" sz="3600" dirty="0" smtClean="0">
                <a:solidFill>
                  <a:prstClr val="black"/>
                </a:solidFill>
              </a:rPr>
            </a:br>
            <a:r>
              <a:rPr lang="en-US" altLang="zh-TW" sz="3600" dirty="0" smtClean="0">
                <a:solidFill>
                  <a:prstClr val="black"/>
                </a:solidFill>
              </a:rPr>
              <a:t>False:</a:t>
            </a:r>
            <a:r>
              <a:rPr lang="zh-TW" altLang="en-US" sz="3600" dirty="0" smtClean="0">
                <a:solidFill>
                  <a:prstClr val="black"/>
                </a:solidFill>
              </a:rPr>
              <a:t>偽</a:t>
            </a:r>
            <a:endParaRPr lang="en-US" altLang="zh-TW" sz="3600" dirty="0" smtClean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451311" y="3150556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8014771" y="410626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558354" y="410640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044034" y="5068997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198562" y="2344490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123720" y="1074146"/>
            <a:ext cx="1905918" cy="4957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37370" y="11373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輸入分數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60983" y="258630"/>
            <a:ext cx="3083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</a:rPr>
              <a:t>多重分支</a:t>
            </a:r>
            <a:r>
              <a:rPr lang="en-US" altLang="zh-TW" sz="2400" dirty="0" smtClean="0">
                <a:solidFill>
                  <a:prstClr val="black"/>
                </a:solidFill>
              </a:rPr>
              <a:t>(multi-way if)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cxnSp>
        <p:nvCxnSpPr>
          <p:cNvPr id="10" name="直線單箭頭接點 9"/>
          <p:cNvCxnSpPr>
            <a:stCxn id="4" idx="2"/>
          </p:cNvCxnSpPr>
          <p:nvPr/>
        </p:nvCxnSpPr>
        <p:spPr>
          <a:xfrm>
            <a:off x="2076679" y="1569905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圖: 決策 10"/>
          <p:cNvSpPr/>
          <p:nvPr/>
        </p:nvSpPr>
        <p:spPr>
          <a:xfrm>
            <a:off x="1107195" y="2027104"/>
            <a:ext cx="1938968" cy="106863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30133" y="2376756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100&lt;=</a:t>
            </a:r>
            <a:r>
              <a:rPr lang="zh-TW" altLang="en-US" dirty="0" smtClean="0">
                <a:solidFill>
                  <a:prstClr val="black"/>
                </a:solidFill>
              </a:rPr>
              <a:t>分數</a:t>
            </a:r>
            <a:r>
              <a:rPr lang="en-US" altLang="zh-TW" dirty="0" smtClean="0">
                <a:solidFill>
                  <a:prstClr val="black"/>
                </a:solidFill>
              </a:rPr>
              <a:t>&lt;=90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091368" y="3095740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522681" y="3139673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yes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68831" y="3139673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230133" y="3552939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22008" y="359687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 smtClean="0">
                <a:solidFill>
                  <a:prstClr val="black"/>
                </a:solidFill>
              </a:rPr>
              <a:t>優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1" name="直線接點 20"/>
          <p:cNvCxnSpPr>
            <a:stCxn id="11" idx="3"/>
          </p:cNvCxnSpPr>
          <p:nvPr/>
        </p:nvCxnSpPr>
        <p:spPr>
          <a:xfrm>
            <a:off x="3046163" y="2561422"/>
            <a:ext cx="151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560983" y="2561422"/>
            <a:ext cx="0" cy="43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流程圖: 決策 23"/>
          <p:cNvSpPr/>
          <p:nvPr/>
        </p:nvSpPr>
        <p:spPr>
          <a:xfrm>
            <a:off x="3591499" y="2996588"/>
            <a:ext cx="1938968" cy="106863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0692" y="335482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分數</a:t>
            </a:r>
            <a:r>
              <a:rPr lang="en-US" altLang="zh-TW" dirty="0" smtClean="0">
                <a:solidFill>
                  <a:prstClr val="black"/>
                </a:solidFill>
              </a:rPr>
              <a:t>&lt;=80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560983" y="4054207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3714437" y="4500389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44843" y="457723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>
                <a:solidFill>
                  <a:prstClr val="black"/>
                </a:solidFill>
              </a:rPr>
              <a:t>甲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5530467" y="3530906"/>
            <a:ext cx="151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7043451" y="3531038"/>
            <a:ext cx="0" cy="43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圖: 決策 30"/>
          <p:cNvSpPr/>
          <p:nvPr/>
        </p:nvSpPr>
        <p:spPr>
          <a:xfrm>
            <a:off x="6075803" y="3935907"/>
            <a:ext cx="1938968" cy="106863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532804" y="431572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分數</a:t>
            </a:r>
            <a:r>
              <a:rPr lang="en-US" altLang="zh-TW" dirty="0" smtClean="0">
                <a:solidFill>
                  <a:prstClr val="black"/>
                </a:solidFill>
              </a:rPr>
              <a:t>&lt;=70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7043451" y="5001657"/>
            <a:ext cx="0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6135436" y="5472893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624105" y="553886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 smtClean="0">
                <a:solidFill>
                  <a:prstClr val="black"/>
                </a:solidFill>
              </a:rPr>
              <a:t>乙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8014771" y="4460127"/>
            <a:ext cx="151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9520411" y="4467472"/>
            <a:ext cx="0" cy="43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8556436" y="4915623"/>
            <a:ext cx="1816030" cy="50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101065" y="497451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</a:rPr>
              <a:t>印</a:t>
            </a:r>
            <a:r>
              <a:rPr lang="en-US" altLang="zh-TW" dirty="0" smtClean="0">
                <a:solidFill>
                  <a:prstClr val="black"/>
                </a:solidFill>
              </a:rPr>
              <a:t>“</a:t>
            </a:r>
            <a:r>
              <a:rPr lang="zh-TW" altLang="en-US" dirty="0">
                <a:solidFill>
                  <a:prstClr val="black"/>
                </a:solidFill>
              </a:rPr>
              <a:t>丙</a:t>
            </a:r>
            <a:r>
              <a:rPr lang="en-US" altLang="zh-TW" dirty="0" smtClean="0">
                <a:solidFill>
                  <a:prstClr val="black"/>
                </a:solidFill>
              </a:rPr>
              <a:t>”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41" name="直線單箭頭接點 40"/>
          <p:cNvCxnSpPr>
            <a:stCxn id="16" idx="2"/>
          </p:cNvCxnSpPr>
          <p:nvPr/>
        </p:nvCxnSpPr>
        <p:spPr>
          <a:xfrm flipH="1">
            <a:off x="2138147" y="4054207"/>
            <a:ext cx="1" cy="2181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4560983" y="4999494"/>
            <a:ext cx="19499" cy="123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7016949" y="5974161"/>
            <a:ext cx="1256" cy="26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9529591" y="5429876"/>
            <a:ext cx="19500" cy="80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2138147" y="6235547"/>
            <a:ext cx="7391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6287877" y="1341300"/>
            <a:ext cx="1706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prstClr val="black"/>
                </a:solidFill>
              </a:rPr>
              <a:t>True:</a:t>
            </a:r>
            <a:r>
              <a:rPr lang="zh-TW" altLang="en-US" sz="3600" dirty="0" smtClean="0">
                <a:solidFill>
                  <a:prstClr val="black"/>
                </a:solidFill>
              </a:rPr>
              <a:t>真</a:t>
            </a:r>
            <a:r>
              <a:rPr lang="en-US" altLang="zh-TW" sz="3600" dirty="0" smtClean="0">
                <a:solidFill>
                  <a:prstClr val="black"/>
                </a:solidFill>
              </a:rPr>
              <a:t/>
            </a:r>
            <a:br>
              <a:rPr lang="en-US" altLang="zh-TW" sz="3600" dirty="0" smtClean="0">
                <a:solidFill>
                  <a:prstClr val="black"/>
                </a:solidFill>
              </a:rPr>
            </a:br>
            <a:r>
              <a:rPr lang="en-US" altLang="zh-TW" sz="3600" dirty="0" smtClean="0">
                <a:solidFill>
                  <a:prstClr val="black"/>
                </a:solidFill>
              </a:rPr>
              <a:t>False:</a:t>
            </a:r>
            <a:r>
              <a:rPr lang="zh-TW" altLang="en-US" sz="3600" dirty="0" smtClean="0">
                <a:solidFill>
                  <a:prstClr val="black"/>
                </a:solidFill>
              </a:rPr>
              <a:t>偽</a:t>
            </a:r>
            <a:endParaRPr lang="en-US" altLang="zh-TW" sz="3600" dirty="0" smtClean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451311" y="3150556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8014771" y="410626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558354" y="4106402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044034" y="5068997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True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198562" y="2344490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False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53" y="1798083"/>
            <a:ext cx="3811492" cy="44322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10" y="493224"/>
            <a:ext cx="3243353" cy="6364776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4394721" y="3183875"/>
            <a:ext cx="1289983" cy="49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205463" y="2611610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/>
              <a:t>Single statement</a:t>
            </a:r>
          </a:p>
          <a:p>
            <a:pPr algn="ctr"/>
            <a:r>
              <a:rPr lang="zh-TW" altLang="en-US" dirty="0" smtClean="0"/>
              <a:t>去除</a:t>
            </a:r>
            <a:r>
              <a:rPr lang="en-US" altLang="zh-TW" dirty="0" smtClean="0"/>
              <a:t>{</a:t>
            </a:r>
            <a:r>
              <a:rPr lang="zh-TW" altLang="en-US" dirty="0" smtClean="0"/>
              <a:t>   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87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7351" y="2480367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switch case</a:t>
            </a:r>
            <a:br>
              <a:rPr lang="en-US" altLang="zh-TW" dirty="0" smtClean="0"/>
            </a:br>
            <a:r>
              <a:rPr lang="zh-TW" altLang="en-US" dirty="0" smtClean="0"/>
              <a:t>成績</a:t>
            </a:r>
            <a:r>
              <a:rPr lang="zh-TW" altLang="en-US" dirty="0"/>
              <a:t>判定 </a:t>
            </a:r>
          </a:p>
        </p:txBody>
      </p:sp>
    </p:spTree>
    <p:extLst>
      <p:ext uri="{BB962C8B-B14F-4D97-AF65-F5344CB8AC3E}">
        <p14:creationId xmlns:p14="http://schemas.microsoft.com/office/powerpoint/2010/main" val="21650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15" y="200968"/>
            <a:ext cx="9384213" cy="728480"/>
          </a:xfrm>
        </p:spPr>
        <p:txBody>
          <a:bodyPr/>
          <a:lstStyle/>
          <a:p>
            <a:r>
              <a:rPr lang="zh-TW" altLang="en-US" dirty="0" smtClean="0"/>
              <a:t>多重選擇另一種形式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sz="3200" dirty="0" smtClean="0"/>
              <a:t> Switch case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39640" y="2633654"/>
            <a:ext cx="5747126" cy="41126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1400" dirty="0"/>
              <a:t>switch</a:t>
            </a:r>
            <a:r>
              <a:rPr lang="zh-TW" altLang="en-US" sz="1400" dirty="0"/>
              <a:t>小括弧內為一</a:t>
            </a:r>
            <a:r>
              <a:rPr lang="zh-TW" altLang="en-US" sz="1400" dirty="0">
                <a:solidFill>
                  <a:srgbClr val="FF0000"/>
                </a:solidFill>
              </a:rPr>
              <a:t>運算式</a:t>
            </a:r>
            <a:r>
              <a:rPr lang="zh-TW" altLang="en-US" sz="1400" dirty="0"/>
              <a:t>，計算出常數值。若與其後 </a:t>
            </a:r>
            <a:r>
              <a:rPr lang="en-US" altLang="zh-TW" sz="1400" dirty="0"/>
              <a:t>case </a:t>
            </a:r>
            <a:r>
              <a:rPr lang="zh-TW" altLang="en-US" sz="1400" dirty="0"/>
              <a:t>的常數值相符，就會執行該 </a:t>
            </a:r>
            <a:r>
              <a:rPr lang="en-US" altLang="zh-TW" sz="1400" dirty="0"/>
              <a:t>case </a:t>
            </a:r>
            <a:r>
              <a:rPr lang="zh-TW" altLang="en-US" sz="1400" dirty="0"/>
              <a:t>的陳述。</a:t>
            </a:r>
            <a:endParaRPr lang="en-US" altLang="zh-TW" sz="1400" dirty="0"/>
          </a:p>
          <a:p>
            <a:pPr marL="0" indent="0">
              <a:spcBef>
                <a:spcPts val="600"/>
              </a:spcBef>
              <a:buNone/>
            </a:pPr>
            <a:endParaRPr lang="en-US" altLang="zh-TW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400" dirty="0"/>
              <a:t>switch (</a:t>
            </a:r>
            <a:r>
              <a:rPr lang="zh-TW" altLang="en-US" sz="1400" dirty="0"/>
              <a:t>變數名稱或運算式</a:t>
            </a:r>
            <a:r>
              <a:rPr lang="en-US" altLang="zh-TW" sz="1400" dirty="0"/>
              <a:t>) {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altLang="zh-TW" sz="1400" dirty="0"/>
              <a:t>	case</a:t>
            </a:r>
            <a:r>
              <a:rPr lang="zh-TW" altLang="en-US" sz="1400" dirty="0"/>
              <a:t> 符合常數</a:t>
            </a:r>
            <a:r>
              <a:rPr lang="en-US" altLang="zh-TW" sz="1400" dirty="0"/>
              <a:t>1</a:t>
            </a:r>
            <a:r>
              <a:rPr lang="zh-TW" altLang="en-US" sz="1400" dirty="0"/>
              <a:t>或字元</a:t>
            </a:r>
            <a:r>
              <a:rPr lang="en-US" altLang="zh-TW" sz="1400" dirty="0"/>
              <a:t>1: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400" dirty="0"/>
              <a:t>		</a:t>
            </a:r>
            <a:r>
              <a:rPr lang="zh-TW" altLang="en-US" sz="1400" dirty="0"/>
              <a:t>與常數</a:t>
            </a:r>
            <a:r>
              <a:rPr lang="en-US" altLang="zh-TW" sz="1400" dirty="0"/>
              <a:t>1</a:t>
            </a:r>
            <a:r>
              <a:rPr lang="zh-TW" altLang="en-US" sz="1400" dirty="0"/>
              <a:t>值成立時執行的敘述</a:t>
            </a:r>
            <a:r>
              <a:rPr lang="en-US" altLang="zh-TW" sz="1400" dirty="0"/>
              <a:t>;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en-US" altLang="zh-TW" dirty="0"/>
              <a:t>		</a:t>
            </a:r>
            <a:r>
              <a:rPr lang="en-US" altLang="zh-TW" dirty="0" smtClean="0"/>
              <a:t>;//</a:t>
            </a:r>
            <a:r>
              <a:rPr lang="zh-TW" altLang="en-US" dirty="0"/>
              <a:t>結束執行</a:t>
            </a:r>
            <a:r>
              <a:rPr lang="en-US" altLang="zh-TW" dirty="0"/>
              <a:t>switch</a:t>
            </a:r>
            <a:r>
              <a:rPr lang="zh-TW" altLang="en-US" dirty="0"/>
              <a:t>判斷</a:t>
            </a:r>
            <a:r>
              <a:rPr lang="en-US" altLang="zh-TW" dirty="0"/>
              <a:t>;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altLang="zh-TW" sz="1400" dirty="0"/>
              <a:t>	case</a:t>
            </a:r>
            <a:r>
              <a:rPr lang="zh-TW" altLang="en-US" sz="1400" dirty="0"/>
              <a:t> 常數</a:t>
            </a:r>
            <a:r>
              <a:rPr lang="en-US" altLang="zh-TW" sz="1400" dirty="0"/>
              <a:t>2</a:t>
            </a:r>
            <a:r>
              <a:rPr lang="zh-TW" altLang="en-US" sz="1400" dirty="0"/>
              <a:t>或字元</a:t>
            </a:r>
            <a:r>
              <a:rPr lang="en-US" altLang="zh-TW" sz="1400" dirty="0"/>
              <a:t>2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400" dirty="0"/>
              <a:t>		</a:t>
            </a:r>
            <a:r>
              <a:rPr lang="zh-TW" altLang="en-US" sz="1400" dirty="0"/>
              <a:t>與常數</a:t>
            </a:r>
            <a:r>
              <a:rPr lang="en-US" altLang="zh-TW" sz="1400" dirty="0"/>
              <a:t>2</a:t>
            </a:r>
            <a:r>
              <a:rPr lang="zh-TW" altLang="en-US" sz="1400" dirty="0"/>
              <a:t>值成立時執行的敘述</a:t>
            </a:r>
            <a:r>
              <a:rPr lang="en-US" altLang="zh-TW" sz="1400" dirty="0"/>
              <a:t>;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en-US" altLang="zh-TW" dirty="0"/>
              <a:t>		break;//</a:t>
            </a:r>
            <a:r>
              <a:rPr lang="zh-TW" altLang="en-US" dirty="0"/>
              <a:t>結束執行</a:t>
            </a:r>
            <a:r>
              <a:rPr lang="en-US" altLang="zh-TW" dirty="0"/>
              <a:t>switch</a:t>
            </a:r>
            <a:r>
              <a:rPr lang="zh-TW" altLang="en-US" dirty="0"/>
              <a:t>判斷</a:t>
            </a:r>
            <a:r>
              <a:rPr lang="en-US" altLang="zh-TW" dirty="0"/>
              <a:t>;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en-US" altLang="zh-TW" dirty="0"/>
              <a:t>	default:</a:t>
            </a:r>
            <a:endParaRPr lang="zh-TW" alt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400" dirty="0"/>
              <a:t>		</a:t>
            </a:r>
            <a:r>
              <a:rPr lang="zh-TW" altLang="en-US" sz="1400" dirty="0"/>
              <a:t>與上述</a:t>
            </a:r>
            <a:r>
              <a:rPr lang="en-US" altLang="zh-TW" sz="1400" dirty="0"/>
              <a:t>case</a:t>
            </a:r>
            <a:r>
              <a:rPr lang="zh-TW" altLang="en-US" sz="1400" dirty="0"/>
              <a:t>常數值均不成立時執行的敘述</a:t>
            </a:r>
            <a:r>
              <a:rPr lang="en-US" altLang="zh-TW" sz="1400" dirty="0"/>
              <a:t>;</a:t>
            </a:r>
          </a:p>
          <a:p>
            <a:pPr marL="0" lvl="2" indent="0">
              <a:spcBef>
                <a:spcPts val="600"/>
              </a:spcBef>
              <a:buNone/>
            </a:pPr>
            <a:r>
              <a:rPr lang="en-US" altLang="zh-TW" dirty="0"/>
              <a:t>		break;//</a:t>
            </a:r>
            <a:r>
              <a:rPr lang="zh-TW" altLang="en-US" dirty="0"/>
              <a:t>結束執行</a:t>
            </a:r>
            <a:r>
              <a:rPr lang="en-US" altLang="zh-TW" dirty="0"/>
              <a:t>switch</a:t>
            </a:r>
            <a:r>
              <a:rPr lang="zh-TW" altLang="en-US" dirty="0"/>
              <a:t>判斷</a:t>
            </a:r>
            <a:r>
              <a:rPr lang="en-US" altLang="zh-TW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400" dirty="0"/>
              <a:t>}</a:t>
            </a:r>
          </a:p>
        </p:txBody>
      </p:sp>
      <p:grpSp>
        <p:nvGrpSpPr>
          <p:cNvPr id="85" name="群組 84"/>
          <p:cNvGrpSpPr/>
          <p:nvPr/>
        </p:nvGrpSpPr>
        <p:grpSpPr>
          <a:xfrm>
            <a:off x="7030559" y="934515"/>
            <a:ext cx="4674560" cy="5512294"/>
            <a:chOff x="7620667" y="2300140"/>
            <a:chExt cx="3200357" cy="4140047"/>
          </a:xfrm>
        </p:grpSpPr>
        <p:grpSp>
          <p:nvGrpSpPr>
            <p:cNvPr id="72" name="群組 71"/>
            <p:cNvGrpSpPr/>
            <p:nvPr/>
          </p:nvGrpSpPr>
          <p:grpSpPr>
            <a:xfrm>
              <a:off x="7899662" y="2300140"/>
              <a:ext cx="2921362" cy="4140047"/>
              <a:chOff x="7098384" y="462964"/>
              <a:chExt cx="3750921" cy="6304120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7098384" y="1312160"/>
                <a:ext cx="3337088" cy="1291340"/>
                <a:chOff x="7098384" y="1312160"/>
                <a:chExt cx="3337088" cy="1291340"/>
              </a:xfrm>
            </p:grpSpPr>
            <p:grpSp>
              <p:nvGrpSpPr>
                <p:cNvPr id="18" name="群組 17"/>
                <p:cNvGrpSpPr/>
                <p:nvPr/>
              </p:nvGrpSpPr>
              <p:grpSpPr>
                <a:xfrm>
                  <a:off x="7098384" y="1312160"/>
                  <a:ext cx="2064153" cy="1291340"/>
                  <a:chOff x="7098384" y="1312160"/>
                  <a:chExt cx="2064153" cy="1291340"/>
                </a:xfrm>
              </p:grpSpPr>
              <p:sp>
                <p:nvSpPr>
                  <p:cNvPr id="7" name="流程圖: 決策 6"/>
                  <p:cNvSpPr/>
                  <p:nvPr/>
                </p:nvSpPr>
                <p:spPr>
                  <a:xfrm>
                    <a:off x="7098384" y="1312160"/>
                    <a:ext cx="1310325" cy="763571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" name="直線單箭頭接點 10"/>
                  <p:cNvCxnSpPr>
                    <a:stCxn id="7" idx="2"/>
                    <a:endCxn id="23" idx="0"/>
                  </p:cNvCxnSpPr>
                  <p:nvPr/>
                </p:nvCxnSpPr>
                <p:spPr>
                  <a:xfrm>
                    <a:off x="7753547" y="2075731"/>
                    <a:ext cx="0" cy="527769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單箭頭接點 13"/>
                  <p:cNvCxnSpPr>
                    <a:endCxn id="15" idx="1"/>
                  </p:cNvCxnSpPr>
                  <p:nvPr/>
                </p:nvCxnSpPr>
                <p:spPr>
                  <a:xfrm flipV="1">
                    <a:off x="8408710" y="1685173"/>
                    <a:ext cx="753827" cy="8772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流程圖: 替代程序 14"/>
                <p:cNvSpPr/>
                <p:nvPr/>
              </p:nvSpPr>
              <p:spPr>
                <a:xfrm>
                  <a:off x="9162537" y="1368458"/>
                  <a:ext cx="1272935" cy="633430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7098384" y="2603500"/>
                <a:ext cx="3337088" cy="1292520"/>
                <a:chOff x="7098384" y="1312160"/>
                <a:chExt cx="3337088" cy="1292520"/>
              </a:xfrm>
            </p:grpSpPr>
            <p:grpSp>
              <p:nvGrpSpPr>
                <p:cNvPr id="21" name="群組 20"/>
                <p:cNvGrpSpPr/>
                <p:nvPr/>
              </p:nvGrpSpPr>
              <p:grpSpPr>
                <a:xfrm>
                  <a:off x="7098384" y="1312160"/>
                  <a:ext cx="2064153" cy="1292520"/>
                  <a:chOff x="7098384" y="1312160"/>
                  <a:chExt cx="2064153" cy="1292520"/>
                </a:xfrm>
              </p:grpSpPr>
              <p:sp>
                <p:nvSpPr>
                  <p:cNvPr id="23" name="流程圖: 決策 22"/>
                  <p:cNvSpPr/>
                  <p:nvPr/>
                </p:nvSpPr>
                <p:spPr>
                  <a:xfrm>
                    <a:off x="7098384" y="1312160"/>
                    <a:ext cx="1310325" cy="763571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4" name="直線單箭頭接點 23"/>
                  <p:cNvCxnSpPr>
                    <a:stCxn id="23" idx="2"/>
                    <a:endCxn id="29" idx="0"/>
                  </p:cNvCxnSpPr>
                  <p:nvPr/>
                </p:nvCxnSpPr>
                <p:spPr>
                  <a:xfrm>
                    <a:off x="7753547" y="2075731"/>
                    <a:ext cx="0" cy="528949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單箭頭接點 24"/>
                  <p:cNvCxnSpPr>
                    <a:endCxn id="22" idx="1"/>
                  </p:cNvCxnSpPr>
                  <p:nvPr/>
                </p:nvCxnSpPr>
                <p:spPr>
                  <a:xfrm flipV="1">
                    <a:off x="8408710" y="1685173"/>
                    <a:ext cx="753827" cy="8772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流程圖: 替代程序 21"/>
                <p:cNvSpPr/>
                <p:nvPr/>
              </p:nvSpPr>
              <p:spPr>
                <a:xfrm>
                  <a:off x="9162537" y="1368458"/>
                  <a:ext cx="1272935" cy="633430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" name="流程圖: 決策 28"/>
              <p:cNvSpPr/>
              <p:nvPr/>
            </p:nvSpPr>
            <p:spPr>
              <a:xfrm>
                <a:off x="7098384" y="3896020"/>
                <a:ext cx="1310325" cy="763571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" name="直線單箭頭接點 29"/>
              <p:cNvCxnSpPr>
                <a:stCxn id="29" idx="2"/>
                <a:endCxn id="82" idx="0"/>
              </p:cNvCxnSpPr>
              <p:nvPr/>
            </p:nvCxnSpPr>
            <p:spPr>
              <a:xfrm flipH="1">
                <a:off x="7750397" y="4659590"/>
                <a:ext cx="3150" cy="57555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/>
              <p:cNvCxnSpPr>
                <a:endCxn id="28" idx="1"/>
              </p:cNvCxnSpPr>
              <p:nvPr/>
            </p:nvCxnSpPr>
            <p:spPr>
              <a:xfrm flipV="1">
                <a:off x="8408710" y="4269033"/>
                <a:ext cx="753827" cy="877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流程圖: 替代程序 27"/>
              <p:cNvSpPr/>
              <p:nvPr/>
            </p:nvSpPr>
            <p:spPr>
              <a:xfrm>
                <a:off x="9162537" y="3952318"/>
                <a:ext cx="1272935" cy="63343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接點: 肘形 34"/>
              <p:cNvCxnSpPr>
                <a:stCxn id="15" idx="3"/>
              </p:cNvCxnSpPr>
              <p:nvPr/>
            </p:nvCxnSpPr>
            <p:spPr>
              <a:xfrm flipH="1">
                <a:off x="7753137" y="1685174"/>
                <a:ext cx="2682335" cy="4576949"/>
              </a:xfrm>
              <a:prstGeom prst="bentConnector4">
                <a:avLst>
                  <a:gd name="adj1" fmla="val -10942"/>
                  <a:gd name="adj2" fmla="val 100190"/>
                </a:avLst>
              </a:prstGeom>
              <a:ln w="571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62" name="群組 61"/>
              <p:cNvGrpSpPr/>
              <p:nvPr/>
            </p:nvGrpSpPr>
            <p:grpSpPr>
              <a:xfrm>
                <a:off x="7585043" y="5868572"/>
                <a:ext cx="320510" cy="898512"/>
                <a:chOff x="7585042" y="5977268"/>
                <a:chExt cx="320511" cy="1033403"/>
              </a:xfrm>
            </p:grpSpPr>
            <p:cxnSp>
              <p:nvCxnSpPr>
                <p:cNvPr id="45" name="直線接點 44"/>
                <p:cNvCxnSpPr>
                  <a:stCxn id="82" idx="2"/>
                </p:cNvCxnSpPr>
                <p:nvPr/>
              </p:nvCxnSpPr>
              <p:spPr>
                <a:xfrm flipH="1">
                  <a:off x="7747654" y="5977268"/>
                  <a:ext cx="2743" cy="66183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流程圖: 接點 57"/>
                <p:cNvSpPr/>
                <p:nvPr/>
              </p:nvSpPr>
              <p:spPr>
                <a:xfrm>
                  <a:off x="7585042" y="6639099"/>
                  <a:ext cx="320511" cy="37157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3" name="群組 62"/>
              <p:cNvGrpSpPr/>
              <p:nvPr/>
            </p:nvGrpSpPr>
            <p:grpSpPr>
              <a:xfrm rot="10800000">
                <a:off x="7589754" y="462964"/>
                <a:ext cx="320511" cy="849196"/>
                <a:chOff x="7589755" y="5086350"/>
                <a:chExt cx="320511" cy="986998"/>
              </a:xfrm>
            </p:grpSpPr>
            <p:cxnSp>
              <p:nvCxnSpPr>
                <p:cNvPr id="64" name="直線接點 63"/>
                <p:cNvCxnSpPr>
                  <a:stCxn id="7" idx="0"/>
                </p:cNvCxnSpPr>
                <p:nvPr/>
              </p:nvCxnSpPr>
              <p:spPr>
                <a:xfrm rot="10800000" flipH="1" flipV="1">
                  <a:off x="7746474" y="5086350"/>
                  <a:ext cx="5893" cy="615425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流程圖: 接點 64"/>
                <p:cNvSpPr/>
                <p:nvPr/>
              </p:nvSpPr>
              <p:spPr>
                <a:xfrm>
                  <a:off x="7589755" y="5701776"/>
                  <a:ext cx="320511" cy="37157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67" name="直線單箭頭接點 66"/>
              <p:cNvCxnSpPr/>
              <p:nvPr/>
            </p:nvCxnSpPr>
            <p:spPr>
              <a:xfrm flipV="1">
                <a:off x="10435472" y="2976513"/>
                <a:ext cx="358219" cy="877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/>
              <p:nvPr/>
            </p:nvCxnSpPr>
            <p:spPr>
              <a:xfrm flipV="1">
                <a:off x="10444899" y="4302878"/>
                <a:ext cx="358219" cy="877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單箭頭接點 70"/>
              <p:cNvCxnSpPr/>
              <p:nvPr/>
            </p:nvCxnSpPr>
            <p:spPr>
              <a:xfrm flipV="1">
                <a:off x="10491086" y="1676401"/>
                <a:ext cx="358219" cy="877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文字方塊 72"/>
            <p:cNvSpPr txBox="1"/>
            <p:nvPr/>
          </p:nvSpPr>
          <p:spPr>
            <a:xfrm>
              <a:off x="8816706" y="2679916"/>
              <a:ext cx="683815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True</a:t>
              </a: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8815383" y="3576290"/>
              <a:ext cx="683815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True</a:t>
              </a: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8815382" y="4336914"/>
              <a:ext cx="683815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True</a:t>
              </a: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620667" y="3347910"/>
              <a:ext cx="736857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false</a:t>
              </a: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7625355" y="4194245"/>
              <a:ext cx="736857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false</a:t>
              </a: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673389" y="5019420"/>
              <a:ext cx="736857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false</a:t>
              </a:r>
            </a:p>
          </p:txBody>
        </p:sp>
        <p:sp>
          <p:nvSpPr>
            <p:cNvPr id="82" name="流程圖: 替代程序 81"/>
            <p:cNvSpPr/>
            <p:nvPr/>
          </p:nvSpPr>
          <p:spPr>
            <a:xfrm>
              <a:off x="7911769" y="5434130"/>
              <a:ext cx="991411" cy="4159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658698" y="1600583"/>
            <a:ext cx="191751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/>
              <a:t>與常數</a:t>
            </a:r>
            <a:r>
              <a:rPr lang="en-US" altLang="zh-TW" dirty="0"/>
              <a:t>1</a:t>
            </a:r>
            <a:r>
              <a:rPr lang="zh-TW" altLang="en-US" dirty="0"/>
              <a:t>值成立</a:t>
            </a:r>
            <a:r>
              <a:rPr lang="zh-TW" altLang="en-US" dirty="0" smtClean="0"/>
              <a:t>時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r>
              <a:rPr lang="zh-TW" altLang="en-US" dirty="0" smtClean="0"/>
              <a:t>執行</a:t>
            </a:r>
            <a:r>
              <a:rPr lang="zh-TW" altLang="en-US" dirty="0"/>
              <a:t>的敘述</a:t>
            </a:r>
            <a:r>
              <a:rPr lang="en-US" altLang="zh-TW" dirty="0"/>
              <a:t>;</a:t>
            </a:r>
          </a:p>
        </p:txBody>
      </p:sp>
      <p:sp>
        <p:nvSpPr>
          <p:cNvPr id="8" name="矩形 7"/>
          <p:cNvSpPr/>
          <p:nvPr/>
        </p:nvSpPr>
        <p:spPr>
          <a:xfrm>
            <a:off x="11252149" y="2977142"/>
            <a:ext cx="71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break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343700" y="2039125"/>
            <a:ext cx="71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break</a:t>
            </a: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11247655" y="4085529"/>
            <a:ext cx="71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break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666389" y="1675895"/>
            <a:ext cx="102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case</a:t>
            </a:r>
            <a:r>
              <a:rPr lang="zh-TW" altLang="en-US" dirty="0"/>
              <a:t> 符合常數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7682929" y="2835999"/>
            <a:ext cx="102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case</a:t>
            </a:r>
            <a:r>
              <a:rPr lang="zh-TW" altLang="en-US" dirty="0"/>
              <a:t> 符合</a:t>
            </a:r>
            <a:r>
              <a:rPr lang="zh-TW" altLang="en-US" dirty="0" smtClean="0"/>
              <a:t>常數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79269" y="896495"/>
            <a:ext cx="54373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Switch : </a:t>
            </a:r>
            <a:r>
              <a:rPr lang="zh-TW" altLang="en-US" sz="3200" dirty="0" smtClean="0"/>
              <a:t>原意為</a:t>
            </a:r>
            <a:r>
              <a:rPr lang="zh-TW" altLang="en-US" sz="3200" dirty="0" smtClean="0">
                <a:solidFill>
                  <a:srgbClr val="FF0000"/>
                </a:solidFill>
              </a:rPr>
              <a:t>開關、切換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srgbClr val="FF0000"/>
                </a:solidFill>
              </a:rPr>
              <a:t>CASE:</a:t>
            </a:r>
            <a:r>
              <a:rPr lang="zh-TW" altLang="en-US" sz="3200" dirty="0" smtClean="0">
                <a:solidFill>
                  <a:srgbClr val="FF0000"/>
                </a:solidFill>
              </a:rPr>
              <a:t> 案例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srgbClr val="FF0000"/>
                </a:solidFill>
              </a:rPr>
              <a:t>Default: </a:t>
            </a:r>
            <a:r>
              <a:rPr lang="zh-TW" altLang="en-US" sz="3200" dirty="0" smtClean="0">
                <a:solidFill>
                  <a:srgbClr val="FF0000"/>
                </a:solidFill>
              </a:rPr>
              <a:t>預設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746382" y="2692612"/>
            <a:ext cx="191751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/>
              <a:t>與</a:t>
            </a:r>
            <a:r>
              <a:rPr lang="zh-TW" altLang="en-US" dirty="0" smtClean="0"/>
              <a:t>常數</a:t>
            </a:r>
            <a:r>
              <a:rPr lang="en-US" altLang="zh-TW" dirty="0" smtClean="0"/>
              <a:t>2</a:t>
            </a:r>
            <a:r>
              <a:rPr lang="zh-TW" altLang="en-US" dirty="0" smtClean="0"/>
              <a:t>值</a:t>
            </a:r>
            <a:r>
              <a:rPr lang="zh-TW" altLang="en-US" dirty="0"/>
              <a:t>成立</a:t>
            </a:r>
            <a:r>
              <a:rPr lang="zh-TW" altLang="en-US" dirty="0" smtClean="0"/>
              <a:t>時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r>
              <a:rPr lang="zh-TW" altLang="en-US" dirty="0" smtClean="0"/>
              <a:t>執行</a:t>
            </a:r>
            <a:r>
              <a:rPr lang="zh-TW" altLang="en-US" dirty="0"/>
              <a:t>的敘述</a:t>
            </a:r>
            <a:r>
              <a:rPr lang="en-US" altLang="zh-TW" dirty="0"/>
              <a:t>;</a:t>
            </a:r>
          </a:p>
        </p:txBody>
      </p:sp>
      <p:sp>
        <p:nvSpPr>
          <p:cNvPr id="50" name="矩形 49"/>
          <p:cNvSpPr/>
          <p:nvPr/>
        </p:nvSpPr>
        <p:spPr>
          <a:xfrm>
            <a:off x="9783112" y="3787632"/>
            <a:ext cx="191751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dirty="0"/>
              <a:t>與</a:t>
            </a:r>
            <a:r>
              <a:rPr lang="zh-TW" altLang="en-US" dirty="0" smtClean="0"/>
              <a:t>常數</a:t>
            </a:r>
            <a:r>
              <a:rPr lang="en-US" altLang="zh-TW" dirty="0" smtClean="0"/>
              <a:t>3</a:t>
            </a:r>
            <a:r>
              <a:rPr lang="zh-TW" altLang="en-US" dirty="0" smtClean="0"/>
              <a:t>值</a:t>
            </a:r>
            <a:r>
              <a:rPr lang="zh-TW" altLang="en-US" dirty="0"/>
              <a:t>成立</a:t>
            </a:r>
            <a:r>
              <a:rPr lang="zh-TW" altLang="en-US" dirty="0" smtClean="0"/>
              <a:t>時</a:t>
            </a:r>
            <a:endParaRPr lang="en-US" altLang="zh-TW" dirty="0" smtClean="0"/>
          </a:p>
          <a:p>
            <a:pPr>
              <a:spcBef>
                <a:spcPts val="600"/>
              </a:spcBef>
            </a:pPr>
            <a:r>
              <a:rPr lang="zh-TW" altLang="en-US" dirty="0" smtClean="0"/>
              <a:t>執行</a:t>
            </a:r>
            <a:r>
              <a:rPr lang="zh-TW" altLang="en-US" dirty="0"/>
              <a:t>的敘述</a:t>
            </a:r>
            <a:r>
              <a:rPr lang="en-US" altLang="zh-TW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71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主題：成績判定 </a:t>
            </a:r>
            <a:r>
              <a:rPr lang="en-US" altLang="zh-TW" dirty="0"/>
              <a:t>– switch case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4145" y="2603500"/>
            <a:ext cx="4919520" cy="39292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100~90</a:t>
            </a:r>
            <a:r>
              <a:rPr lang="zh-TW" altLang="en-US" dirty="0"/>
              <a:t>優  </a:t>
            </a:r>
            <a:r>
              <a:rPr lang="en-US" altLang="zh-TW" dirty="0"/>
              <a:t>/  89~80</a:t>
            </a:r>
            <a:r>
              <a:rPr lang="zh-TW" altLang="en-US" dirty="0"/>
              <a:t>甲  </a:t>
            </a:r>
            <a:r>
              <a:rPr lang="en-US" altLang="zh-TW" dirty="0"/>
              <a:t>/  79~70</a:t>
            </a:r>
            <a:r>
              <a:rPr lang="zh-TW" altLang="en-US" dirty="0"/>
              <a:t>乙  </a:t>
            </a:r>
            <a:r>
              <a:rPr lang="en-US" altLang="zh-TW" dirty="0"/>
              <a:t>/  69~60</a:t>
            </a:r>
            <a:r>
              <a:rPr lang="zh-TW" altLang="en-US" dirty="0"/>
              <a:t>丙  </a:t>
            </a:r>
            <a:r>
              <a:rPr lang="en-US" altLang="zh-TW" dirty="0"/>
              <a:t>/  59~50</a:t>
            </a:r>
            <a:r>
              <a:rPr lang="zh-TW" altLang="en-US" dirty="0"/>
              <a:t>丁  </a:t>
            </a:r>
            <a:r>
              <a:rPr lang="en-US" altLang="zh-TW" dirty="0"/>
              <a:t>/  49~40</a:t>
            </a:r>
            <a:r>
              <a:rPr lang="zh-TW" altLang="en-US" dirty="0"/>
              <a:t>戊  </a:t>
            </a:r>
            <a:r>
              <a:rPr lang="en-US" altLang="zh-TW" dirty="0"/>
              <a:t>/    39~30</a:t>
            </a:r>
            <a:r>
              <a:rPr lang="zh-TW" altLang="en-US" dirty="0"/>
              <a:t>己  </a:t>
            </a:r>
            <a:r>
              <a:rPr lang="en-US" altLang="zh-TW" dirty="0"/>
              <a:t>/  29~20</a:t>
            </a:r>
            <a:r>
              <a:rPr lang="zh-TW" altLang="en-US" dirty="0"/>
              <a:t>庚  </a:t>
            </a:r>
            <a:r>
              <a:rPr lang="en-US" altLang="zh-TW" dirty="0"/>
              <a:t>/  19~10</a:t>
            </a:r>
            <a:r>
              <a:rPr lang="zh-TW" altLang="en-US" dirty="0"/>
              <a:t>辛  </a:t>
            </a:r>
            <a:r>
              <a:rPr lang="en-US" altLang="zh-TW" dirty="0"/>
              <a:t>/        9~1</a:t>
            </a:r>
            <a:r>
              <a:rPr lang="zh-TW" altLang="en-US" dirty="0"/>
              <a:t>壬    </a:t>
            </a:r>
            <a:r>
              <a:rPr lang="en-US" altLang="zh-TW" dirty="0"/>
              <a:t>/ 0</a:t>
            </a:r>
            <a:r>
              <a:rPr lang="zh-TW" altLang="en-US" dirty="0"/>
              <a:t>癸</a:t>
            </a:r>
            <a:endParaRPr lang="en-US" altLang="zh-TW" dirty="0"/>
          </a:p>
          <a:p>
            <a:r>
              <a:rPr lang="zh-TW" altLang="en-US" dirty="0"/>
              <a:t>利用</a:t>
            </a:r>
            <a:r>
              <a:rPr lang="en-US" altLang="zh-TW" dirty="0"/>
              <a:t>switch case</a:t>
            </a:r>
            <a:r>
              <a:rPr lang="zh-TW" altLang="en-US" dirty="0"/>
              <a:t>判斷使用者輸入的成績位於哪個區間，並印出相對應的等第。</a:t>
            </a:r>
            <a:endParaRPr lang="en-US" altLang="zh-TW" dirty="0"/>
          </a:p>
          <a:p>
            <a:r>
              <a:rPr lang="zh-TW" altLang="en-US" dirty="0"/>
              <a:t>利用</a:t>
            </a:r>
            <a:r>
              <a:rPr lang="en-US" altLang="zh-TW" dirty="0"/>
              <a:t>score/10</a:t>
            </a:r>
            <a:r>
              <a:rPr lang="zh-TW" altLang="en-US" dirty="0"/>
              <a:t>的結果來判斷分數屬於哪個</a:t>
            </a:r>
            <a:r>
              <a:rPr lang="en-US" altLang="zh-TW" dirty="0"/>
              <a:t>case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/>
              <a:t>由於</a:t>
            </a:r>
            <a:r>
              <a:rPr lang="en-US" altLang="zh-TW" dirty="0"/>
              <a:t>9~0</a:t>
            </a:r>
            <a:r>
              <a:rPr lang="zh-TW" altLang="en-US" dirty="0"/>
              <a:t>除</a:t>
            </a:r>
            <a:r>
              <a:rPr lang="en-US" altLang="zh-TW" dirty="0"/>
              <a:t>10</a:t>
            </a:r>
            <a:r>
              <a:rPr lang="zh-TW" altLang="en-US" dirty="0"/>
              <a:t>結果均為</a:t>
            </a:r>
            <a:r>
              <a:rPr lang="en-US" altLang="zh-TW" dirty="0"/>
              <a:t>0</a:t>
            </a:r>
            <a:r>
              <a:rPr lang="zh-TW" altLang="en-US" dirty="0"/>
              <a:t>，但</a:t>
            </a:r>
            <a:r>
              <a:rPr lang="en-US" altLang="zh-TW" dirty="0"/>
              <a:t>9~1 &amp; 0</a:t>
            </a:r>
            <a:r>
              <a:rPr lang="zh-TW" altLang="en-US" dirty="0"/>
              <a:t>屬不同等地，因此判斷後才印出。</a:t>
            </a:r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8" name="群組 7"/>
          <p:cNvGrpSpPr/>
          <p:nvPr/>
        </p:nvGrpSpPr>
        <p:grpSpPr>
          <a:xfrm>
            <a:off x="5673665" y="5596101"/>
            <a:ext cx="2190750" cy="865554"/>
            <a:chOff x="6152024" y="2130860"/>
            <a:chExt cx="2190750" cy="865554"/>
          </a:xfrm>
        </p:grpSpPr>
        <p:sp>
          <p:nvSpPr>
            <p:cNvPr id="13" name="文字方塊 12"/>
            <p:cNvSpPr txBox="1"/>
            <p:nvPr/>
          </p:nvSpPr>
          <p:spPr>
            <a:xfrm>
              <a:off x="6152024" y="2130860"/>
              <a:ext cx="2190750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dirty="0">
                  <a:solidFill>
                    <a:prstClr val="black"/>
                  </a:solidFill>
                </a:rPr>
                <a:t>執行結果</a:t>
              </a: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2024" y="2539214"/>
              <a:ext cx="2190750" cy="45720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232" y="319405"/>
            <a:ext cx="41433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0" y="314585"/>
            <a:ext cx="4145639" cy="6383065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864703" y="2248276"/>
            <a:ext cx="3094371" cy="3721640"/>
            <a:chOff x="7620667" y="2300140"/>
            <a:chExt cx="3431718" cy="4188258"/>
          </a:xfrm>
        </p:grpSpPr>
        <p:grpSp>
          <p:nvGrpSpPr>
            <p:cNvPr id="7" name="群組 6"/>
            <p:cNvGrpSpPr/>
            <p:nvPr/>
          </p:nvGrpSpPr>
          <p:grpSpPr>
            <a:xfrm>
              <a:off x="7899662" y="2300140"/>
              <a:ext cx="3152723" cy="4188258"/>
              <a:chOff x="7098384" y="462964"/>
              <a:chExt cx="4047979" cy="6377533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7098384" y="1290532"/>
                <a:ext cx="2064153" cy="1369264"/>
                <a:chOff x="7098384" y="1290533"/>
                <a:chExt cx="2064153" cy="1369265"/>
              </a:xfrm>
            </p:grpSpPr>
            <p:sp>
              <p:nvSpPr>
                <p:cNvPr id="38" name="流程圖: 決策 37"/>
                <p:cNvSpPr/>
                <p:nvPr/>
              </p:nvSpPr>
              <p:spPr>
                <a:xfrm>
                  <a:off x="7098384" y="1290533"/>
                  <a:ext cx="1310325" cy="785199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r>
                    <a:rPr lang="en-US" altLang="zh-TW" dirty="0" smtClean="0">
                      <a:solidFill>
                        <a:prstClr val="white"/>
                      </a:solidFill>
                    </a:rPr>
                    <a:t>10</a:t>
                  </a:r>
                  <a:endParaRPr lang="zh-TW" alt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9" name="直線單箭頭接點 38"/>
                <p:cNvCxnSpPr>
                  <a:stCxn id="38" idx="2"/>
                  <a:endCxn id="33" idx="0"/>
                </p:cNvCxnSpPr>
                <p:nvPr/>
              </p:nvCxnSpPr>
              <p:spPr>
                <a:xfrm>
                  <a:off x="7753547" y="2075732"/>
                  <a:ext cx="0" cy="527768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單箭頭接點 93"/>
                <p:cNvCxnSpPr/>
                <p:nvPr/>
              </p:nvCxnSpPr>
              <p:spPr>
                <a:xfrm>
                  <a:off x="8961472" y="1826910"/>
                  <a:ext cx="201065" cy="832888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群組 15"/>
              <p:cNvGrpSpPr/>
              <p:nvPr/>
            </p:nvGrpSpPr>
            <p:grpSpPr>
              <a:xfrm>
                <a:off x="7098384" y="1719576"/>
                <a:ext cx="3337088" cy="2176444"/>
                <a:chOff x="7098384" y="428236"/>
                <a:chExt cx="3337088" cy="2176444"/>
              </a:xfrm>
            </p:grpSpPr>
            <p:grpSp>
              <p:nvGrpSpPr>
                <p:cNvPr id="31" name="群組 30"/>
                <p:cNvGrpSpPr/>
                <p:nvPr/>
              </p:nvGrpSpPr>
              <p:grpSpPr>
                <a:xfrm>
                  <a:off x="7098384" y="428236"/>
                  <a:ext cx="2064153" cy="2176444"/>
                  <a:chOff x="7098384" y="428236"/>
                  <a:chExt cx="2064153" cy="2176444"/>
                </a:xfrm>
              </p:grpSpPr>
              <p:sp>
                <p:nvSpPr>
                  <p:cNvPr id="33" name="流程圖: 決策 32"/>
                  <p:cNvSpPr/>
                  <p:nvPr/>
                </p:nvSpPr>
                <p:spPr>
                  <a:xfrm>
                    <a:off x="7098384" y="1312160"/>
                    <a:ext cx="1310325" cy="763571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r>
                      <a:rPr lang="en-US" altLang="zh-TW" dirty="0" smtClean="0">
                        <a:solidFill>
                          <a:prstClr val="white"/>
                        </a:solidFill>
                      </a:rPr>
                      <a:t>9</a:t>
                    </a:r>
                    <a:endParaRPr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4" name="直線單箭頭接點 33"/>
                  <p:cNvCxnSpPr>
                    <a:stCxn id="33" idx="2"/>
                    <a:endCxn id="17" idx="0"/>
                  </p:cNvCxnSpPr>
                  <p:nvPr/>
                </p:nvCxnSpPr>
                <p:spPr>
                  <a:xfrm>
                    <a:off x="7753547" y="2075731"/>
                    <a:ext cx="0" cy="528949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單箭頭接點 34"/>
                  <p:cNvCxnSpPr>
                    <a:endCxn id="32" idx="1"/>
                  </p:cNvCxnSpPr>
                  <p:nvPr/>
                </p:nvCxnSpPr>
                <p:spPr>
                  <a:xfrm flipV="1">
                    <a:off x="8408710" y="1685173"/>
                    <a:ext cx="753827" cy="8772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線單箭頭接點 92"/>
                  <p:cNvCxnSpPr/>
                  <p:nvPr/>
                </p:nvCxnSpPr>
                <p:spPr>
                  <a:xfrm>
                    <a:off x="8408710" y="428236"/>
                    <a:ext cx="552762" cy="17044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流程圖: 替代程序 21"/>
                <p:cNvSpPr/>
                <p:nvPr/>
              </p:nvSpPr>
              <p:spPr>
                <a:xfrm>
                  <a:off x="9162537" y="1368458"/>
                  <a:ext cx="1272935" cy="633430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r>
                    <a:rPr lang="zh-TW" altLang="en-US" dirty="0" smtClean="0">
                      <a:solidFill>
                        <a:prstClr val="white"/>
                      </a:solidFill>
                    </a:rPr>
                    <a:t>優</a:t>
                  </a:r>
                  <a:endParaRPr lang="zh-TW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流程圖: 決策 16"/>
              <p:cNvSpPr/>
              <p:nvPr/>
            </p:nvSpPr>
            <p:spPr>
              <a:xfrm>
                <a:off x="7098384" y="3896020"/>
                <a:ext cx="1310325" cy="763571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altLang="zh-TW" dirty="0" smtClean="0">
                    <a:solidFill>
                      <a:prstClr val="white"/>
                    </a:solidFill>
                  </a:rPr>
                  <a:t>8</a:t>
                </a:r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直線單箭頭接點 17"/>
              <p:cNvCxnSpPr>
                <a:stCxn id="17" idx="2"/>
                <a:endCxn id="14" idx="0"/>
              </p:cNvCxnSpPr>
              <p:nvPr/>
            </p:nvCxnSpPr>
            <p:spPr>
              <a:xfrm flipH="1">
                <a:off x="7750397" y="4659590"/>
                <a:ext cx="3150" cy="57555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endCxn id="20" idx="1"/>
              </p:cNvCxnSpPr>
              <p:nvPr/>
            </p:nvCxnSpPr>
            <p:spPr>
              <a:xfrm flipV="1">
                <a:off x="8408710" y="4269033"/>
                <a:ext cx="753827" cy="877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流程圖: 替代程序 27"/>
              <p:cNvSpPr/>
              <p:nvPr/>
            </p:nvSpPr>
            <p:spPr>
              <a:xfrm>
                <a:off x="9162537" y="3952318"/>
                <a:ext cx="1272935" cy="63343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zh-TW" altLang="en-US" dirty="0" smtClean="0">
                    <a:solidFill>
                      <a:prstClr val="white"/>
                    </a:solidFill>
                  </a:rPr>
                  <a:t>甲</a:t>
                </a:r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接點: 肘形 34"/>
              <p:cNvCxnSpPr/>
              <p:nvPr/>
            </p:nvCxnSpPr>
            <p:spPr>
              <a:xfrm rot="10800000" flipV="1">
                <a:off x="7745297" y="2577987"/>
                <a:ext cx="3390657" cy="3733137"/>
              </a:xfrm>
              <a:prstGeom prst="bentConnector3">
                <a:avLst>
                  <a:gd name="adj1" fmla="val 958"/>
                </a:avLst>
              </a:prstGeom>
              <a:ln w="571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22" name="群組 21"/>
              <p:cNvGrpSpPr/>
              <p:nvPr/>
            </p:nvGrpSpPr>
            <p:grpSpPr>
              <a:xfrm>
                <a:off x="7585042" y="5868573"/>
                <a:ext cx="320510" cy="971924"/>
                <a:chOff x="7585041" y="5977268"/>
                <a:chExt cx="320511" cy="1117836"/>
              </a:xfrm>
            </p:grpSpPr>
            <p:cxnSp>
              <p:nvCxnSpPr>
                <p:cNvPr id="29" name="直線接點 28"/>
                <p:cNvCxnSpPr>
                  <a:stCxn id="14" idx="2"/>
                </p:cNvCxnSpPr>
                <p:nvPr/>
              </p:nvCxnSpPr>
              <p:spPr>
                <a:xfrm flipH="1">
                  <a:off x="7747654" y="5977268"/>
                  <a:ext cx="2743" cy="66183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流程圖: 接點 29"/>
                <p:cNvSpPr/>
                <p:nvPr/>
              </p:nvSpPr>
              <p:spPr>
                <a:xfrm>
                  <a:off x="7585041" y="6723533"/>
                  <a:ext cx="320511" cy="371571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0800000">
                <a:off x="7589754" y="462964"/>
                <a:ext cx="320511" cy="827572"/>
                <a:chOff x="7589755" y="5111483"/>
                <a:chExt cx="320511" cy="961865"/>
              </a:xfrm>
            </p:grpSpPr>
            <p:cxnSp>
              <p:nvCxnSpPr>
                <p:cNvPr id="27" name="直線接點 26"/>
                <p:cNvCxnSpPr>
                  <a:stCxn id="38" idx="0"/>
                </p:cNvCxnSpPr>
                <p:nvPr/>
              </p:nvCxnSpPr>
              <p:spPr>
                <a:xfrm rot="10800000" flipH="1" flipV="1">
                  <a:off x="7746472" y="5111483"/>
                  <a:ext cx="5893" cy="590291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流程圖: 接點 27"/>
                <p:cNvSpPr/>
                <p:nvPr/>
              </p:nvSpPr>
              <p:spPr>
                <a:xfrm>
                  <a:off x="7589755" y="5701776"/>
                  <a:ext cx="320511" cy="37157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24" name="直線單箭頭接點 23"/>
              <p:cNvCxnSpPr/>
              <p:nvPr/>
            </p:nvCxnSpPr>
            <p:spPr>
              <a:xfrm flipV="1">
                <a:off x="10435472" y="2976512"/>
                <a:ext cx="710891" cy="877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/>
              <p:cNvCxnSpPr/>
              <p:nvPr/>
            </p:nvCxnSpPr>
            <p:spPr>
              <a:xfrm flipV="1">
                <a:off x="10444899" y="4269032"/>
                <a:ext cx="691055" cy="42618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字方塊 8"/>
            <p:cNvSpPr txBox="1"/>
            <p:nvPr/>
          </p:nvSpPr>
          <p:spPr>
            <a:xfrm>
              <a:off x="8815383" y="3576290"/>
              <a:ext cx="683815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True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8815382" y="4336914"/>
              <a:ext cx="683815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True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620667" y="3347910"/>
              <a:ext cx="736857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false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625355" y="4194245"/>
              <a:ext cx="736857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false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673389" y="5019420"/>
              <a:ext cx="736857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false</a:t>
              </a:r>
            </a:p>
          </p:txBody>
        </p:sp>
        <p:sp>
          <p:nvSpPr>
            <p:cNvPr id="14" name="流程圖: 替代程序 81"/>
            <p:cNvSpPr/>
            <p:nvPr/>
          </p:nvSpPr>
          <p:spPr>
            <a:xfrm>
              <a:off x="7911769" y="5434130"/>
              <a:ext cx="991411" cy="4159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8742057" y="2659296"/>
              <a:ext cx="683815" cy="34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1400" dirty="0">
                  <a:solidFill>
                    <a:prstClr val="black"/>
                  </a:solidFill>
                </a:rPr>
                <a:t>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5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82926" y="485212"/>
            <a:ext cx="2017904" cy="728480"/>
          </a:xfrm>
        </p:spPr>
        <p:txBody>
          <a:bodyPr/>
          <a:lstStyle/>
          <a:p>
            <a:r>
              <a:rPr lang="en-US" altLang="zh-TW" dirty="0" smtClean="0"/>
              <a:t>Debug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095581" y="2416213"/>
            <a:ext cx="3527214" cy="34163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Bug</a:t>
            </a:r>
            <a:r>
              <a:rPr lang="zh-TW" altLang="en-US" dirty="0" smtClean="0">
                <a:solidFill>
                  <a:srgbClr val="FF0000"/>
                </a:solidFill>
              </a:rPr>
              <a:t>在何處</a:t>
            </a:r>
            <a:r>
              <a:rPr lang="en-US" altLang="zh-TW" dirty="0" smtClean="0">
                <a:solidFill>
                  <a:srgbClr val="FF0000"/>
                </a:solidFill>
              </a:rPr>
              <a:t>? Syntax error?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請回答</a:t>
            </a:r>
            <a:r>
              <a:rPr lang="en-US" altLang="zh-TW" dirty="0" smtClean="0">
                <a:solidFill>
                  <a:srgbClr val="FF0000"/>
                </a:solidFill>
              </a:rPr>
              <a:t>!!</a:t>
            </a:r>
          </a:p>
          <a:p>
            <a:r>
              <a:rPr lang="en-US" altLang="zh-TW" dirty="0" smtClean="0"/>
              <a:t>How to handle?</a:t>
            </a:r>
          </a:p>
          <a:p>
            <a:r>
              <a:rPr lang="en-US" altLang="zh-TW" dirty="0" smtClean="0"/>
              <a:t>Let’s compile &amp; run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30" y="0"/>
            <a:ext cx="517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93224"/>
            <a:ext cx="3243353" cy="63647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06" y="493224"/>
            <a:ext cx="4145639" cy="6383065"/>
          </a:xfrm>
          <a:prstGeom prst="rect">
            <a:avLst/>
          </a:prstGeom>
        </p:spPr>
      </p:pic>
      <p:sp>
        <p:nvSpPr>
          <p:cNvPr id="6" name="左-右雙向箭號 5"/>
          <p:cNvSpPr/>
          <p:nvPr/>
        </p:nvSpPr>
        <p:spPr>
          <a:xfrm>
            <a:off x="4398307" y="3558448"/>
            <a:ext cx="1958426" cy="407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880472" y="306269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比較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在</a:t>
            </a:r>
            <a:r>
              <a:rPr lang="zh-TW" altLang="en-US" dirty="0" smtClean="0">
                <a:solidFill>
                  <a:srgbClr val="FF0000"/>
                </a:solidFill>
              </a:rPr>
              <a:t>分支敘述下</a:t>
            </a:r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/>
              <a:t>內容</a:t>
            </a:r>
            <a:r>
              <a:rPr lang="zh-TW" altLang="en-US" dirty="0" smtClean="0"/>
              <a:t>追蹤</a:t>
            </a:r>
            <a:r>
              <a:rPr lang="en-US" altLang="zh-TW" dirty="0" smtClean="0"/>
              <a:t>(2)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zh-TW" altLang="en-US" dirty="0"/>
              <a:t>印出結果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59818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err="1"/>
              <a:t>int</a:t>
            </a:r>
            <a:r>
              <a:rPr lang="en-US" altLang="zh-TW" dirty="0"/>
              <a:t> a = 10, b = 8, c;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If(a &gt;= b)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c = </a:t>
            </a:r>
            <a:r>
              <a:rPr lang="en-US" altLang="zh-TW" dirty="0" err="1"/>
              <a:t>a+b</a:t>
            </a:r>
            <a:r>
              <a:rPr lang="en-US" altLang="zh-TW" dirty="0"/>
              <a:t>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c </a:t>
            </a:r>
            <a:r>
              <a:rPr lang="en-US" altLang="zh-TW" dirty="0"/>
              <a:t>= </a:t>
            </a:r>
            <a:r>
              <a:rPr lang="en-US" altLang="zh-TW" dirty="0" smtClean="0"/>
              <a:t>c-1;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err="1"/>
              <a:t>System.out.print</a:t>
            </a:r>
            <a:r>
              <a:rPr lang="en-US" altLang="zh-TW" dirty="0"/>
              <a:t>(“c = ” + c);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8527055" y="2074741"/>
          <a:ext cx="1432193" cy="18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93"/>
              </a:tblGrid>
              <a:tr h="4618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108415" y="25559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108415" y="29983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108415" y="350264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60701" y="400129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0329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668" y="848768"/>
            <a:ext cx="8761413" cy="7284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Example 2:</a:t>
            </a:r>
            <a:br>
              <a:rPr lang="en-US" altLang="zh-TW" dirty="0" smtClean="0"/>
            </a:br>
            <a:r>
              <a:rPr lang="zh-TW" altLang="en-US" dirty="0" smtClean="0"/>
              <a:t>輸入</a:t>
            </a:r>
            <a:r>
              <a:rPr lang="zh-TW" altLang="en-US" dirty="0"/>
              <a:t>星期幾</a:t>
            </a:r>
            <a:r>
              <a:rPr lang="en-US" altLang="zh-TW" dirty="0" smtClean="0"/>
              <a:t>?</a:t>
            </a:r>
            <a:r>
              <a:rPr lang="zh-TW" altLang="en-US" dirty="0" smtClean="0"/>
              <a:t>得英</a:t>
            </a:r>
            <a:r>
              <a:rPr lang="zh-TW" altLang="en-US" dirty="0"/>
              <a:t>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375" y="380856"/>
            <a:ext cx="4577451" cy="6477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4" y="2177380"/>
            <a:ext cx="4241215" cy="425647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066272" y="2617147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</a:t>
            </a:r>
            <a:r>
              <a:rPr lang="zh-TW" altLang="en-US" dirty="0" smtClean="0">
                <a:solidFill>
                  <a:srgbClr val="FF0000"/>
                </a:solidFill>
              </a:rPr>
              <a:t>要按大小順序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在</a:t>
            </a:r>
            <a:r>
              <a:rPr lang="zh-TW" altLang="en-US" dirty="0" smtClean="0">
                <a:solidFill>
                  <a:srgbClr val="FF0000"/>
                </a:solidFill>
              </a:rPr>
              <a:t>分支敘述下</a:t>
            </a:r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/>
              <a:t>內容</a:t>
            </a:r>
            <a:r>
              <a:rPr lang="zh-TW" altLang="en-US" dirty="0" smtClean="0"/>
              <a:t>追蹤</a:t>
            </a:r>
            <a:r>
              <a:rPr lang="en-US" altLang="zh-TW" dirty="0" smtClean="0"/>
              <a:t>(3)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zh-TW" altLang="en-US" dirty="0"/>
              <a:t>印出結果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err="1"/>
              <a:t>int</a:t>
            </a:r>
            <a:r>
              <a:rPr lang="en-US" altLang="zh-TW" dirty="0"/>
              <a:t> x = 10, y = 30, z = 40;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If !(y == z)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x = (z+1)%15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err="1"/>
              <a:t>System.out.print</a:t>
            </a:r>
            <a:r>
              <a:rPr lang="en-US" altLang="zh-TW" dirty="0"/>
              <a:t>(“x = ” + x);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8527055" y="2074741"/>
          <a:ext cx="1432193" cy="18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93"/>
              </a:tblGrid>
              <a:tr h="4618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108415" y="25559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08415" y="299837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108415" y="350264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960701" y="400129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80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在</a:t>
            </a:r>
            <a:r>
              <a:rPr lang="zh-TW" altLang="en-US" dirty="0" smtClean="0">
                <a:solidFill>
                  <a:srgbClr val="FF0000"/>
                </a:solidFill>
              </a:rPr>
              <a:t>分支敘述下</a:t>
            </a:r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/>
              <a:t>內容</a:t>
            </a:r>
            <a:r>
              <a:rPr lang="zh-TW" altLang="en-US" dirty="0" smtClean="0"/>
              <a:t>追蹤</a:t>
            </a:r>
            <a:r>
              <a:rPr lang="en-US" altLang="zh-TW" dirty="0" smtClean="0"/>
              <a:t>(4)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zh-TW" altLang="en-US" dirty="0"/>
              <a:t>印出結果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err="1"/>
              <a:t>int</a:t>
            </a:r>
            <a:r>
              <a:rPr lang="en-US" altLang="zh-TW" dirty="0"/>
              <a:t> p = 30, q = 20, r = 15;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If(p &gt;= 25 &amp;&amp; q&lt;50)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r = p/r;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else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r = p-r;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err="1"/>
              <a:t>System.out.print</a:t>
            </a:r>
            <a:r>
              <a:rPr lang="en-US" altLang="zh-TW" dirty="0"/>
              <a:t>(“r = ” + r);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9463489" y="2339146"/>
          <a:ext cx="1432193" cy="18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93"/>
              </a:tblGrid>
              <a:tr h="4618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044849" y="28203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044849" y="32627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044849" y="376704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897135" y="426569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095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在</a:t>
            </a:r>
            <a:r>
              <a:rPr lang="zh-TW" altLang="en-US" dirty="0" smtClean="0">
                <a:solidFill>
                  <a:srgbClr val="FF0000"/>
                </a:solidFill>
              </a:rPr>
              <a:t>分支敘述下</a:t>
            </a:r>
            <a:r>
              <a:rPr lang="zh-TW" altLang="en-US" dirty="0" smtClean="0"/>
              <a:t>變</a:t>
            </a:r>
            <a:r>
              <a:rPr lang="zh-TW" altLang="zh-TW" dirty="0" smtClean="0"/>
              <a:t>數</a:t>
            </a:r>
            <a:r>
              <a:rPr lang="zh-TW" altLang="en-US" dirty="0"/>
              <a:t>內容</a:t>
            </a:r>
            <a:r>
              <a:rPr lang="zh-TW" altLang="en-US" dirty="0" smtClean="0"/>
              <a:t>追蹤</a:t>
            </a:r>
            <a:r>
              <a:rPr lang="en-US" altLang="zh-TW" dirty="0" smtClean="0"/>
              <a:t>(5)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zh-TW" altLang="en-US" dirty="0"/>
              <a:t>印出結果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74735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err="1"/>
              <a:t>int</a:t>
            </a:r>
            <a:r>
              <a:rPr lang="en-US" altLang="zh-TW" dirty="0"/>
              <a:t> p = 30, q = 20, r = 15;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If (</a:t>
            </a:r>
            <a:r>
              <a:rPr lang="en-US" altLang="zh-TW" dirty="0"/>
              <a:t>p &gt;= 25 || q&lt;50)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r = p/r;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else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   r = p-r;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err="1"/>
              <a:t>System.out.print</a:t>
            </a:r>
            <a:r>
              <a:rPr lang="en-US" altLang="zh-TW" dirty="0"/>
              <a:t>(“r = ” + r);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8527055" y="2074741"/>
          <a:ext cx="1432193" cy="18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93"/>
              </a:tblGrid>
              <a:tr h="46181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</a:tr>
              <a:tr h="4618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108415" y="25559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108415" y="29983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108415" y="350264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60701" y="400129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056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Q6 : </a:t>
            </a:r>
            <a:r>
              <a:rPr lang="zh-TW" altLang="en-US" dirty="0" smtClean="0"/>
              <a:t>印</a:t>
            </a:r>
            <a:r>
              <a:rPr lang="zh-TW" altLang="en-US" dirty="0"/>
              <a:t>出結果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73798"/>
            <a:ext cx="10515600" cy="5228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public class loop_1 {</a:t>
            </a:r>
          </a:p>
          <a:p>
            <a:pPr marL="0" indent="0">
              <a:buNone/>
            </a:pPr>
            <a:r>
              <a:rPr lang="en-US" altLang="zh-TW" dirty="0"/>
              <a:t> 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int</a:t>
            </a:r>
            <a:r>
              <a:rPr lang="en-US" altLang="zh-TW" dirty="0"/>
              <a:t> a = 20;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int</a:t>
            </a:r>
            <a:r>
              <a:rPr lang="en-US" altLang="zh-TW" dirty="0"/>
              <a:t> b = 15;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=0;</a:t>
            </a:r>
          </a:p>
          <a:p>
            <a:pPr marL="0" indent="0">
              <a:buNone/>
            </a:pPr>
            <a:r>
              <a:rPr lang="en-US" altLang="zh-TW" dirty="0"/>
              <a:t>    while (a&gt;b) {</a:t>
            </a:r>
          </a:p>
          <a:p>
            <a:pPr marL="0" indent="0">
              <a:buNone/>
            </a:pPr>
            <a:r>
              <a:rPr lang="en-US" altLang="zh-TW" dirty="0"/>
              <a:t>        </a:t>
            </a:r>
            <a:r>
              <a:rPr lang="en-US" altLang="zh-TW" dirty="0" err="1"/>
              <a:t>i</a:t>
            </a:r>
            <a:r>
              <a:rPr lang="en-US" altLang="zh-TW" dirty="0"/>
              <a:t>=i+1;</a:t>
            </a:r>
          </a:p>
          <a:p>
            <a:pPr marL="0" indent="0">
              <a:buNone/>
            </a:pPr>
            <a:r>
              <a:rPr lang="en-US" altLang="zh-TW" dirty="0"/>
              <a:t>	a--;</a:t>
            </a:r>
          </a:p>
          <a:p>
            <a:pPr marL="0" indent="0">
              <a:buNone/>
            </a:pPr>
            <a:r>
              <a:rPr lang="en-US" altLang="zh-TW" dirty="0"/>
              <a:t>     }//while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en-US" altLang="zh-TW" dirty="0" err="1"/>
              <a:t>i</a:t>
            </a:r>
            <a:r>
              <a:rPr lang="en-US" altLang="zh-TW" dirty="0"/>
              <a:t>="+</a:t>
            </a:r>
            <a:r>
              <a:rPr lang="en-US" altLang="zh-TW" dirty="0" err="1"/>
              <a:t>i</a:t>
            </a:r>
            <a:r>
              <a:rPr lang="en-US" altLang="zh-TW" dirty="0"/>
              <a:t>+" a="+a); </a:t>
            </a:r>
          </a:p>
          <a:p>
            <a:pPr marL="0" indent="0">
              <a:buNone/>
            </a:pPr>
            <a:r>
              <a:rPr lang="en-US" altLang="zh-TW" dirty="0"/>
              <a:t> }//main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35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while</a:t>
            </a:r>
            <a:r>
              <a:rPr lang="zh-TW" altLang="en-US" dirty="0" smtClean="0"/>
              <a:t>迴圈 </a:t>
            </a:r>
            <a:r>
              <a:rPr lang="en-US" altLang="zh-TW" dirty="0" smtClean="0"/>
              <a:t>II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52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1695</Words>
  <Application>Microsoft Office PowerPoint</Application>
  <PresentationFormat>寬螢幕</PresentationFormat>
  <Paragraphs>382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5" baseType="lpstr">
      <vt:lpstr>新細明體</vt:lpstr>
      <vt:lpstr>Arial</vt:lpstr>
      <vt:lpstr>Calibri</vt:lpstr>
      <vt:lpstr>Calibri Light</vt:lpstr>
      <vt:lpstr>Office 佈景主題</vt:lpstr>
      <vt:lpstr>實作輔導 3</vt:lpstr>
      <vt:lpstr>搶答!!</vt:lpstr>
      <vt:lpstr>在分支敘述下變數內容追蹤(1)  印出結果?</vt:lpstr>
      <vt:lpstr>在分支敘述下變數內容追蹤(2)  印出結果?</vt:lpstr>
      <vt:lpstr>在分支敘述下變數內容追蹤(3)  印出結果?</vt:lpstr>
      <vt:lpstr>在分支敘述下變數內容追蹤(4)  印出結果?</vt:lpstr>
      <vt:lpstr>在分支敘述下變數內容追蹤(5)  印出結果?</vt:lpstr>
      <vt:lpstr>Q6 : 印出結果?</vt:lpstr>
      <vt:lpstr>while迴圈 II</vt:lpstr>
      <vt:lpstr>追蹤迴圈</vt:lpstr>
      <vt:lpstr>追蹤迴圈1-1</vt:lpstr>
      <vt:lpstr>追蹤迴圈1-2</vt:lpstr>
      <vt:lpstr>追蹤迴圈1</vt:lpstr>
      <vt:lpstr>追蹤迴圈2</vt:lpstr>
      <vt:lpstr>追蹤迴圈3</vt:lpstr>
      <vt:lpstr>追蹤迴圈4</vt:lpstr>
      <vt:lpstr>追蹤迴圈5</vt:lpstr>
      <vt:lpstr>迴圈結束方式二</vt:lpstr>
      <vt:lpstr>String常用函數</vt:lpstr>
      <vt:lpstr>迴圈加入計算BMI</vt:lpstr>
      <vt:lpstr>Example: 亂數加法練習 (個位數) </vt:lpstr>
      <vt:lpstr>Example: 亂數加法練習 (個位數) 二</vt:lpstr>
      <vt:lpstr>只出一題 </vt:lpstr>
      <vt:lpstr>PowerPoint 簡報</vt:lpstr>
      <vt:lpstr>PowerPoint 簡報</vt:lpstr>
      <vt:lpstr>PowerPoint 簡報</vt:lpstr>
      <vt:lpstr>PowerPoint 簡報</vt:lpstr>
      <vt:lpstr>第八周習題:亂數減法、除法練習</vt:lpstr>
      <vt:lpstr>再談分支/選擇結構</vt:lpstr>
      <vt:lpstr>成績相對應的等第判定</vt:lpstr>
      <vt:lpstr>PowerPoint 簡報</vt:lpstr>
      <vt:lpstr>PowerPoint 簡報</vt:lpstr>
      <vt:lpstr>PowerPoint 簡報</vt:lpstr>
      <vt:lpstr>switch case 成績判定 </vt:lpstr>
      <vt:lpstr>多重選擇另一種形式:  Switch case</vt:lpstr>
      <vt:lpstr>主題：成績判定 – switch case</vt:lpstr>
      <vt:lpstr>PowerPoint 簡報</vt:lpstr>
      <vt:lpstr>Debug</vt:lpstr>
      <vt:lpstr>PowerPoint 簡報</vt:lpstr>
      <vt:lpstr>Example 2: 輸入星期幾?得英文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created xsi:type="dcterms:W3CDTF">2018-03-30T12:59:37Z</dcterms:created>
  <dcterms:modified xsi:type="dcterms:W3CDTF">2018-04-13T04:12:29Z</dcterms:modified>
</cp:coreProperties>
</file>