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8" r:id="rId2"/>
    <p:sldId id="321" r:id="rId3"/>
    <p:sldId id="285" r:id="rId4"/>
    <p:sldId id="323" r:id="rId5"/>
    <p:sldId id="322" r:id="rId6"/>
    <p:sldId id="304" r:id="rId7"/>
    <p:sldId id="262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5" r:id="rId18"/>
    <p:sldId id="316" r:id="rId19"/>
    <p:sldId id="317" r:id="rId20"/>
    <p:sldId id="274" r:id="rId21"/>
    <p:sldId id="282" r:id="rId22"/>
    <p:sldId id="276" r:id="rId23"/>
    <p:sldId id="283" r:id="rId24"/>
    <p:sldId id="272" r:id="rId25"/>
    <p:sldId id="273" r:id="rId26"/>
    <p:sldId id="284" r:id="rId27"/>
    <p:sldId id="277" r:id="rId28"/>
    <p:sldId id="319" r:id="rId29"/>
    <p:sldId id="293" r:id="rId30"/>
    <p:sldId id="291" r:id="rId31"/>
    <p:sldId id="292" r:id="rId32"/>
    <p:sldId id="294" r:id="rId33"/>
    <p:sldId id="289" r:id="rId34"/>
    <p:sldId id="320" r:id="rId35"/>
    <p:sldId id="299" r:id="rId36"/>
    <p:sldId id="295" r:id="rId37"/>
    <p:sldId id="296" r:id="rId38"/>
    <p:sldId id="297" r:id="rId39"/>
    <p:sldId id="298" r:id="rId40"/>
    <p:sldId id="279" r:id="rId41"/>
    <p:sldId id="301" r:id="rId42"/>
    <p:sldId id="302" r:id="rId43"/>
    <p:sldId id="303" r:id="rId44"/>
    <p:sldId id="300" r:id="rId45"/>
    <p:sldId id="288" r:id="rId46"/>
    <p:sldId id="290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1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C4EC-EC1D-4682-9AC4-9F1D381C3FB7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395C-4BC9-4491-B7B6-9BD1359E2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78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395C-4BC9-4491-B7B6-9BD1359E2CD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7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395C-4BC9-4491-B7B6-9BD1359E2CD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1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0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82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43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1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2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35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0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67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44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6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60B5-7773-4149-86A3-7C8F536ED449}" type="datetimeFigureOut">
              <a:rPr lang="zh-TW" altLang="en-US" smtClean="0"/>
              <a:t>2018/4/1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8CFF-235B-4DA7-96AB-0FC9F682C7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00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0%E5%B9%B4" TargetMode="External"/><Relationship Id="rId2" Type="http://schemas.openxmlformats.org/officeDocument/2006/relationships/hyperlink" Target="https://zh.wikipedia.org/wiki/%E6%A0%BC%E9%87%8C%E9%AB%98%E5%88%A9%E5%8E%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branch)</a:t>
            </a:r>
            <a:r>
              <a:rPr lang="zh-TW" altLang="en-US" dirty="0" smtClean="0"/>
              <a:t>概念再複習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1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1719" y="116632"/>
            <a:ext cx="7886700" cy="748674"/>
          </a:xfrm>
        </p:spPr>
        <p:txBody>
          <a:bodyPr/>
          <a:lstStyle/>
          <a:p>
            <a:r>
              <a:rPr lang="zh-TW" altLang="en-US" dirty="0" smtClean="0"/>
              <a:t>閏年、平年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1719" y="865307"/>
            <a:ext cx="4989954" cy="4437251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2175" dirty="0"/>
              <a:t>閏年</a:t>
            </a:r>
            <a:r>
              <a:rPr lang="en-US" altLang="zh-TW" sz="2175" dirty="0"/>
              <a:t>:</a:t>
            </a:r>
            <a:r>
              <a:rPr lang="zh-TW" altLang="en-US" sz="2175" dirty="0"/>
              <a:t>閏年是比普通年分多出一段時間的年分，目的是為了彌補人為規定的紀年與地球公轉產生的差異</a:t>
            </a:r>
            <a:endParaRPr lang="en-US" altLang="zh-TW" sz="2175" dirty="0">
              <a:hlinkClick r:id="rId2" tooltip="格里高利曆"/>
            </a:endParaRPr>
          </a:p>
          <a:p>
            <a:r>
              <a:rPr lang="zh-TW" altLang="en-US" dirty="0" smtClean="0"/>
              <a:t>格</a:t>
            </a:r>
            <a:r>
              <a:rPr lang="zh-TW" altLang="en-US" dirty="0"/>
              <a:t>里高利</a:t>
            </a:r>
            <a:r>
              <a:rPr lang="zh-TW" altLang="en-US" dirty="0" smtClean="0"/>
              <a:t>曆</a:t>
            </a:r>
            <a:r>
              <a:rPr lang="en-US" altLang="zh-TW" dirty="0" smtClean="0"/>
              <a:t>(</a:t>
            </a:r>
            <a:r>
              <a:rPr lang="en-US" altLang="zh-TW" dirty="0" err="1"/>
              <a:t>Calendarium</a:t>
            </a:r>
            <a:r>
              <a:rPr lang="en-US" altLang="zh-TW" dirty="0"/>
              <a:t> </a:t>
            </a:r>
            <a:r>
              <a:rPr lang="en-US" altLang="zh-TW" dirty="0" err="1"/>
              <a:t>Gregorianum</a:t>
            </a:r>
            <a:r>
              <a:rPr lang="en-US" altLang="zh-TW" dirty="0" smtClean="0"/>
              <a:t>)</a:t>
            </a:r>
            <a:r>
              <a:rPr lang="zh-TW" altLang="en-US" dirty="0" smtClean="0"/>
              <a:t>閏年</a:t>
            </a:r>
            <a:r>
              <a:rPr lang="zh-TW" altLang="en-US" dirty="0"/>
              <a:t>規則如下：</a:t>
            </a:r>
          </a:p>
          <a:p>
            <a:pPr lvl="1"/>
            <a:r>
              <a:rPr lang="en-US" altLang="zh-TW" dirty="0"/>
              <a:t>4</a:t>
            </a:r>
            <a:r>
              <a:rPr lang="zh-TW" altLang="en-US" dirty="0"/>
              <a:t>的倍數是可能的。</a:t>
            </a:r>
          </a:p>
          <a:p>
            <a:pPr lvl="1"/>
            <a:r>
              <a:rPr lang="en-US" altLang="zh-TW" dirty="0"/>
              <a:t>100</a:t>
            </a:r>
            <a:r>
              <a:rPr lang="zh-TW" altLang="en-US" dirty="0"/>
              <a:t>的倍數是不可能的。</a:t>
            </a:r>
          </a:p>
          <a:p>
            <a:pPr lvl="1"/>
            <a:r>
              <a:rPr lang="en-US" altLang="zh-TW" dirty="0"/>
              <a:t>400</a:t>
            </a:r>
            <a:r>
              <a:rPr lang="zh-TW" altLang="en-US" dirty="0"/>
              <a:t>的倍數是可能的。</a:t>
            </a:r>
          </a:p>
          <a:p>
            <a:r>
              <a:rPr lang="zh-TW" altLang="en-US" dirty="0"/>
              <a:t>每逢閏年，</a:t>
            </a:r>
            <a:r>
              <a:rPr lang="en-US" altLang="zh-TW" dirty="0"/>
              <a:t>2</a:t>
            </a:r>
            <a:r>
              <a:rPr lang="zh-TW" altLang="en-US" dirty="0"/>
              <a:t>月分有</a:t>
            </a:r>
            <a:r>
              <a:rPr lang="en-US" altLang="zh-TW" dirty="0"/>
              <a:t>29</a:t>
            </a:r>
            <a:r>
              <a:rPr lang="zh-TW" altLang="en-US" dirty="0"/>
              <a:t>日，平年的</a:t>
            </a:r>
            <a:r>
              <a:rPr lang="en-US" altLang="zh-TW" dirty="0"/>
              <a:t>2</a:t>
            </a:r>
            <a:r>
              <a:rPr lang="zh-TW" altLang="en-US" dirty="0"/>
              <a:t>月分為</a:t>
            </a:r>
            <a:r>
              <a:rPr lang="en-US" altLang="zh-TW" dirty="0"/>
              <a:t>28</a:t>
            </a:r>
            <a:r>
              <a:rPr lang="zh-TW" altLang="en-US" dirty="0"/>
              <a:t>日</a:t>
            </a:r>
            <a:endParaRPr lang="en-US" altLang="zh-TW" dirty="0" smtClean="0"/>
          </a:p>
          <a:p>
            <a:r>
              <a:rPr lang="zh-TW" altLang="en-US" dirty="0"/>
              <a:t>公元前之閏年出現在</a:t>
            </a:r>
            <a:r>
              <a:rPr lang="en-US" altLang="zh-TW" dirty="0"/>
              <a:t>1, 5, 9, 13, ... BC</a:t>
            </a:r>
            <a:r>
              <a:rPr lang="zh-TW" altLang="en-US" dirty="0"/>
              <a:t>，須將年份值減</a:t>
            </a:r>
            <a:r>
              <a:rPr lang="en-US" altLang="zh-TW" dirty="0"/>
              <a:t>1</a:t>
            </a:r>
            <a:r>
              <a:rPr lang="zh-TW" altLang="en-US" dirty="0"/>
              <a:t>再以「除以</a:t>
            </a:r>
            <a:r>
              <a:rPr lang="en-US" altLang="zh-TW" dirty="0"/>
              <a:t>4</a:t>
            </a:r>
            <a:r>
              <a:rPr lang="zh-TW" altLang="en-US" dirty="0"/>
              <a:t>」計算。（因為沒有</a:t>
            </a:r>
            <a:r>
              <a:rPr lang="zh-TW" altLang="en-US" dirty="0">
                <a:hlinkClick r:id="rId3" tooltip="0年"/>
              </a:rPr>
              <a:t>公元</a:t>
            </a:r>
            <a:r>
              <a:rPr lang="en-US" altLang="zh-TW" dirty="0">
                <a:hlinkClick r:id="rId3" tooltip="0年"/>
              </a:rPr>
              <a:t>0</a:t>
            </a:r>
            <a:r>
              <a:rPr lang="zh-TW" altLang="en-US" dirty="0">
                <a:hlinkClick r:id="rId3" tooltip="0年"/>
              </a:rPr>
              <a:t>年</a:t>
            </a:r>
            <a:r>
              <a:rPr lang="zh-TW" altLang="en-US" dirty="0"/>
              <a:t>這一年，所以公元前</a:t>
            </a:r>
            <a:r>
              <a:rPr lang="en-US" altLang="zh-TW" dirty="0"/>
              <a:t>1, 2, 3, 4, ... </a:t>
            </a:r>
            <a:r>
              <a:rPr lang="zh-TW" altLang="en-US" dirty="0"/>
              <a:t>年應該是公元</a:t>
            </a:r>
            <a:r>
              <a:rPr lang="en-US" altLang="zh-TW" dirty="0"/>
              <a:t>0, -1, -2, -3, ... </a:t>
            </a:r>
            <a:r>
              <a:rPr lang="zh-TW" altLang="en-US" dirty="0"/>
              <a:t>年，而公元前</a:t>
            </a:r>
            <a:r>
              <a:rPr lang="en-US" altLang="zh-TW" dirty="0"/>
              <a:t>1, 5, 9, 13, ... </a:t>
            </a:r>
            <a:r>
              <a:rPr lang="zh-TW" altLang="en-US" dirty="0"/>
              <a:t>年為公元</a:t>
            </a:r>
            <a:r>
              <a:rPr lang="en-US" altLang="zh-TW" dirty="0"/>
              <a:t>0, -4, -8, -12, ... </a:t>
            </a:r>
            <a:r>
              <a:rPr lang="zh-TW" altLang="en-US" dirty="0"/>
              <a:t>年，為</a:t>
            </a:r>
            <a:r>
              <a:rPr lang="en-US" altLang="zh-TW" dirty="0"/>
              <a:t>4</a:t>
            </a:r>
            <a:r>
              <a:rPr lang="zh-TW" altLang="en-US" dirty="0"/>
              <a:t>的倍數）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https://zh.wikipedia.org/wiki/%E9%97%B0%E5%B9%B4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673" y="2936616"/>
            <a:ext cx="3892268" cy="27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單箭頭接點 9"/>
          <p:cNvCxnSpPr/>
          <p:nvPr/>
        </p:nvCxnSpPr>
        <p:spPr>
          <a:xfrm>
            <a:off x="3205449" y="1588497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2478336" y="1931396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70539" y="2193634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216466" y="2732873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347918" y="2765719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16575" y="2046771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570540" y="3075772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39447" y="310872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3932563" y="2332133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068677" y="2332134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4341564" y="2658509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473014" y="2920747"/>
            <a:ext cx="127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100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5068677" y="3451724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4433768" y="3786360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756573" y="3843996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795791" y="3059246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930528" y="3059346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6204792" y="3362998"/>
            <a:ext cx="1454226" cy="801477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6930528" y="4162311"/>
            <a:ext cx="0" cy="34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6249518" y="4515738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616020" y="4565212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閏年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7659019" y="3756162"/>
            <a:ext cx="1136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8788248" y="3761672"/>
            <a:ext cx="0" cy="3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8065268" y="4097785"/>
            <a:ext cx="1362023" cy="375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473740" y="4141951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50" dirty="0">
                <a:solidFill>
                  <a:prstClr val="black"/>
                </a:solidFill>
              </a:rPr>
              <a:t>印</a:t>
            </a:r>
            <a:r>
              <a:rPr lang="en-US" altLang="zh-TW" sz="1350" dirty="0">
                <a:solidFill>
                  <a:prstClr val="black"/>
                </a:solidFill>
              </a:rPr>
              <a:t>“</a:t>
            </a:r>
            <a:r>
              <a:rPr lang="zh-TW" altLang="en-US" sz="1350" dirty="0">
                <a:solidFill>
                  <a:prstClr val="black"/>
                </a:solidFill>
              </a:rPr>
              <a:t>平年</a:t>
            </a:r>
            <a:r>
              <a:rPr lang="en-US" altLang="zh-TW" sz="1350" dirty="0">
                <a:solidFill>
                  <a:prstClr val="black"/>
                </a:solidFill>
              </a:rPr>
              <a:t>”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3251551" y="3451723"/>
            <a:ext cx="1" cy="16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5068678" y="4160688"/>
            <a:ext cx="14624" cy="92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6910652" y="4891687"/>
            <a:ext cx="942" cy="1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8795134" y="4483475"/>
            <a:ext cx="14625" cy="604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3251551" y="5087727"/>
            <a:ext cx="5543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5120258" y="3448474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22138" y="278913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363848" y="3608710"/>
            <a:ext cx="1099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year</a:t>
            </a:r>
            <a:r>
              <a:rPr lang="zh-TW" altLang="en-US" sz="1350" dirty="0">
                <a:solidFill>
                  <a:prstClr val="black"/>
                </a:solidFill>
              </a:rPr>
              <a:t>被</a:t>
            </a:r>
            <a:r>
              <a:rPr lang="en-US" altLang="zh-TW" sz="1350" dirty="0">
                <a:solidFill>
                  <a:prstClr val="black"/>
                </a:solidFill>
              </a:rPr>
              <a:t>4</a:t>
            </a:r>
            <a:r>
              <a:rPr lang="zh-TW" altLang="en-US" sz="1350" dirty="0">
                <a:solidFill>
                  <a:prstClr val="black"/>
                </a:solidFill>
              </a:rPr>
              <a:t>整除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6968360" y="4168648"/>
            <a:ext cx="414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yes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946125" y="3474342"/>
            <a:ext cx="445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>
                <a:solidFill>
                  <a:prstClr val="black"/>
                </a:solidFill>
              </a:rPr>
              <a:t>Not</a:t>
            </a:r>
            <a:endParaRPr lang="zh-TW" altLang="en-US" sz="135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20782" y="598135"/>
            <a:ext cx="75500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判斷閏年</a:t>
            </a:r>
            <a:r>
              <a:rPr lang="en-US" altLang="zh-TW" sz="2800" dirty="0"/>
              <a:t>(leap year)</a:t>
            </a:r>
            <a:r>
              <a:rPr lang="zh-TW" altLang="en-US" sz="2800" dirty="0"/>
              <a:t>、平年</a:t>
            </a:r>
            <a:r>
              <a:rPr lang="en-US" altLang="zh-TW" sz="2800" dirty="0"/>
              <a:t>(common year)</a:t>
            </a:r>
            <a:r>
              <a:rPr lang="zh-TW" altLang="en-US" sz="2800" dirty="0"/>
              <a:t>流程圖</a:t>
            </a:r>
            <a:endParaRPr lang="en-US" altLang="zh-TW" sz="2800" dirty="0"/>
          </a:p>
          <a:p>
            <a:r>
              <a:rPr lang="zh-TW" altLang="en-US" sz="2800" dirty="0"/>
              <a:t>條件式調整順序，是否正確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499352" y="1921088"/>
            <a:ext cx="1767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多重</a:t>
            </a:r>
            <a:r>
              <a:rPr lang="en-US" altLang="zh-TW" dirty="0">
                <a:solidFill>
                  <a:srgbClr val="FF0000"/>
                </a:solidFill>
              </a:rPr>
              <a:t>Multi-way 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8" y="229559"/>
            <a:ext cx="7386772" cy="56979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235362"/>
            <a:ext cx="5091341" cy="26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2966027" y="3666877"/>
            <a:ext cx="48856" cy="239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241668" y="1803650"/>
            <a:ext cx="6514364" cy="3967748"/>
            <a:chOff x="2478336" y="1588497"/>
            <a:chExt cx="6514364" cy="3967748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3205449" y="1588497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流程圖: 決策 10"/>
            <p:cNvSpPr/>
            <p:nvPr/>
          </p:nvSpPr>
          <p:spPr>
            <a:xfrm>
              <a:off x="2478336" y="1931396"/>
              <a:ext cx="1454226" cy="801477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570539" y="2193634"/>
              <a:ext cx="127579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400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216466" y="2732873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3347918" y="2765719"/>
              <a:ext cx="4149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yes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116575" y="2046771"/>
              <a:ext cx="4459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Not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570540" y="3075772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939447" y="3108721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閏年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直線接點 20"/>
            <p:cNvCxnSpPr>
              <a:stCxn id="11" idx="3"/>
            </p:cNvCxnSpPr>
            <p:nvPr/>
          </p:nvCxnSpPr>
          <p:spPr>
            <a:xfrm>
              <a:off x="3932563" y="2332133"/>
              <a:ext cx="11361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5068677" y="2332134"/>
              <a:ext cx="0" cy="326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流程圖: 決策 23"/>
            <p:cNvSpPr/>
            <p:nvPr/>
          </p:nvSpPr>
          <p:spPr>
            <a:xfrm>
              <a:off x="4341564" y="2658509"/>
              <a:ext cx="1454226" cy="801477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473016" y="2920747"/>
              <a:ext cx="144501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不被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100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5068677" y="3451724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圓角矩形 26"/>
            <p:cNvSpPr/>
            <p:nvPr/>
          </p:nvSpPr>
          <p:spPr>
            <a:xfrm>
              <a:off x="7630677" y="4128315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910617" y="4163798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平年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5795790" y="3059248"/>
              <a:ext cx="2450992" cy="16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>
              <a:off x="8246782" y="3032592"/>
              <a:ext cx="0" cy="1095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流程圖: 決策 30"/>
            <p:cNvSpPr/>
            <p:nvPr/>
          </p:nvSpPr>
          <p:spPr>
            <a:xfrm>
              <a:off x="4359314" y="3789039"/>
              <a:ext cx="1454226" cy="801477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5120257" y="4573390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圓角矩形 33"/>
            <p:cNvSpPr/>
            <p:nvPr/>
          </p:nvSpPr>
          <p:spPr>
            <a:xfrm>
              <a:off x="4433768" y="4883430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843764" y="4949334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閏年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5813542" y="4189776"/>
              <a:ext cx="76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endCxn id="39" idx="0"/>
            </p:cNvCxnSpPr>
            <p:nvPr/>
          </p:nvCxnSpPr>
          <p:spPr>
            <a:xfrm>
              <a:off x="6578883" y="4189777"/>
              <a:ext cx="23082" cy="703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圓角矩形 37"/>
            <p:cNvSpPr/>
            <p:nvPr/>
          </p:nvSpPr>
          <p:spPr>
            <a:xfrm>
              <a:off x="5974487" y="4864413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177811" y="4893655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平年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H="1">
              <a:off x="8246783" y="4504265"/>
              <a:ext cx="14625" cy="10505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5120257" y="5286785"/>
              <a:ext cx="942" cy="196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>
              <a:off x="6543868" y="5211913"/>
              <a:ext cx="0" cy="342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H="1">
              <a:off x="3202696" y="5554803"/>
              <a:ext cx="5051399" cy="1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120258" y="3448474"/>
              <a:ext cx="4149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yes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122138" y="2789132"/>
              <a:ext cx="4459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Not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561955" y="4024976"/>
              <a:ext cx="109946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4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5244835" y="4552703"/>
              <a:ext cx="4149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yes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964459" y="3933422"/>
              <a:ext cx="4459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Not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692073" y="993132"/>
            <a:ext cx="194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巢狀分支</a:t>
            </a:r>
            <a:r>
              <a:rPr lang="en-US" altLang="zh-TW" dirty="0">
                <a:solidFill>
                  <a:srgbClr val="FF0000"/>
                </a:solidFill>
              </a:rPr>
              <a:t>Nested if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7242"/>
            <a:ext cx="7364126" cy="4382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54" y="1131094"/>
            <a:ext cx="4095018" cy="26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37564" y="1093645"/>
            <a:ext cx="6209944" cy="4175161"/>
            <a:chOff x="2478336" y="1588497"/>
            <a:chExt cx="6209944" cy="4175161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3205449" y="1588497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流程圖: 決策 10"/>
            <p:cNvSpPr/>
            <p:nvPr/>
          </p:nvSpPr>
          <p:spPr>
            <a:xfrm>
              <a:off x="2478336" y="1931396"/>
              <a:ext cx="1454226" cy="801477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570539" y="2193634"/>
              <a:ext cx="127579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400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216466" y="2732873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圓角矩形 15"/>
            <p:cNvSpPr/>
            <p:nvPr/>
          </p:nvSpPr>
          <p:spPr>
            <a:xfrm>
              <a:off x="2570540" y="3075772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939447" y="3108721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閏年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 flipV="1">
              <a:off x="3932564" y="2332134"/>
              <a:ext cx="1863227" cy="12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5795789" y="2332134"/>
              <a:ext cx="0" cy="326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流程圖: 決策 23"/>
            <p:cNvSpPr/>
            <p:nvPr/>
          </p:nvSpPr>
          <p:spPr>
            <a:xfrm>
              <a:off x="4764177" y="2658509"/>
              <a:ext cx="2106976" cy="1103163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051319" y="2960778"/>
              <a:ext cx="161813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350" dirty="0">
                  <a:solidFill>
                    <a:prstClr val="black"/>
                  </a:solidFill>
                </a:rPr>
                <a:t>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不可被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100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  <a:endParaRPr lang="en-US" altLang="zh-TW" sz="1350" dirty="0">
                <a:solidFill>
                  <a:prstClr val="black"/>
                </a:solidFill>
              </a:endParaRPr>
            </a:p>
            <a:p>
              <a:pPr algn="ctr"/>
              <a:r>
                <a:rPr lang="zh-TW" altLang="en-US" sz="1350" dirty="0">
                  <a:solidFill>
                    <a:prstClr val="black"/>
                  </a:solidFill>
                </a:rPr>
                <a:t>且可被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4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5817664" y="3761672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圓角矩形 26"/>
            <p:cNvSpPr/>
            <p:nvPr/>
          </p:nvSpPr>
          <p:spPr>
            <a:xfrm>
              <a:off x="5136653" y="4107524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94719" y="4156999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閏年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6871153" y="3220317"/>
              <a:ext cx="11361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8007267" y="3222533"/>
              <a:ext cx="0" cy="815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圓角矩形 37"/>
            <p:cNvSpPr/>
            <p:nvPr/>
          </p:nvSpPr>
          <p:spPr>
            <a:xfrm>
              <a:off x="7326257" y="4051062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606196" y="4107521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平年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直線單箭頭接點 40"/>
            <p:cNvCxnSpPr>
              <a:stCxn id="16" idx="2"/>
            </p:cNvCxnSpPr>
            <p:nvPr/>
          </p:nvCxnSpPr>
          <p:spPr>
            <a:xfrm flipH="1">
              <a:off x="3251551" y="3451723"/>
              <a:ext cx="1" cy="1636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5817664" y="4473735"/>
              <a:ext cx="0" cy="613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H="1">
              <a:off x="3251550" y="5087727"/>
              <a:ext cx="25661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932561" y="2067528"/>
              <a:ext cx="38824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No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216467" y="2765719"/>
              <a:ext cx="411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Yes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800320" y="3787339"/>
              <a:ext cx="411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Yes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871151" y="2965940"/>
              <a:ext cx="38824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No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049499" y="2546751"/>
              <a:ext cx="3305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※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559521" y="5463576"/>
              <a:ext cx="204735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二分支都可得閏年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:</a:t>
              </a:r>
              <a:r>
                <a:rPr lang="zh-TW" altLang="en-US" sz="1350" dirty="0">
                  <a:solidFill>
                    <a:prstClr val="black"/>
                  </a:solidFill>
                </a:rPr>
                <a:t>或</a:t>
              </a:r>
              <a:r>
                <a:rPr lang="en-US" altLang="zh-TW" sz="1350" dirty="0">
                  <a:solidFill>
                    <a:prstClr val="black"/>
                  </a:solidFill>
                </a:rPr>
                <a:t>(or)</a:t>
              </a:r>
            </a:p>
          </p:txBody>
        </p:sp>
        <p:sp>
          <p:nvSpPr>
            <p:cNvPr id="3" name="五角星形 2"/>
            <p:cNvSpPr/>
            <p:nvPr/>
          </p:nvSpPr>
          <p:spPr>
            <a:xfrm>
              <a:off x="2570541" y="1995130"/>
              <a:ext cx="151545" cy="1261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449847" y="1443667"/>
            <a:ext cx="4372139" cy="3883548"/>
            <a:chOff x="2035648" y="1204180"/>
            <a:chExt cx="4372139" cy="3883548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3186602" y="1204180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流程圖: 決策 39"/>
            <p:cNvSpPr/>
            <p:nvPr/>
          </p:nvSpPr>
          <p:spPr>
            <a:xfrm>
              <a:off x="2353340" y="1547078"/>
              <a:ext cx="1579223" cy="1185794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035648" y="1838182"/>
              <a:ext cx="2089419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350" dirty="0">
                  <a:solidFill>
                    <a:prstClr val="black"/>
                  </a:solidFill>
                </a:rPr>
                <a:t>    </a:t>
              </a:r>
              <a:r>
                <a:rPr lang="en-US" altLang="zh-TW" sz="1350" dirty="0">
                  <a:solidFill>
                    <a:prstClr val="black"/>
                  </a:solidFill>
                </a:rPr>
                <a:t>(year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400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</a:p>
            <a:p>
              <a:pPr algn="ctr"/>
              <a:r>
                <a:rPr lang="zh-TW" altLang="en-US" sz="1350" dirty="0">
                  <a:solidFill>
                    <a:prstClr val="black"/>
                  </a:solidFill>
                </a:rPr>
                <a:t>    </a:t>
              </a:r>
              <a:r>
                <a:rPr lang="en-US" altLang="zh-TW" sz="1350" dirty="0">
                  <a:solidFill>
                    <a:prstClr val="black"/>
                  </a:solidFill>
                </a:rPr>
                <a:t>)</a:t>
              </a:r>
              <a:r>
                <a:rPr lang="zh-TW" altLang="en-US" sz="1350" dirty="0">
                  <a:solidFill>
                    <a:prstClr val="black"/>
                  </a:solidFill>
                </a:rPr>
                <a:t>或 </a:t>
              </a:r>
              <a:r>
                <a:rPr lang="en-US" altLang="zh-TW" sz="1350" dirty="0">
                  <a:solidFill>
                    <a:prstClr val="black"/>
                  </a:solidFill>
                </a:rPr>
                <a:t>(Year</a:t>
              </a:r>
              <a:r>
                <a:rPr lang="zh-TW" altLang="en-US" sz="1350" dirty="0">
                  <a:solidFill>
                    <a:prstClr val="black"/>
                  </a:solidFill>
                </a:rPr>
                <a:t>不可被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100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  <a:endParaRPr lang="en-US" altLang="zh-TW" sz="1350" dirty="0">
                <a:solidFill>
                  <a:prstClr val="black"/>
                </a:solidFill>
              </a:endParaRPr>
            </a:p>
            <a:p>
              <a:pPr algn="ctr"/>
              <a:r>
                <a:rPr lang="zh-TW" altLang="en-US" sz="1350" dirty="0">
                  <a:solidFill>
                    <a:prstClr val="black"/>
                  </a:solidFill>
                </a:rPr>
                <a:t>且可被</a:t>
              </a:r>
              <a:r>
                <a:rPr lang="en-US" altLang="zh-TW" sz="1350" dirty="0">
                  <a:solidFill>
                    <a:prstClr val="black"/>
                  </a:solidFill>
                </a:rPr>
                <a:t>4</a:t>
              </a:r>
              <a:r>
                <a:rPr lang="zh-TW" altLang="en-US" sz="1350" dirty="0">
                  <a:solidFill>
                    <a:prstClr val="black"/>
                  </a:solidFill>
                </a:rPr>
                <a:t>整除</a:t>
              </a:r>
              <a:r>
                <a:rPr lang="en-US" altLang="zh-TW" sz="1350" dirty="0">
                  <a:solidFill>
                    <a:prstClr val="black"/>
                  </a:solidFill>
                </a:rPr>
                <a:t>)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3216466" y="2732873"/>
              <a:ext cx="0" cy="34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圓角矩形 44"/>
            <p:cNvSpPr/>
            <p:nvPr/>
          </p:nvSpPr>
          <p:spPr>
            <a:xfrm>
              <a:off x="2570540" y="3075772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939447" y="3108721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閏年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直線接點 46"/>
            <p:cNvCxnSpPr/>
            <p:nvPr/>
          </p:nvCxnSpPr>
          <p:spPr>
            <a:xfrm flipV="1">
              <a:off x="3932562" y="2139975"/>
              <a:ext cx="1863227" cy="12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>
              <a:endCxn id="49" idx="0"/>
            </p:cNvCxnSpPr>
            <p:nvPr/>
          </p:nvCxnSpPr>
          <p:spPr>
            <a:xfrm>
              <a:off x="5726774" y="2139976"/>
              <a:ext cx="0" cy="935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圓角矩形 48"/>
            <p:cNvSpPr/>
            <p:nvPr/>
          </p:nvSpPr>
          <p:spPr>
            <a:xfrm>
              <a:off x="5045764" y="3075772"/>
              <a:ext cx="1362023" cy="375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5325704" y="3143247"/>
              <a:ext cx="8483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dirty="0">
                  <a:solidFill>
                    <a:prstClr val="black"/>
                  </a:solidFill>
                </a:rPr>
                <a:t>印</a:t>
              </a:r>
              <a:r>
                <a:rPr lang="en-US" altLang="zh-TW" sz="1350" dirty="0">
                  <a:solidFill>
                    <a:prstClr val="black"/>
                  </a:solidFill>
                </a:rPr>
                <a:t>“</a:t>
              </a:r>
              <a:r>
                <a:rPr lang="zh-TW" altLang="en-US" sz="1350" dirty="0">
                  <a:solidFill>
                    <a:prstClr val="black"/>
                  </a:solidFill>
                </a:rPr>
                <a:t>平年</a:t>
              </a:r>
              <a:r>
                <a:rPr lang="en-US" altLang="zh-TW" sz="1350" dirty="0">
                  <a:solidFill>
                    <a:prstClr val="black"/>
                  </a:solidFill>
                </a:rPr>
                <a:t>”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51" name="直線單箭頭接點 50"/>
            <p:cNvCxnSpPr/>
            <p:nvPr/>
          </p:nvCxnSpPr>
          <p:spPr>
            <a:xfrm flipH="1">
              <a:off x="3216467" y="3451723"/>
              <a:ext cx="1" cy="1636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4318322" y="1875369"/>
              <a:ext cx="38824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No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216467" y="2765719"/>
              <a:ext cx="4110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>
                  <a:solidFill>
                    <a:prstClr val="black"/>
                  </a:solidFill>
                </a:rPr>
                <a:t>Yes</a:t>
              </a:r>
              <a:endParaRPr lang="zh-TW" altLang="en-US" sz="1350" dirty="0">
                <a:solidFill>
                  <a:prstClr val="black"/>
                </a:solidFill>
              </a:endParaRPr>
            </a:p>
          </p:txBody>
        </p:sp>
        <p:cxnSp>
          <p:nvCxnSpPr>
            <p:cNvPr id="55" name="肘形接點 54"/>
            <p:cNvCxnSpPr>
              <a:stCxn id="49" idx="2"/>
            </p:cNvCxnSpPr>
            <p:nvPr/>
          </p:nvCxnSpPr>
          <p:spPr>
            <a:xfrm rot="5400000">
              <a:off x="4280482" y="2422792"/>
              <a:ext cx="417363" cy="247522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向右箭號 3"/>
          <p:cNvSpPr/>
          <p:nvPr/>
        </p:nvSpPr>
        <p:spPr>
          <a:xfrm>
            <a:off x="6465346" y="2270867"/>
            <a:ext cx="984501" cy="643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9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548681"/>
            <a:ext cx="7886700" cy="833351"/>
          </a:xfrm>
        </p:spPr>
        <p:txBody>
          <a:bodyPr/>
          <a:lstStyle/>
          <a:p>
            <a:r>
              <a:rPr lang="zh-TW" altLang="en-US" dirty="0" smtClean="0"/>
              <a:t>閏年規則轉成條件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904225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閏年規則如下：</a:t>
            </a:r>
          </a:p>
          <a:p>
            <a:pPr lvl="1"/>
            <a:r>
              <a:rPr lang="zh-TW" altLang="en-US" dirty="0" smtClean="0"/>
              <a:t>是</a:t>
            </a:r>
            <a:r>
              <a:rPr lang="en-US" altLang="zh-TW" dirty="0" smtClean="0"/>
              <a:t>4</a:t>
            </a:r>
            <a:r>
              <a:rPr lang="zh-TW" altLang="en-US" dirty="0" smtClean="0"/>
              <a:t>的倍數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的倍數</a:t>
            </a:r>
          </a:p>
          <a:p>
            <a:pPr lvl="1"/>
            <a:r>
              <a:rPr lang="zh-TW" altLang="en-US" dirty="0" smtClean="0"/>
              <a:t>是</a:t>
            </a:r>
            <a:r>
              <a:rPr lang="en-US" altLang="zh-TW" dirty="0" smtClean="0"/>
              <a:t>400</a:t>
            </a:r>
            <a:r>
              <a:rPr lang="zh-TW" altLang="en-US" dirty="0" smtClean="0"/>
              <a:t>的倍數</a:t>
            </a:r>
          </a:p>
          <a:p>
            <a:pPr marL="0" indent="0">
              <a:buNone/>
            </a:pPr>
            <a:r>
              <a:rPr lang="en-US" altLang="zh-TW" dirty="0" smtClean="0"/>
              <a:t> if </a:t>
            </a:r>
            <a:r>
              <a:rPr lang="en-US" altLang="zh-TW" dirty="0" smtClean="0">
                <a:solidFill>
                  <a:srgbClr val="FF0000"/>
                </a:solidFill>
              </a:rPr>
              <a:t>((year%4==0 &amp;&amp; year%100!=0)|| year%400==0) 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	status = "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(leap year)!";</a:t>
            </a:r>
          </a:p>
          <a:p>
            <a:pPr marL="0" indent="0">
              <a:buNone/>
            </a:pPr>
            <a:r>
              <a:rPr lang="en-US" altLang="zh-TW" dirty="0" smtClean="0"/>
              <a:t>	}</a:t>
            </a:r>
          </a:p>
          <a:p>
            <a:pPr marL="0" indent="0">
              <a:buNone/>
            </a:pPr>
            <a:r>
              <a:rPr lang="en-US" altLang="zh-TW" dirty="0" smtClean="0"/>
              <a:t>    else</a:t>
            </a:r>
          </a:p>
          <a:p>
            <a:pPr marL="0" indent="0">
              <a:buNone/>
            </a:pPr>
            <a:r>
              <a:rPr lang="en-US" altLang="zh-TW" dirty="0" smtClean="0"/>
              <a:t>	status = "</a:t>
            </a:r>
            <a:r>
              <a:rPr lang="zh-TW" altLang="en-US" dirty="0" smtClean="0"/>
              <a:t>平年</a:t>
            </a:r>
            <a:r>
              <a:rPr lang="en-US" altLang="zh-TW" dirty="0" smtClean="0"/>
              <a:t>(common year)!";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82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91923"/>
            <a:ext cx="7841844" cy="25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迴圈加入</a:t>
            </a:r>
            <a:r>
              <a:rPr lang="zh-TW" altLang="en-US" dirty="0"/>
              <a:t>判斷</a:t>
            </a:r>
            <a:r>
              <a:rPr lang="en-US" altLang="zh-TW" dirty="0"/>
              <a:t>leap year(</a:t>
            </a:r>
            <a:r>
              <a:rPr lang="zh-TW" altLang="en-US" dirty="0"/>
              <a:t>閏年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2226469"/>
            <a:ext cx="5698044" cy="32635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4" y="1896361"/>
            <a:ext cx="6410792" cy="47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讓程式繞圈圈 </a:t>
            </a:r>
            <a:r>
              <a:rPr lang="en-US" altLang="zh-TW" dirty="0"/>
              <a:t>:</a:t>
            </a:r>
            <a:r>
              <a:rPr lang="zh-TW" altLang="en-US" dirty="0"/>
              <a:t>談迴圈</a:t>
            </a:r>
            <a:r>
              <a:rPr lang="en-US" altLang="zh-TW" dirty="0"/>
              <a:t>(loop)</a:t>
            </a:r>
            <a:br>
              <a:rPr lang="en-US" altLang="zh-TW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臺北市立大學 </a:t>
            </a:r>
            <a:r>
              <a:rPr lang="zh-TW" altLang="en-US" dirty="0">
                <a:hlinkClick r:id="rId2" tooltip="資訊科學系(含碩士班)"/>
              </a:rPr>
              <a:t>資訊科學系</a:t>
            </a:r>
            <a:r>
              <a:rPr lang="en-US" altLang="zh-TW" dirty="0">
                <a:hlinkClick r:id="rId2" tooltip="資訊科學系(含碩士班)"/>
              </a:rPr>
              <a:t>(</a:t>
            </a:r>
            <a:r>
              <a:rPr lang="zh-TW" altLang="en-US" dirty="0">
                <a:hlinkClick r:id="rId2" tooltip="資訊科學系(含碩士班)"/>
              </a:rPr>
              <a:t>含碩士班</a:t>
            </a:r>
            <a:r>
              <a:rPr lang="en-US" altLang="zh-TW" dirty="0">
                <a:hlinkClick r:id="rId2" tooltip="資訊科學系(含碩士班)"/>
              </a:rPr>
              <a:t>)</a:t>
            </a:r>
            <a:endParaRPr lang="en-US" altLang="zh-TW" dirty="0"/>
          </a:p>
          <a:p>
            <a:r>
              <a:rPr lang="zh-TW" altLang="en-US" dirty="0" smtClean="0"/>
              <a:t>賴阿福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38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-3305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搶答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78396" y="968863"/>
            <a:ext cx="2071532" cy="21616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s3; </a:t>
            </a:r>
            <a:endParaRPr lang="zh-TW" altLang="en-US" dirty="0"/>
          </a:p>
        </p:txBody>
      </p:sp>
      <p:sp>
        <p:nvSpPr>
          <p:cNvPr id="12" name="菱形 11"/>
          <p:cNvSpPr/>
          <p:nvPr/>
        </p:nvSpPr>
        <p:spPr>
          <a:xfrm>
            <a:off x="6082570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13" name="矩形 12"/>
          <p:cNvSpPr/>
          <p:nvPr/>
        </p:nvSpPr>
        <p:spPr>
          <a:xfrm>
            <a:off x="6082570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2570" y="4634833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>
            <a:stCxn id="12" idx="2"/>
            <a:endCxn id="13" idx="0"/>
          </p:cNvCxnSpPr>
          <p:nvPr/>
        </p:nvCxnSpPr>
        <p:spPr>
          <a:xfrm>
            <a:off x="6734401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3" idx="2"/>
            <a:endCxn id="14" idx="0"/>
          </p:cNvCxnSpPr>
          <p:nvPr/>
        </p:nvCxnSpPr>
        <p:spPr>
          <a:xfrm>
            <a:off x="6734401" y="3857160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394454" y="2013723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40898" y="2013723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7014754" y="4353549"/>
            <a:ext cx="819115" cy="1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7030006" y="434745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2" idx="0"/>
          </p:cNvCxnSpPr>
          <p:nvPr/>
        </p:nvCxnSpPr>
        <p:spPr>
          <a:xfrm>
            <a:off x="6734401" y="1136197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菱形 33"/>
          <p:cNvSpPr/>
          <p:nvPr/>
        </p:nvSpPr>
        <p:spPr>
          <a:xfrm>
            <a:off x="3417747" y="1423670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35" name="矩形 34"/>
          <p:cNvSpPr/>
          <p:nvPr/>
        </p:nvSpPr>
        <p:spPr>
          <a:xfrm>
            <a:off x="3417747" y="2990685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</p:txBody>
      </p:sp>
      <p:sp>
        <p:nvSpPr>
          <p:cNvPr id="36" name="矩形 35"/>
          <p:cNvSpPr/>
          <p:nvPr/>
        </p:nvSpPr>
        <p:spPr>
          <a:xfrm>
            <a:off x="3417747" y="4621060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7" name="直線單箭頭接點 36"/>
          <p:cNvCxnSpPr>
            <a:stCxn id="34" idx="2"/>
            <a:endCxn id="35" idx="0"/>
          </p:cNvCxnSpPr>
          <p:nvPr/>
        </p:nvCxnSpPr>
        <p:spPr>
          <a:xfrm>
            <a:off x="4069578" y="2576230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5" idx="2"/>
            <a:endCxn id="36" idx="0"/>
          </p:cNvCxnSpPr>
          <p:nvPr/>
        </p:nvCxnSpPr>
        <p:spPr>
          <a:xfrm>
            <a:off x="4069578" y="3843387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729631" y="1999950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176075" y="1999950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4349931" y="4339776"/>
            <a:ext cx="819115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378245" y="4357321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4" idx="0"/>
          </p:cNvCxnSpPr>
          <p:nvPr/>
        </p:nvCxnSpPr>
        <p:spPr>
          <a:xfrm>
            <a:off x="406957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菱形 47"/>
          <p:cNvSpPr/>
          <p:nvPr/>
        </p:nvSpPr>
        <p:spPr>
          <a:xfrm>
            <a:off x="8891084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49" name="矩形 48"/>
          <p:cNvSpPr/>
          <p:nvPr/>
        </p:nvSpPr>
        <p:spPr>
          <a:xfrm>
            <a:off x="8891084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22675" y="292456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/>
          <p:cNvCxnSpPr>
            <a:stCxn id="48" idx="2"/>
            <a:endCxn id="49" idx="0"/>
          </p:cNvCxnSpPr>
          <p:nvPr/>
        </p:nvCxnSpPr>
        <p:spPr>
          <a:xfrm>
            <a:off x="9542915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9" idx="2"/>
          </p:cNvCxnSpPr>
          <p:nvPr/>
        </p:nvCxnSpPr>
        <p:spPr>
          <a:xfrm>
            <a:off x="9542915" y="385716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9539268" y="4144543"/>
            <a:ext cx="152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10202968" y="2013723"/>
            <a:ext cx="871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11063035" y="1999950"/>
            <a:ext cx="11470" cy="93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1052161" y="3802427"/>
            <a:ext cx="22344" cy="34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9539268" y="4105212"/>
            <a:ext cx="0" cy="80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1149531" y="32134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3919454" y="5591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6578518" y="5593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9539268" y="5434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643634" y="6160666"/>
            <a:ext cx="5305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A</a:t>
            </a:r>
            <a:r>
              <a:rPr lang="zh-TW" altLang="en-US" sz="2800" dirty="0" smtClean="0">
                <a:solidFill>
                  <a:srgbClr val="FF0000"/>
                </a:solidFill>
              </a:rPr>
              <a:t>的正確流程圖</a:t>
            </a:r>
            <a:r>
              <a:rPr lang="en-US" altLang="zh-TW" sz="2800" dirty="0" smtClean="0">
                <a:solidFill>
                  <a:srgbClr val="FF0000"/>
                </a:solidFill>
              </a:rPr>
              <a:t>?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</a:rPr>
              <a:t>、</a:t>
            </a:r>
            <a:r>
              <a:rPr lang="en-US" altLang="zh-TW" sz="2800" dirty="0" smtClean="0">
                <a:solidFill>
                  <a:srgbClr val="FF0000"/>
                </a:solidFill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</a:rPr>
              <a:t>、</a:t>
            </a:r>
            <a:r>
              <a:rPr lang="en-US" altLang="zh-TW" sz="28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4167036" y="26514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725816" y="25338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9596644" y="261256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4685455" y="155454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7303865" y="152230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0220405" y="1587601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953926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8110521" y="6062859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==(</a:t>
            </a:r>
            <a:r>
              <a:rPr lang="zh-TW" altLang="en-US" dirty="0" smtClean="0"/>
              <a:t>條件</a:t>
            </a:r>
            <a:r>
              <a:rPr lang="zh-TW" altLang="en-US" dirty="0"/>
              <a:t>式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183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迴圈</a:t>
            </a:r>
            <a:r>
              <a:rPr lang="en-US" altLang="zh-TW" dirty="0" smtClean="0"/>
              <a:t>(loop)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1328" y="1690688"/>
            <a:ext cx="10515600" cy="4351338"/>
          </a:xfrm>
        </p:spPr>
        <p:txBody>
          <a:bodyPr/>
          <a:lstStyle/>
          <a:p>
            <a:r>
              <a:rPr lang="zh-TW" altLang="en-US" dirty="0"/>
              <a:t>讓</a:t>
            </a:r>
            <a:r>
              <a:rPr lang="zh-TW" altLang="en-US" dirty="0" smtClean="0"/>
              <a:t>猜數字重複執行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猜到對為止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繼續猜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但何時結束</a:t>
            </a:r>
            <a:r>
              <a:rPr lang="en-US" altLang="zh-TW" dirty="0" smtClean="0"/>
              <a:t>?</a:t>
            </a:r>
            <a:r>
              <a:rPr lang="zh-TW" altLang="en-US" dirty="0" smtClean="0"/>
              <a:t> 結束條件</a:t>
            </a:r>
            <a:endParaRPr lang="en-US" altLang="zh-TW" dirty="0" smtClean="0"/>
          </a:p>
          <a:p>
            <a:r>
              <a:rPr lang="zh-TW" altLang="en-US" dirty="0"/>
              <a:t>重複</a:t>
            </a:r>
            <a:r>
              <a:rPr lang="zh-TW" altLang="en-US" dirty="0" smtClean="0"/>
              <a:t>計算</a:t>
            </a:r>
            <a:r>
              <a:rPr lang="en-US" altLang="zh-TW" dirty="0" smtClean="0"/>
              <a:t>BMI</a:t>
            </a:r>
          </a:p>
          <a:p>
            <a:r>
              <a:rPr lang="zh-TW" altLang="en-US" dirty="0"/>
              <a:t>重複判斷</a:t>
            </a:r>
            <a:r>
              <a:rPr lang="en-US" altLang="zh-TW" dirty="0" smtClean="0"/>
              <a:t>leap year(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87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迴圈</a:t>
            </a:r>
            <a:r>
              <a:rPr lang="en-US" altLang="zh-TW" dirty="0" smtClean="0"/>
              <a:t>(loop)</a:t>
            </a:r>
            <a:r>
              <a:rPr lang="zh-TW" altLang="en-US" dirty="0"/>
              <a:t>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338104" cy="4351338"/>
          </a:xfrm>
        </p:spPr>
        <p:txBody>
          <a:bodyPr/>
          <a:lstStyle/>
          <a:p>
            <a:r>
              <a:rPr lang="zh-TW" altLang="en-US" dirty="0" smtClean="0"/>
              <a:t>重複不斷執行，直到條件不符合為止。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常見型態：</a:t>
            </a:r>
            <a:r>
              <a:rPr lang="en-US" altLang="zh-TW" dirty="0" smtClean="0"/>
              <a:t>for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while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do…while</a:t>
            </a:r>
          </a:p>
          <a:p>
            <a:r>
              <a:rPr lang="zh-TW" altLang="en-US" dirty="0" smtClean="0"/>
              <a:t>一開始條件須符合，才能進入迴圈內部執行</a:t>
            </a:r>
            <a:endParaRPr lang="en-US" altLang="zh-TW" dirty="0" smtClean="0"/>
          </a:p>
          <a:p>
            <a:r>
              <a:rPr lang="zh-TW" altLang="en-US" dirty="0" smtClean="0"/>
              <a:t>無窮</a:t>
            </a:r>
            <a:r>
              <a:rPr lang="zh-TW" altLang="en-US" dirty="0"/>
              <a:t>迴</a:t>
            </a:r>
            <a:r>
              <a:rPr lang="zh-TW" altLang="en-US" dirty="0" smtClean="0"/>
              <a:t>圈：條件永遠符合</a:t>
            </a:r>
            <a:endParaRPr lang="en-US" altLang="zh-TW" dirty="0" smtClean="0"/>
          </a:p>
          <a:p>
            <a:r>
              <a:rPr lang="zh-TW" altLang="en-US" dirty="0" smtClean="0"/>
              <a:t>有些環境必須是無窮迴圈：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O.S(</a:t>
            </a:r>
            <a:r>
              <a:rPr lang="zh-TW" altLang="en-US" dirty="0" smtClean="0"/>
              <a:t>作業系統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＊</a:t>
            </a:r>
            <a:r>
              <a:rPr lang="en-US" altLang="zh-TW" dirty="0" smtClean="0"/>
              <a:t>CPU</a:t>
            </a:r>
            <a:r>
              <a:rPr lang="zh-TW" altLang="en-US" dirty="0" smtClean="0"/>
              <a:t>特性：重複執行</a:t>
            </a:r>
            <a:r>
              <a:rPr lang="en-US" altLang="zh-TW" dirty="0" smtClean="0"/>
              <a:t>(</a:t>
            </a:r>
            <a:r>
              <a:rPr lang="zh-TW" altLang="en-US" dirty="0" smtClean="0"/>
              <a:t>耐性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7640264" y="365125"/>
            <a:ext cx="3713536" cy="5935263"/>
            <a:chOff x="7685590" y="365125"/>
            <a:chExt cx="3713536" cy="5935263"/>
          </a:xfrm>
        </p:grpSpPr>
        <p:sp>
          <p:nvSpPr>
            <p:cNvPr id="4" name="流程圖: 決策 3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流程圖: 程序 8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直線單箭頭接點 10"/>
            <p:cNvCxnSpPr>
              <a:endCxn id="4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流程圖: 程序 12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4" name="流程圖: 程序 13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21" name="直線單箭頭接點 20"/>
            <p:cNvCxnSpPr>
              <a:stCxn id="4" idx="2"/>
              <a:endCxn id="13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肘形接點 29"/>
            <p:cNvCxnSpPr>
              <a:stCxn id="13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endCxn id="4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肘形接點 35"/>
            <p:cNvCxnSpPr>
              <a:stCxn id="4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肘形接點 40"/>
            <p:cNvCxnSpPr>
              <a:endCxn id="14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34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猜</a:t>
            </a:r>
            <a:r>
              <a:rPr lang="zh-TW" altLang="en-US" dirty="0" smtClean="0"/>
              <a:t>數字遊戲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600720" cy="4351338"/>
          </a:xfrm>
        </p:spPr>
        <p:txBody>
          <a:bodyPr/>
          <a:lstStyle/>
          <a:p>
            <a:r>
              <a:rPr lang="zh-TW" altLang="en-US" dirty="0"/>
              <a:t>讓猜數字重複</a:t>
            </a:r>
            <a:r>
              <a:rPr lang="zh-TW" altLang="en-US" dirty="0" smtClean="0"/>
              <a:t>執行</a:t>
            </a:r>
            <a:endParaRPr lang="en-US" altLang="zh-TW" dirty="0" smtClean="0"/>
          </a:p>
          <a:p>
            <a:r>
              <a:rPr lang="zh-TW" altLang="en-US" dirty="0" smtClean="0"/>
              <a:t>猜</a:t>
            </a:r>
            <a:r>
              <a:rPr lang="zh-TW" altLang="en-US" dirty="0"/>
              <a:t>到對為止</a:t>
            </a:r>
            <a:endParaRPr lang="en-US" altLang="zh-TW" dirty="0"/>
          </a:p>
          <a:p>
            <a:r>
              <a:rPr lang="zh-TW" altLang="en-US" dirty="0"/>
              <a:t>繼續猜</a:t>
            </a:r>
            <a:endParaRPr lang="en-US" altLang="zh-TW" dirty="0"/>
          </a:p>
          <a:p>
            <a:r>
              <a:rPr lang="zh-TW" altLang="en-US" dirty="0"/>
              <a:t>但何時結束</a:t>
            </a:r>
            <a:r>
              <a:rPr lang="en-US" altLang="zh-TW" dirty="0"/>
              <a:t>?</a:t>
            </a:r>
            <a:r>
              <a:rPr lang="zh-TW" altLang="en-US" dirty="0"/>
              <a:t> 結束條件</a:t>
            </a:r>
          </a:p>
        </p:txBody>
      </p:sp>
    </p:spTree>
    <p:extLst>
      <p:ext uri="{BB962C8B-B14F-4D97-AF65-F5344CB8AC3E}">
        <p14:creationId xmlns:p14="http://schemas.microsoft.com/office/powerpoint/2010/main" val="428768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2986268" y="185195"/>
            <a:ext cx="165518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產生亂數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>
            <a:stCxn id="4" idx="2"/>
          </p:cNvCxnSpPr>
          <p:nvPr/>
        </p:nvCxnSpPr>
        <p:spPr>
          <a:xfrm flipH="1">
            <a:off x="3813857" y="787079"/>
            <a:ext cx="1" cy="35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決策 6"/>
          <p:cNvSpPr/>
          <p:nvPr/>
        </p:nvSpPr>
        <p:spPr>
          <a:xfrm>
            <a:off x="2665070" y="1140106"/>
            <a:ext cx="2297574" cy="104750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繼續</a:t>
            </a:r>
            <a:endParaRPr lang="en-US" altLang="zh-TW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玩</a:t>
            </a:r>
            <a:r>
              <a:rPr lang="en-US" altLang="zh-TW" dirty="0" smtClean="0">
                <a:solidFill>
                  <a:prstClr val="white"/>
                </a:solidFill>
              </a:rPr>
              <a:t>/</a:t>
            </a:r>
            <a:r>
              <a:rPr lang="zh-TW" altLang="en-US" dirty="0" smtClean="0">
                <a:solidFill>
                  <a:prstClr val="white"/>
                </a:solidFill>
              </a:rPr>
              <a:t>猜</a:t>
            </a:r>
            <a:r>
              <a:rPr lang="en-US" altLang="zh-TW" dirty="0" smtClean="0">
                <a:solidFill>
                  <a:prstClr val="white"/>
                </a:solidFill>
              </a:rPr>
              <a:t>?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813857" y="2187615"/>
            <a:ext cx="0" cy="35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圖: 程序 10"/>
          <p:cNvSpPr/>
          <p:nvPr/>
        </p:nvSpPr>
        <p:spPr>
          <a:xfrm>
            <a:off x="2986267" y="2575367"/>
            <a:ext cx="165518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輸入數值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813857" y="3177251"/>
            <a:ext cx="0" cy="53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流程圖: 決策 12"/>
          <p:cNvSpPr/>
          <p:nvPr/>
        </p:nvSpPr>
        <p:spPr>
          <a:xfrm>
            <a:off x="2249104" y="3709686"/>
            <a:ext cx="3129505" cy="12269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輸入值</a:t>
            </a:r>
            <a:r>
              <a:rPr lang="en-US" altLang="zh-TW" dirty="0" smtClean="0">
                <a:solidFill>
                  <a:prstClr val="white"/>
                </a:solidFill>
              </a:rPr>
              <a:t>==</a:t>
            </a:r>
            <a:r>
              <a:rPr lang="zh-TW" altLang="en-US" dirty="0" smtClean="0">
                <a:solidFill>
                  <a:prstClr val="white"/>
                </a:solidFill>
              </a:rPr>
              <a:t>亂數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3813856" y="4936602"/>
            <a:ext cx="1" cy="35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流程圖: 程序 17"/>
          <p:cNvSpPr/>
          <p:nvPr/>
        </p:nvSpPr>
        <p:spPr>
          <a:xfrm>
            <a:off x="2665070" y="5295417"/>
            <a:ext cx="193876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印</a:t>
            </a:r>
            <a:r>
              <a:rPr lang="en-US" altLang="zh-TW" sz="2800" dirty="0" smtClean="0">
                <a:solidFill>
                  <a:prstClr val="white"/>
                </a:solidFill>
              </a:rPr>
              <a:t>“</a:t>
            </a:r>
            <a:r>
              <a:rPr lang="zh-TW" altLang="en-US" sz="2800" dirty="0" smtClean="0">
                <a:solidFill>
                  <a:prstClr val="white"/>
                </a:solidFill>
              </a:rPr>
              <a:t>答對了</a:t>
            </a:r>
            <a:r>
              <a:rPr lang="en-US" altLang="zh-TW" sz="2800" dirty="0" smtClean="0">
                <a:solidFill>
                  <a:prstClr val="white"/>
                </a:solidFill>
              </a:rPr>
              <a:t>”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22" name="肘形接點 21"/>
          <p:cNvCxnSpPr>
            <a:stCxn id="13" idx="1"/>
          </p:cNvCxnSpPr>
          <p:nvPr/>
        </p:nvCxnSpPr>
        <p:spPr>
          <a:xfrm rot="10800000">
            <a:off x="1192192" y="1663860"/>
            <a:ext cx="1056912" cy="265928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7" idx="1"/>
          </p:cNvCxnSpPr>
          <p:nvPr/>
        </p:nvCxnSpPr>
        <p:spPr>
          <a:xfrm>
            <a:off x="1192192" y="1663860"/>
            <a:ext cx="14728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39256" y="426054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8" name="直線單箭頭接點 27"/>
          <p:cNvCxnSpPr>
            <a:stCxn id="18" idx="3"/>
          </p:cNvCxnSpPr>
          <p:nvPr/>
        </p:nvCxnSpPr>
        <p:spPr>
          <a:xfrm flipV="1">
            <a:off x="4603830" y="5590573"/>
            <a:ext cx="601885" cy="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流程圖: 程序 28"/>
          <p:cNvSpPr/>
          <p:nvPr/>
        </p:nvSpPr>
        <p:spPr>
          <a:xfrm>
            <a:off x="5243332" y="5295417"/>
            <a:ext cx="237281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下一個亂數</a:t>
            </a:r>
            <a:r>
              <a:rPr lang="zh-TW" altLang="en-US" sz="2800" dirty="0">
                <a:solidFill>
                  <a:prstClr val="white"/>
                </a:solidFill>
              </a:rPr>
              <a:t>值</a:t>
            </a:r>
          </a:p>
        </p:txBody>
      </p:sp>
      <p:cxnSp>
        <p:nvCxnSpPr>
          <p:cNvPr id="36" name="肘形接點 35"/>
          <p:cNvCxnSpPr>
            <a:stCxn id="29" idx="0"/>
            <a:endCxn id="7" idx="3"/>
          </p:cNvCxnSpPr>
          <p:nvPr/>
        </p:nvCxnSpPr>
        <p:spPr>
          <a:xfrm rot="16200000" flipV="1">
            <a:off x="3880413" y="2746092"/>
            <a:ext cx="3631556" cy="14670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3813856" y="4940554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1971460" y="2187615"/>
            <a:ext cx="464861" cy="1154286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5394586" y="2428934"/>
            <a:ext cx="779246" cy="1150141"/>
          </a:xfrm>
          <a:custGeom>
            <a:avLst/>
            <a:gdLst>
              <a:gd name="connsiteX0" fmla="*/ 366134 w 779246"/>
              <a:gd name="connsiteY0" fmla="*/ 79135 h 1150141"/>
              <a:gd name="connsiteX1" fmla="*/ 731894 w 779246"/>
              <a:gd name="connsiteY1" fmla="*/ 288140 h 1150141"/>
              <a:gd name="connsiteX2" fmla="*/ 718831 w 779246"/>
              <a:gd name="connsiteY2" fmla="*/ 980472 h 1150141"/>
              <a:gd name="connsiteX3" fmla="*/ 222443 w 779246"/>
              <a:gd name="connsiteY3" fmla="*/ 1111100 h 1150141"/>
              <a:gd name="connsiteX4" fmla="*/ 374 w 779246"/>
              <a:gd name="connsiteY4" fmla="*/ 418769 h 1150141"/>
              <a:gd name="connsiteX5" fmla="*/ 170191 w 779246"/>
              <a:gd name="connsiteY5" fmla="*/ 66072 h 1150141"/>
              <a:gd name="connsiteX6" fmla="*/ 196317 w 779246"/>
              <a:gd name="connsiteY6" fmla="*/ 757 h 115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246" h="1150141">
                <a:moveTo>
                  <a:pt x="366134" y="79135"/>
                </a:moveTo>
                <a:cubicBezTo>
                  <a:pt x="519622" y="108526"/>
                  <a:pt x="673111" y="137917"/>
                  <a:pt x="731894" y="288140"/>
                </a:cubicBezTo>
                <a:cubicBezTo>
                  <a:pt x="790677" y="438363"/>
                  <a:pt x="803739" y="843312"/>
                  <a:pt x="718831" y="980472"/>
                </a:cubicBezTo>
                <a:cubicBezTo>
                  <a:pt x="633923" y="1117632"/>
                  <a:pt x="342186" y="1204717"/>
                  <a:pt x="222443" y="1111100"/>
                </a:cubicBezTo>
                <a:cubicBezTo>
                  <a:pt x="102700" y="1017483"/>
                  <a:pt x="9083" y="592940"/>
                  <a:pt x="374" y="418769"/>
                </a:cubicBezTo>
                <a:cubicBezTo>
                  <a:pt x="-8335" y="244598"/>
                  <a:pt x="137534" y="135741"/>
                  <a:pt x="170191" y="66072"/>
                </a:cubicBezTo>
                <a:cubicBezTo>
                  <a:pt x="202848" y="-3597"/>
                  <a:pt x="199582" y="-1420"/>
                  <a:pt x="196317" y="757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流程圖: 程序 22"/>
          <p:cNvSpPr/>
          <p:nvPr/>
        </p:nvSpPr>
        <p:spPr>
          <a:xfrm>
            <a:off x="428259" y="3426685"/>
            <a:ext cx="2008061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</a:rPr>
              <a:t>印</a:t>
            </a:r>
            <a:r>
              <a:rPr lang="en-US" altLang="zh-TW" sz="2800" dirty="0" smtClean="0">
                <a:solidFill>
                  <a:prstClr val="white"/>
                </a:solidFill>
              </a:rPr>
              <a:t>“</a:t>
            </a:r>
            <a:r>
              <a:rPr lang="zh-TW" altLang="en-US" sz="2800" dirty="0" smtClean="0">
                <a:solidFill>
                  <a:prstClr val="white"/>
                </a:solidFill>
              </a:rPr>
              <a:t>答錯了</a:t>
            </a:r>
            <a:r>
              <a:rPr lang="en-US" altLang="zh-TW" sz="2800" dirty="0" smtClean="0">
                <a:solidFill>
                  <a:prstClr val="white"/>
                </a:solidFill>
              </a:rPr>
              <a:t>”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25" y="1583617"/>
            <a:ext cx="3731075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2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832" y="139822"/>
            <a:ext cx="5075834" cy="919171"/>
          </a:xfrm>
        </p:spPr>
        <p:txBody>
          <a:bodyPr>
            <a:normAutofit/>
          </a:bodyPr>
          <a:lstStyle/>
          <a:p>
            <a:r>
              <a:rPr lang="zh-TW" altLang="en-US" dirty="0"/>
              <a:t>讓猜數字重複</a:t>
            </a:r>
            <a:r>
              <a:rPr lang="zh-TW" altLang="en-US" dirty="0" smtClean="0"/>
              <a:t>執行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34" y="328911"/>
            <a:ext cx="5439766" cy="63893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7" y="1353831"/>
            <a:ext cx="4986077" cy="4940239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5151422" y="2869949"/>
            <a:ext cx="762612" cy="76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59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8" y="226337"/>
            <a:ext cx="5439766" cy="63893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6" y="1386870"/>
            <a:ext cx="5838825" cy="46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程序 3"/>
          <p:cNvSpPr/>
          <p:nvPr/>
        </p:nvSpPr>
        <p:spPr>
          <a:xfrm>
            <a:off x="2986268" y="185195"/>
            <a:ext cx="165518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產生亂數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>
            <a:stCxn id="4" idx="2"/>
          </p:cNvCxnSpPr>
          <p:nvPr/>
        </p:nvCxnSpPr>
        <p:spPr>
          <a:xfrm flipH="1">
            <a:off x="3813857" y="787079"/>
            <a:ext cx="1" cy="35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決策 6"/>
          <p:cNvSpPr/>
          <p:nvPr/>
        </p:nvSpPr>
        <p:spPr>
          <a:xfrm>
            <a:off x="2665070" y="1140106"/>
            <a:ext cx="2297574" cy="104750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繼續</a:t>
            </a:r>
            <a:endParaRPr lang="en-US" altLang="zh-TW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玩</a:t>
            </a:r>
            <a:r>
              <a:rPr lang="en-US" altLang="zh-TW" dirty="0" smtClean="0">
                <a:solidFill>
                  <a:prstClr val="white"/>
                </a:solidFill>
              </a:rPr>
              <a:t>/</a:t>
            </a:r>
            <a:r>
              <a:rPr lang="zh-TW" altLang="en-US" dirty="0" smtClean="0">
                <a:solidFill>
                  <a:prstClr val="white"/>
                </a:solidFill>
              </a:rPr>
              <a:t>猜</a:t>
            </a:r>
            <a:r>
              <a:rPr lang="en-US" altLang="zh-TW" dirty="0" smtClean="0">
                <a:solidFill>
                  <a:prstClr val="white"/>
                </a:solidFill>
              </a:rPr>
              <a:t>?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813857" y="2187615"/>
            <a:ext cx="0" cy="35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圖: 程序 10"/>
          <p:cNvSpPr/>
          <p:nvPr/>
        </p:nvSpPr>
        <p:spPr>
          <a:xfrm>
            <a:off x="2986267" y="2575367"/>
            <a:ext cx="165518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輸入數值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813857" y="3177251"/>
            <a:ext cx="0" cy="53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流程圖: 決策 12"/>
          <p:cNvSpPr/>
          <p:nvPr/>
        </p:nvSpPr>
        <p:spPr>
          <a:xfrm>
            <a:off x="2249104" y="3709686"/>
            <a:ext cx="3129505" cy="12269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輸入值</a:t>
            </a:r>
            <a:r>
              <a:rPr lang="en-US" altLang="zh-TW" dirty="0" smtClean="0">
                <a:solidFill>
                  <a:prstClr val="white"/>
                </a:solidFill>
              </a:rPr>
              <a:t>==</a:t>
            </a:r>
            <a:r>
              <a:rPr lang="zh-TW" altLang="en-US" dirty="0" smtClean="0">
                <a:solidFill>
                  <a:prstClr val="white"/>
                </a:solidFill>
              </a:rPr>
              <a:t>亂數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3813856" y="4936602"/>
            <a:ext cx="1" cy="35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流程圖: 程序 17"/>
          <p:cNvSpPr/>
          <p:nvPr/>
        </p:nvSpPr>
        <p:spPr>
          <a:xfrm>
            <a:off x="2665070" y="5295417"/>
            <a:ext cx="1976377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</a:rPr>
              <a:t>印</a:t>
            </a:r>
            <a:r>
              <a:rPr lang="en-US" altLang="zh-TW" sz="2800" dirty="0" smtClean="0">
                <a:solidFill>
                  <a:prstClr val="white"/>
                </a:solidFill>
              </a:rPr>
              <a:t>“</a:t>
            </a:r>
            <a:r>
              <a:rPr lang="zh-TW" altLang="en-US" sz="2800" dirty="0" smtClean="0">
                <a:solidFill>
                  <a:prstClr val="white"/>
                </a:solidFill>
              </a:rPr>
              <a:t>答對了</a:t>
            </a:r>
            <a:r>
              <a:rPr lang="en-US" altLang="zh-TW" sz="2800" dirty="0" smtClean="0">
                <a:solidFill>
                  <a:prstClr val="white"/>
                </a:solidFill>
              </a:rPr>
              <a:t>”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24" name="直線單箭頭接點 23"/>
          <p:cNvCxnSpPr>
            <a:endCxn id="7" idx="1"/>
          </p:cNvCxnSpPr>
          <p:nvPr/>
        </p:nvCxnSpPr>
        <p:spPr>
          <a:xfrm>
            <a:off x="1192192" y="1663860"/>
            <a:ext cx="14728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539256" y="426054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8" name="直線單箭頭接點 27"/>
          <p:cNvCxnSpPr>
            <a:stCxn id="18" idx="3"/>
          </p:cNvCxnSpPr>
          <p:nvPr/>
        </p:nvCxnSpPr>
        <p:spPr>
          <a:xfrm flipV="1">
            <a:off x="4641447" y="5590573"/>
            <a:ext cx="601885" cy="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流程圖: 程序 28"/>
          <p:cNvSpPr/>
          <p:nvPr/>
        </p:nvSpPr>
        <p:spPr>
          <a:xfrm>
            <a:off x="5243332" y="5295417"/>
            <a:ext cx="237281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下一個亂數</a:t>
            </a:r>
            <a:r>
              <a:rPr lang="zh-TW" altLang="en-US" sz="2800" dirty="0">
                <a:solidFill>
                  <a:prstClr val="white"/>
                </a:solidFill>
              </a:rPr>
              <a:t>值</a:t>
            </a:r>
          </a:p>
        </p:txBody>
      </p:sp>
      <p:cxnSp>
        <p:nvCxnSpPr>
          <p:cNvPr id="36" name="肘形接點 35"/>
          <p:cNvCxnSpPr>
            <a:stCxn id="29" idx="0"/>
            <a:endCxn id="7" idx="3"/>
          </p:cNvCxnSpPr>
          <p:nvPr/>
        </p:nvCxnSpPr>
        <p:spPr>
          <a:xfrm rot="16200000" flipV="1">
            <a:off x="3880413" y="2746092"/>
            <a:ext cx="3631556" cy="14670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3813856" y="4940554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192192" y="1663860"/>
            <a:ext cx="0" cy="9115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流程圖: 程序 22"/>
          <p:cNvSpPr/>
          <p:nvPr/>
        </p:nvSpPr>
        <p:spPr>
          <a:xfrm>
            <a:off x="364602" y="2586942"/>
            <a:ext cx="165518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次數</a:t>
            </a:r>
            <a:r>
              <a:rPr lang="en-US" altLang="zh-TW" sz="2800" dirty="0" smtClean="0">
                <a:solidFill>
                  <a:prstClr val="white"/>
                </a:solidFill>
              </a:rPr>
              <a:t>+1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15" name="肘形接點 14"/>
          <p:cNvCxnSpPr>
            <a:stCxn id="13" idx="1"/>
            <a:endCxn id="23" idx="2"/>
          </p:cNvCxnSpPr>
          <p:nvPr/>
        </p:nvCxnSpPr>
        <p:spPr>
          <a:xfrm rot="10800000">
            <a:off x="1192192" y="3188826"/>
            <a:ext cx="1056912" cy="11343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手繪多邊形 19"/>
          <p:cNvSpPr/>
          <p:nvPr/>
        </p:nvSpPr>
        <p:spPr>
          <a:xfrm>
            <a:off x="2316532" y="2325352"/>
            <a:ext cx="464861" cy="1154286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手繪多邊形 1"/>
          <p:cNvSpPr/>
          <p:nvPr/>
        </p:nvSpPr>
        <p:spPr>
          <a:xfrm>
            <a:off x="5394586" y="2428934"/>
            <a:ext cx="779246" cy="1150141"/>
          </a:xfrm>
          <a:custGeom>
            <a:avLst/>
            <a:gdLst>
              <a:gd name="connsiteX0" fmla="*/ 366134 w 779246"/>
              <a:gd name="connsiteY0" fmla="*/ 79135 h 1150141"/>
              <a:gd name="connsiteX1" fmla="*/ 731894 w 779246"/>
              <a:gd name="connsiteY1" fmla="*/ 288140 h 1150141"/>
              <a:gd name="connsiteX2" fmla="*/ 718831 w 779246"/>
              <a:gd name="connsiteY2" fmla="*/ 980472 h 1150141"/>
              <a:gd name="connsiteX3" fmla="*/ 222443 w 779246"/>
              <a:gd name="connsiteY3" fmla="*/ 1111100 h 1150141"/>
              <a:gd name="connsiteX4" fmla="*/ 374 w 779246"/>
              <a:gd name="connsiteY4" fmla="*/ 418769 h 1150141"/>
              <a:gd name="connsiteX5" fmla="*/ 170191 w 779246"/>
              <a:gd name="connsiteY5" fmla="*/ 66072 h 1150141"/>
              <a:gd name="connsiteX6" fmla="*/ 196317 w 779246"/>
              <a:gd name="connsiteY6" fmla="*/ 757 h 115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246" h="1150141">
                <a:moveTo>
                  <a:pt x="366134" y="79135"/>
                </a:moveTo>
                <a:cubicBezTo>
                  <a:pt x="519622" y="108526"/>
                  <a:pt x="673111" y="137917"/>
                  <a:pt x="731894" y="288140"/>
                </a:cubicBezTo>
                <a:cubicBezTo>
                  <a:pt x="790677" y="438363"/>
                  <a:pt x="803739" y="843312"/>
                  <a:pt x="718831" y="980472"/>
                </a:cubicBezTo>
                <a:cubicBezTo>
                  <a:pt x="633923" y="1117632"/>
                  <a:pt x="342186" y="1204717"/>
                  <a:pt x="222443" y="1111100"/>
                </a:cubicBezTo>
                <a:cubicBezTo>
                  <a:pt x="102700" y="1017483"/>
                  <a:pt x="9083" y="592940"/>
                  <a:pt x="374" y="418769"/>
                </a:cubicBezTo>
                <a:cubicBezTo>
                  <a:pt x="-8335" y="244598"/>
                  <a:pt x="137534" y="135741"/>
                  <a:pt x="170191" y="66072"/>
                </a:cubicBezTo>
                <a:cubicBezTo>
                  <a:pt x="202848" y="-3597"/>
                  <a:pt x="199582" y="-1420"/>
                  <a:pt x="196317" y="757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流程圖: 程序 24"/>
          <p:cNvSpPr/>
          <p:nvPr/>
        </p:nvSpPr>
        <p:spPr>
          <a:xfrm>
            <a:off x="220277" y="3532548"/>
            <a:ext cx="2235540" cy="601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</a:rPr>
              <a:t>印</a:t>
            </a:r>
            <a:r>
              <a:rPr lang="en-US" altLang="zh-TW" sz="2800" dirty="0">
                <a:solidFill>
                  <a:prstClr val="white"/>
                </a:solidFill>
              </a:rPr>
              <a:t>“</a:t>
            </a:r>
            <a:r>
              <a:rPr lang="zh-TW" altLang="en-US" sz="2800" dirty="0">
                <a:solidFill>
                  <a:prstClr val="white"/>
                </a:solidFill>
              </a:rPr>
              <a:t>答錯了</a:t>
            </a:r>
            <a:r>
              <a:rPr lang="en-US" altLang="zh-TW" sz="2800" dirty="0">
                <a:solidFill>
                  <a:prstClr val="white"/>
                </a:solidFill>
              </a:rPr>
              <a:t>”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8289" y="-1215048"/>
            <a:ext cx="2887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/>
              <a:t>增加</a:t>
            </a:r>
            <a:r>
              <a:rPr lang="en-US" altLang="zh-TW" sz="4000" dirty="0"/>
              <a:t>:</a:t>
            </a:r>
            <a:r>
              <a:rPr lang="zh-TW" altLang="en-US" sz="4000" dirty="0"/>
              <a:t>猜次數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49" y="896744"/>
            <a:ext cx="4018581" cy="50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0794"/>
            <a:ext cx="10515600" cy="44670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增加</a:t>
            </a:r>
            <a:r>
              <a:rPr lang="en-US" altLang="zh-TW" dirty="0" smtClean="0"/>
              <a:t>:</a:t>
            </a:r>
            <a:r>
              <a:rPr lang="zh-TW" altLang="en-US" dirty="0" smtClean="0"/>
              <a:t>猜次數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6" y="811830"/>
            <a:ext cx="6746370" cy="60461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658" y="700958"/>
            <a:ext cx="4966919" cy="3877682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925158" y="3550024"/>
            <a:ext cx="1247887" cy="107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2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28678" y="365125"/>
            <a:ext cx="5125121" cy="1325563"/>
          </a:xfrm>
        </p:spPr>
        <p:txBody>
          <a:bodyPr/>
          <a:lstStyle/>
          <a:p>
            <a:r>
              <a:rPr lang="zh-TW" altLang="en-US" dirty="0" smtClean="0"/>
              <a:t>結束</a:t>
            </a:r>
            <a:r>
              <a:rPr lang="en-US" altLang="zh-TW" dirty="0" smtClean="0"/>
              <a:t>(</a:t>
            </a:r>
            <a:r>
              <a:rPr lang="zh-TW" altLang="en-US" dirty="0" smtClean="0"/>
              <a:t>離開</a:t>
            </a:r>
            <a:r>
              <a:rPr lang="en-US" altLang="zh-TW" dirty="0" smtClean="0"/>
              <a:t>)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: </a:t>
            </a:r>
            <a:br>
              <a:rPr lang="en-US" altLang="zh-TW" dirty="0" smtClean="0"/>
            </a:br>
            <a:r>
              <a:rPr lang="en-US" altLang="zh-TW" dirty="0" err="1" smtClean="0">
                <a:solidFill>
                  <a:srgbClr val="FF0000"/>
                </a:solidFill>
              </a:rPr>
              <a:t>System.exit</a:t>
            </a:r>
            <a:r>
              <a:rPr lang="en-US" altLang="zh-TW" dirty="0">
                <a:solidFill>
                  <a:srgbClr val="FF0000"/>
                </a:solidFill>
              </a:rPr>
              <a:t>(-1);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287" y="75304"/>
            <a:ext cx="6444727" cy="70570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java.security.SecureRandom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java.util.Scanner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/>
              <a:t>public class GuessN_3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	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Scanner(System.in);	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a = 0;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b = 100;</a:t>
            </a:r>
          </a:p>
          <a:p>
            <a:pPr marL="0" indent="0">
              <a:buNone/>
            </a:pPr>
            <a:r>
              <a:rPr lang="en-US" altLang="zh-TW" dirty="0"/>
              <a:t>   a = </a:t>
            </a:r>
            <a:r>
              <a:rPr lang="en-US" altLang="zh-TW" dirty="0" err="1"/>
              <a:t>sr.nextInt</a:t>
            </a:r>
            <a:r>
              <a:rPr lang="en-US" altLang="zh-TW" dirty="0"/>
              <a:t>(100)+1;</a:t>
            </a:r>
          </a:p>
          <a:p>
            <a:pPr marL="0" indent="0">
              <a:buNone/>
            </a:pPr>
            <a:r>
              <a:rPr lang="en-US" altLang="zh-TW" sz="4300" dirty="0">
                <a:solidFill>
                  <a:srgbClr val="FF0000"/>
                </a:solidFill>
              </a:rPr>
              <a:t>   while (b&gt;0) {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</a:t>
            </a:r>
            <a:r>
              <a:rPr lang="zh-TW" altLang="en-US" dirty="0"/>
              <a:t>猜數字</a:t>
            </a:r>
            <a:r>
              <a:rPr lang="en-US" altLang="zh-TW" dirty="0"/>
              <a:t>(1~100)</a:t>
            </a:r>
            <a:r>
              <a:rPr lang="zh-TW" altLang="en-US" dirty="0"/>
              <a:t>：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    b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sz="5500" dirty="0">
                <a:solidFill>
                  <a:srgbClr val="FF0000"/>
                </a:solidFill>
              </a:rPr>
              <a:t> </a:t>
            </a:r>
            <a:r>
              <a:rPr lang="en-US" altLang="zh-TW" sz="5500" dirty="0" smtClean="0">
                <a:solidFill>
                  <a:srgbClr val="FF0000"/>
                </a:solidFill>
              </a:rPr>
              <a:t> </a:t>
            </a:r>
            <a:r>
              <a:rPr lang="en-US" altLang="zh-TW" sz="5500" dirty="0">
                <a:solidFill>
                  <a:srgbClr val="FF0000"/>
                </a:solidFill>
              </a:rPr>
              <a:t>if (b&lt;=0) {</a:t>
            </a:r>
          </a:p>
          <a:p>
            <a:pPr marL="0" indent="0">
              <a:buNone/>
            </a:pPr>
            <a:r>
              <a:rPr lang="en-US" altLang="zh-TW" sz="5500" dirty="0">
                <a:solidFill>
                  <a:srgbClr val="FF0000"/>
                </a:solidFill>
              </a:rPr>
              <a:t>        </a:t>
            </a:r>
            <a:r>
              <a:rPr lang="en-US" altLang="zh-TW" sz="5500" dirty="0" err="1">
                <a:solidFill>
                  <a:srgbClr val="FF0000"/>
                </a:solidFill>
              </a:rPr>
              <a:t>System.out.println</a:t>
            </a:r>
            <a:r>
              <a:rPr lang="en-US" altLang="zh-TW" sz="5500" dirty="0">
                <a:solidFill>
                  <a:srgbClr val="FF0000"/>
                </a:solidFill>
              </a:rPr>
              <a:t>("bye!!");</a:t>
            </a:r>
          </a:p>
          <a:p>
            <a:pPr marL="0" indent="0">
              <a:buNone/>
            </a:pPr>
            <a:r>
              <a:rPr lang="en-US" altLang="zh-TW" sz="5500" dirty="0">
                <a:solidFill>
                  <a:srgbClr val="FF0000"/>
                </a:solidFill>
              </a:rPr>
              <a:t>        </a:t>
            </a:r>
            <a:r>
              <a:rPr lang="en-US" altLang="zh-TW" sz="5500" dirty="0" err="1">
                <a:solidFill>
                  <a:srgbClr val="FF0000"/>
                </a:solidFill>
              </a:rPr>
              <a:t>System.exit</a:t>
            </a:r>
            <a:r>
              <a:rPr lang="en-US" altLang="zh-TW" sz="5500" dirty="0">
                <a:solidFill>
                  <a:srgbClr val="FF0000"/>
                </a:solidFill>
              </a:rPr>
              <a:t>(-1);</a:t>
            </a:r>
          </a:p>
          <a:p>
            <a:pPr marL="0" indent="0">
              <a:buNone/>
            </a:pPr>
            <a:r>
              <a:rPr lang="en-US" altLang="zh-TW" sz="5500" dirty="0">
                <a:solidFill>
                  <a:srgbClr val="FF0000"/>
                </a:solidFill>
              </a:rPr>
              <a:t>      }</a:t>
            </a:r>
          </a:p>
          <a:p>
            <a:pPr marL="0" indent="0">
              <a:buNone/>
            </a:pPr>
            <a:r>
              <a:rPr lang="en-US" altLang="zh-TW" dirty="0"/>
              <a:t>    if (a!= b) { //nested if</a:t>
            </a:r>
          </a:p>
          <a:p>
            <a:pPr marL="0" indent="0">
              <a:buNone/>
            </a:pPr>
            <a:r>
              <a:rPr lang="zh-TW" altLang="en-US" dirty="0" smtClean="0"/>
              <a:t>                  </a:t>
            </a:r>
            <a:r>
              <a:rPr lang="en-US" altLang="zh-TW" dirty="0" smtClean="0"/>
              <a:t>if </a:t>
            </a:r>
            <a:r>
              <a:rPr lang="en-US" altLang="zh-TW" dirty="0"/>
              <a:t>(a &gt; b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猜的太小囉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zh-TW" altLang="en-US" dirty="0" smtClean="0"/>
              <a:t>                 </a:t>
            </a:r>
            <a:r>
              <a:rPr lang="en-US" altLang="zh-TW" dirty="0" smtClean="0"/>
              <a:t>else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猜的太大囉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	} //if</a:t>
            </a:r>
          </a:p>
          <a:p>
            <a:pPr marL="0" indent="0">
              <a:buNone/>
            </a:pPr>
            <a:r>
              <a:rPr lang="en-US" altLang="zh-TW" dirty="0"/>
              <a:t>    else {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恭喜猜對</a:t>
            </a:r>
            <a:r>
              <a:rPr lang="en-US" altLang="zh-TW" dirty="0"/>
              <a:t>!\n");</a:t>
            </a:r>
          </a:p>
          <a:p>
            <a:pPr marL="0" indent="0">
              <a:buNone/>
            </a:pPr>
            <a:r>
              <a:rPr lang="en-US" altLang="zh-TW" dirty="0"/>
              <a:t>        a = </a:t>
            </a:r>
            <a:r>
              <a:rPr lang="en-US" altLang="zh-TW" dirty="0" err="1"/>
              <a:t>sr.nextInt</a:t>
            </a:r>
            <a:r>
              <a:rPr lang="en-US" altLang="zh-TW" dirty="0"/>
              <a:t>(100)+1;</a:t>
            </a:r>
          </a:p>
          <a:p>
            <a:pPr marL="0" indent="0">
              <a:buNone/>
            </a:pPr>
            <a:r>
              <a:rPr lang="en-US" altLang="zh-TW" dirty="0"/>
              <a:t>      }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}//while</a:t>
            </a:r>
          </a:p>
          <a:p>
            <a:pPr marL="0" indent="0">
              <a:buNone/>
            </a:pPr>
            <a:r>
              <a:rPr lang="en-US" altLang="zh-TW" sz="4300" dirty="0">
                <a:solidFill>
                  <a:srgbClr val="FF0000"/>
                </a:solidFill>
              </a:rPr>
              <a:t>  </a:t>
            </a:r>
            <a:r>
              <a:rPr lang="en-US" altLang="zh-TW" sz="4300" dirty="0" err="1">
                <a:solidFill>
                  <a:srgbClr val="FF0000"/>
                </a:solidFill>
              </a:rPr>
              <a:t>System.out.println</a:t>
            </a:r>
            <a:r>
              <a:rPr lang="en-US" altLang="zh-TW" sz="4300" dirty="0">
                <a:solidFill>
                  <a:srgbClr val="FF0000"/>
                </a:solidFill>
              </a:rPr>
              <a:t>("</a:t>
            </a:r>
            <a:r>
              <a:rPr lang="zh-TW" altLang="en-US" sz="4300" dirty="0">
                <a:solidFill>
                  <a:srgbClr val="FF0000"/>
                </a:solidFill>
              </a:rPr>
              <a:t>不會被顯示</a:t>
            </a:r>
            <a:r>
              <a:rPr lang="en-US" altLang="zh-TW" sz="4300" dirty="0">
                <a:solidFill>
                  <a:srgbClr val="FF0000"/>
                </a:solidFill>
              </a:rPr>
              <a:t>!!");</a:t>
            </a:r>
          </a:p>
          <a:p>
            <a:pPr marL="0" indent="0">
              <a:buNone/>
            </a:pPr>
            <a:r>
              <a:rPr lang="en-US" altLang="zh-TW" dirty="0"/>
              <a:t>	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759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迴圈加入</a:t>
            </a:r>
            <a:r>
              <a:rPr lang="zh-TW" altLang="en-US" dirty="0"/>
              <a:t>計算</a:t>
            </a:r>
            <a:r>
              <a:rPr lang="en-US" altLang="zh-TW" dirty="0" smtClean="0"/>
              <a:t>BMI :</a:t>
            </a:r>
            <a:br>
              <a:rPr lang="en-US" altLang="zh-TW" dirty="0" smtClean="0"/>
            </a:br>
            <a:r>
              <a:rPr lang="en-US" altLang="zh-TW" dirty="0" smtClean="0"/>
              <a:t>debug until it can 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357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561" y="-43931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搶答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12" name="菱形 11"/>
          <p:cNvSpPr/>
          <p:nvPr/>
        </p:nvSpPr>
        <p:spPr>
          <a:xfrm>
            <a:off x="6082570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13" name="矩形 12"/>
          <p:cNvSpPr/>
          <p:nvPr/>
        </p:nvSpPr>
        <p:spPr>
          <a:xfrm>
            <a:off x="6082570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2570" y="4634833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>
            <a:stCxn id="12" idx="2"/>
            <a:endCxn id="13" idx="0"/>
          </p:cNvCxnSpPr>
          <p:nvPr/>
        </p:nvCxnSpPr>
        <p:spPr>
          <a:xfrm>
            <a:off x="6734401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3" idx="2"/>
            <a:endCxn id="14" idx="0"/>
          </p:cNvCxnSpPr>
          <p:nvPr/>
        </p:nvCxnSpPr>
        <p:spPr>
          <a:xfrm>
            <a:off x="6734401" y="3857160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394454" y="2013723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40898" y="2013723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7014754" y="4353549"/>
            <a:ext cx="819115" cy="1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7030006" y="434745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2" idx="0"/>
          </p:cNvCxnSpPr>
          <p:nvPr/>
        </p:nvCxnSpPr>
        <p:spPr>
          <a:xfrm>
            <a:off x="6734401" y="1136197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菱形 33"/>
          <p:cNvSpPr/>
          <p:nvPr/>
        </p:nvSpPr>
        <p:spPr>
          <a:xfrm>
            <a:off x="3417747" y="1423670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35" name="矩形 34"/>
          <p:cNvSpPr/>
          <p:nvPr/>
        </p:nvSpPr>
        <p:spPr>
          <a:xfrm>
            <a:off x="3417747" y="2990685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</p:txBody>
      </p:sp>
      <p:sp>
        <p:nvSpPr>
          <p:cNvPr id="36" name="矩形 35"/>
          <p:cNvSpPr/>
          <p:nvPr/>
        </p:nvSpPr>
        <p:spPr>
          <a:xfrm>
            <a:off x="3417747" y="4621060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7" name="直線單箭頭接點 36"/>
          <p:cNvCxnSpPr>
            <a:stCxn id="34" idx="2"/>
            <a:endCxn id="35" idx="0"/>
          </p:cNvCxnSpPr>
          <p:nvPr/>
        </p:nvCxnSpPr>
        <p:spPr>
          <a:xfrm>
            <a:off x="4069578" y="2576230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5" idx="2"/>
            <a:endCxn id="36" idx="0"/>
          </p:cNvCxnSpPr>
          <p:nvPr/>
        </p:nvCxnSpPr>
        <p:spPr>
          <a:xfrm>
            <a:off x="4069578" y="3843387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729631" y="1999950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176075" y="1999950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4349931" y="4339776"/>
            <a:ext cx="819115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378245" y="4357321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4" idx="0"/>
          </p:cNvCxnSpPr>
          <p:nvPr/>
        </p:nvCxnSpPr>
        <p:spPr>
          <a:xfrm>
            <a:off x="406957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菱形 47"/>
          <p:cNvSpPr/>
          <p:nvPr/>
        </p:nvSpPr>
        <p:spPr>
          <a:xfrm>
            <a:off x="8891084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49" name="矩形 48"/>
          <p:cNvSpPr/>
          <p:nvPr/>
        </p:nvSpPr>
        <p:spPr>
          <a:xfrm>
            <a:off x="8891084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22675" y="292456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/>
          <p:cNvCxnSpPr>
            <a:stCxn id="48" idx="2"/>
            <a:endCxn id="49" idx="0"/>
          </p:cNvCxnSpPr>
          <p:nvPr/>
        </p:nvCxnSpPr>
        <p:spPr>
          <a:xfrm>
            <a:off x="9542915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9" idx="2"/>
          </p:cNvCxnSpPr>
          <p:nvPr/>
        </p:nvCxnSpPr>
        <p:spPr>
          <a:xfrm>
            <a:off x="9542915" y="385716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9539268" y="4144543"/>
            <a:ext cx="152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10202968" y="2013723"/>
            <a:ext cx="871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11063035" y="1999950"/>
            <a:ext cx="11470" cy="93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1052161" y="3802427"/>
            <a:ext cx="22344" cy="34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9539268" y="4105212"/>
            <a:ext cx="0" cy="80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819191" y="49116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3919454" y="5591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6578518" y="5593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9539268" y="5434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66317" y="5990723"/>
            <a:ext cx="533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C</a:t>
            </a:r>
            <a:r>
              <a:rPr lang="zh-TW" altLang="en-US" sz="3200" dirty="0" smtClean="0">
                <a:solidFill>
                  <a:srgbClr val="FF0000"/>
                </a:solidFill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</a:rPr>
              <a:t>正確流程圖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2</a:t>
            </a:r>
            <a:r>
              <a:rPr lang="zh-TW" altLang="en-US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4167036" y="26514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725816" y="25338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9596644" y="261256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4685455" y="155454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7303865" y="152230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0220405" y="1587601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953926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380562" y="6062859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==(</a:t>
            </a:r>
            <a:r>
              <a:rPr lang="zh-TW" altLang="en-US" dirty="0" smtClean="0"/>
              <a:t>條件</a:t>
            </a:r>
            <a:r>
              <a:rPr lang="zh-TW" altLang="en-US" dirty="0"/>
              <a:t>式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54" name="內容版面配置區 2"/>
          <p:cNvSpPr txBox="1">
            <a:spLocks/>
          </p:cNvSpPr>
          <p:nvPr/>
        </p:nvSpPr>
        <p:spPr>
          <a:xfrm>
            <a:off x="44800" y="1092101"/>
            <a:ext cx="2826531" cy="36221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s3;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668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57996" y="135802"/>
            <a:ext cx="4399984" cy="1325563"/>
          </a:xfrm>
        </p:spPr>
        <p:txBody>
          <a:bodyPr/>
          <a:lstStyle/>
          <a:p>
            <a:r>
              <a:rPr lang="en-US" altLang="zh-TW" dirty="0" smtClean="0"/>
              <a:t>Errors: </a:t>
            </a:r>
            <a:r>
              <a:rPr lang="zh-TW" altLang="en-US" dirty="0" smtClean="0"/>
              <a:t>宣告問題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6" y="135802"/>
            <a:ext cx="7632852" cy="47711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32" y="3777601"/>
            <a:ext cx="5869852" cy="2934926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6110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2" y="210139"/>
            <a:ext cx="8695736" cy="56881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65" y="5355921"/>
            <a:ext cx="6626476" cy="1314564"/>
          </a:xfrm>
          <a:prstGeom prst="rect">
            <a:avLst/>
          </a:prstGeom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332588" y="210139"/>
            <a:ext cx="3021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Errors: </a:t>
            </a:r>
            <a:r>
              <a:rPr lang="zh-TW" altLang="en-US" sz="3200" dirty="0" smtClean="0"/>
              <a:t>重複宣告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06736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5537"/>
            <a:ext cx="3440317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迴圈加入</a:t>
            </a:r>
            <a:r>
              <a:rPr lang="zh-TW" altLang="en-US" dirty="0"/>
              <a:t>計算</a:t>
            </a:r>
            <a:r>
              <a:rPr lang="en-US" altLang="zh-TW" dirty="0"/>
              <a:t>BMI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118" y="365125"/>
            <a:ext cx="8523743" cy="64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07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迴圈</a:t>
            </a:r>
            <a:r>
              <a:rPr lang="zh-TW" altLang="en-US" dirty="0" smtClean="0">
                <a:solidFill>
                  <a:srgbClr val="FF0000"/>
                </a:solidFill>
              </a:rPr>
              <a:t>加入</a:t>
            </a:r>
            <a:r>
              <a:rPr lang="zh-TW" altLang="en-US" dirty="0"/>
              <a:t>判斷</a:t>
            </a:r>
            <a:r>
              <a:rPr lang="en-US" altLang="zh-TW" dirty="0"/>
              <a:t>leap year(</a:t>
            </a:r>
            <a:r>
              <a:rPr lang="zh-TW" altLang="en-US" dirty="0"/>
              <a:t>閏年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49"/>
          <a:stretch/>
        </p:blipFill>
        <p:spPr>
          <a:xfrm>
            <a:off x="1696598" y="912965"/>
            <a:ext cx="8289097" cy="58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4311" y="0"/>
            <a:ext cx="7886700" cy="831623"/>
          </a:xfrm>
        </p:spPr>
        <p:txBody>
          <a:bodyPr/>
          <a:lstStyle/>
          <a:p>
            <a:r>
              <a:rPr lang="zh-TW" altLang="en-US" dirty="0" smtClean="0"/>
              <a:t>習題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0005" y="831623"/>
            <a:ext cx="11381590" cy="5676753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習題</a:t>
            </a:r>
            <a:r>
              <a:rPr lang="en-US" altLang="zh-TW" sz="2800" dirty="0"/>
              <a:t>1:</a:t>
            </a:r>
            <a:r>
              <a:rPr lang="zh-TW" altLang="en-US" sz="2800" dirty="0"/>
              <a:t>輸入矩形</a:t>
            </a:r>
            <a:r>
              <a:rPr lang="zh-TW" altLang="en-US" sz="2800" dirty="0">
                <a:solidFill>
                  <a:srgbClr val="FF0000"/>
                </a:solidFill>
              </a:rPr>
              <a:t>長、寬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整數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en-US" sz="2800" dirty="0"/>
              <a:t>資料，求面積及邊長、判斷為正方形或長方形，</a:t>
            </a:r>
            <a:r>
              <a:rPr lang="zh-TW" altLang="en-US" sz="2800" b="1" u="sng" dirty="0">
                <a:solidFill>
                  <a:srgbClr val="FF0000"/>
                </a:solidFill>
              </a:rPr>
              <a:t>但須能重複執行</a:t>
            </a:r>
            <a:r>
              <a:rPr lang="zh-TW" altLang="en-US" sz="2800" dirty="0"/>
              <a:t>，直到</a:t>
            </a:r>
            <a:r>
              <a:rPr lang="zh-TW" altLang="en-US" sz="2800" dirty="0">
                <a:solidFill>
                  <a:srgbClr val="FF0000"/>
                </a:solidFill>
              </a:rPr>
              <a:t>長或寬</a:t>
            </a:r>
            <a:r>
              <a:rPr lang="zh-TW" altLang="en-US" sz="2800" dirty="0"/>
              <a:t>輸入</a:t>
            </a:r>
            <a:r>
              <a:rPr lang="zh-TW" altLang="en-US" sz="2800" dirty="0">
                <a:solidFill>
                  <a:srgbClr val="FF0000"/>
                </a:solidFill>
              </a:rPr>
              <a:t>為</a:t>
            </a:r>
            <a:r>
              <a:rPr lang="en-US" altLang="zh-TW" sz="2800" dirty="0">
                <a:solidFill>
                  <a:srgbClr val="FF0000"/>
                </a:solidFill>
              </a:rPr>
              <a:t>&lt;=0</a:t>
            </a:r>
            <a:endParaRPr lang="en-US" altLang="zh-TW" sz="2800" dirty="0"/>
          </a:p>
          <a:p>
            <a:pPr marL="685800" lvl="2">
              <a:spcBef>
                <a:spcPts val="1000"/>
              </a:spcBef>
            </a:pPr>
            <a:r>
              <a:rPr lang="zh-TW" altLang="en-US" sz="3200" dirty="0"/>
              <a:t>正方形或長方形條件</a:t>
            </a:r>
            <a:r>
              <a:rPr lang="en-US" altLang="zh-TW" sz="3200" dirty="0"/>
              <a:t>?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如何解決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 請規畫其過程 </a:t>
            </a:r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解法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r>
              <a:rPr lang="zh-TW" altLang="en-US" sz="3200" dirty="0">
                <a:solidFill>
                  <a:srgbClr val="FF0000"/>
                </a:solidFill>
              </a:rPr>
              <a:t>且畫</a:t>
            </a:r>
            <a:r>
              <a:rPr lang="zh-TW" altLang="en-US" sz="3200" dirty="0" smtClean="0">
                <a:solidFill>
                  <a:srgbClr val="FF0000"/>
                </a:solidFill>
              </a:rPr>
              <a:t>流程圖 </a:t>
            </a:r>
            <a:r>
              <a:rPr lang="en-US" altLang="zh-TW" sz="3200" dirty="0" smtClean="0">
                <a:solidFill>
                  <a:srgbClr val="FF0000"/>
                </a:solidFill>
              </a:rPr>
              <a:t>(</a:t>
            </a:r>
            <a:r>
              <a:rPr lang="zh-TW" altLang="en-US" sz="3200" dirty="0" smtClean="0"/>
              <a:t>參考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程式設計</a:t>
            </a:r>
            <a:r>
              <a:rPr lang="zh-TW" altLang="en-US" sz="3200" dirty="0">
                <a:solidFill>
                  <a:srgbClr val="FF0000"/>
                </a:solidFill>
              </a:rPr>
              <a:t>歷程表</a:t>
            </a:r>
            <a:r>
              <a:rPr lang="en-US" altLang="zh-TW" sz="3200" dirty="0">
                <a:solidFill>
                  <a:srgbClr val="FF0000"/>
                </a:solidFill>
              </a:rPr>
              <a:t>.</a:t>
            </a:r>
            <a:r>
              <a:rPr lang="en-US" altLang="zh-TW" sz="3200" dirty="0" err="1" smtClean="0">
                <a:solidFill>
                  <a:srgbClr val="FF0000"/>
                </a:solidFill>
              </a:rPr>
              <a:t>docx</a:t>
            </a:r>
            <a:r>
              <a:rPr lang="zh-TW" altLang="en-US" sz="3200" dirty="0">
                <a:solidFill>
                  <a:srgbClr val="FF0000"/>
                </a:solidFill>
              </a:rPr>
              <a:t>、程式設計歷程參考範本</a:t>
            </a:r>
            <a:r>
              <a:rPr lang="en-US" altLang="zh-TW" sz="3200" dirty="0">
                <a:solidFill>
                  <a:srgbClr val="FF0000"/>
                </a:solidFill>
              </a:rPr>
              <a:t>.</a:t>
            </a:r>
            <a:r>
              <a:rPr lang="en-US" altLang="zh-TW" sz="3200" dirty="0" err="1">
                <a:solidFill>
                  <a:srgbClr val="FF0000"/>
                </a:solidFill>
              </a:rPr>
              <a:t>docx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zh-TW" altLang="en-US" sz="4000" dirty="0"/>
              <a:t>習題</a:t>
            </a:r>
            <a:r>
              <a:rPr lang="en-US" altLang="zh-TW" sz="4000" dirty="0"/>
              <a:t>2:</a:t>
            </a:r>
            <a:r>
              <a:rPr lang="zh-TW" altLang="en-US" sz="4000" dirty="0"/>
              <a:t>輸入</a:t>
            </a:r>
            <a:r>
              <a:rPr lang="zh-TW" altLang="en-US" sz="4000" dirty="0">
                <a:solidFill>
                  <a:srgbClr val="FF0000"/>
                </a:solidFill>
              </a:rPr>
              <a:t>民國幾年</a:t>
            </a:r>
            <a:r>
              <a:rPr lang="zh-TW" altLang="en-US" sz="4000" dirty="0"/>
              <a:t>，判斷該年是閏年或</a:t>
            </a:r>
            <a:r>
              <a:rPr lang="zh-TW" altLang="en-US" sz="4000" dirty="0" smtClean="0"/>
              <a:t>平年</a:t>
            </a:r>
            <a:endParaRPr lang="en-US" altLang="zh-TW" sz="4000" dirty="0" smtClean="0"/>
          </a:p>
          <a:p>
            <a:pPr marL="685800" lvl="2">
              <a:spcBef>
                <a:spcPts val="1000"/>
              </a:spcBef>
            </a:pPr>
            <a:r>
              <a:rPr lang="zh-TW" altLang="en-US" sz="3200" dirty="0" smtClean="0"/>
              <a:t>須</a:t>
            </a:r>
            <a:r>
              <a:rPr lang="zh-TW" altLang="en-US" sz="3200" dirty="0"/>
              <a:t>能重複執行，直到輸入年份</a:t>
            </a:r>
            <a:r>
              <a:rPr lang="zh-TW" altLang="en-US" sz="3200" dirty="0">
                <a:solidFill>
                  <a:srgbClr val="FF0000"/>
                </a:solidFill>
              </a:rPr>
              <a:t>為</a:t>
            </a:r>
            <a:r>
              <a:rPr lang="en-US" altLang="zh-TW" sz="3200" dirty="0">
                <a:solidFill>
                  <a:srgbClr val="FF0000"/>
                </a:solidFill>
              </a:rPr>
              <a:t>&lt;=-</a:t>
            </a:r>
            <a:r>
              <a:rPr lang="en-US" altLang="zh-TW" sz="3200" dirty="0" smtClean="0">
                <a:solidFill>
                  <a:srgbClr val="FF0000"/>
                </a:solidFill>
              </a:rPr>
              <a:t>100</a:t>
            </a:r>
            <a:r>
              <a:rPr lang="zh-TW" altLang="en-US" sz="3200" dirty="0" smtClean="0">
                <a:solidFill>
                  <a:srgbClr val="FF0000"/>
                </a:solidFill>
              </a:rPr>
              <a:t>，</a:t>
            </a:r>
            <a:r>
              <a:rPr lang="zh-TW" altLang="en-US" sz="3600" dirty="0" smtClean="0"/>
              <a:t>結束</a:t>
            </a:r>
            <a:r>
              <a:rPr lang="en-US" altLang="zh-TW" sz="3600" dirty="0"/>
              <a:t>(</a:t>
            </a:r>
            <a:r>
              <a:rPr lang="zh-TW" altLang="en-US" sz="3600" dirty="0"/>
              <a:t>離開</a:t>
            </a:r>
            <a:r>
              <a:rPr lang="en-US" altLang="zh-TW" sz="3600" dirty="0"/>
              <a:t>)</a:t>
            </a:r>
            <a:r>
              <a:rPr lang="zh-TW" altLang="en-US" sz="3600" dirty="0"/>
              <a:t>程式</a:t>
            </a:r>
            <a:r>
              <a:rPr lang="en-US" altLang="zh-TW" sz="3600" dirty="0"/>
              <a:t>: </a:t>
            </a:r>
            <a:r>
              <a:rPr lang="en-US" altLang="zh-TW" sz="3600" dirty="0" err="1">
                <a:solidFill>
                  <a:srgbClr val="FF0000"/>
                </a:solidFill>
              </a:rPr>
              <a:t>System.exit</a:t>
            </a:r>
            <a:r>
              <a:rPr lang="en-US" altLang="zh-TW" sz="3600" dirty="0">
                <a:solidFill>
                  <a:srgbClr val="FF0000"/>
                </a:solidFill>
              </a:rPr>
              <a:t>(-1);</a:t>
            </a:r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zh-TW" altLang="en-US" sz="3600" dirty="0"/>
              <a:t>判斷閏年或平年之邏輯式為何</a:t>
            </a:r>
            <a:r>
              <a:rPr lang="en-US" altLang="zh-TW" sz="3600" dirty="0"/>
              <a:t>?</a:t>
            </a:r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FF0000"/>
                </a:solidFill>
              </a:rPr>
              <a:t>請規畫其過程 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解法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r>
              <a:rPr lang="zh-TW" altLang="en-US" sz="3600" dirty="0">
                <a:solidFill>
                  <a:srgbClr val="FF0000"/>
                </a:solidFill>
              </a:rPr>
              <a:t>且畫</a:t>
            </a:r>
            <a:r>
              <a:rPr lang="zh-TW" altLang="en-US" sz="3600" dirty="0" smtClean="0">
                <a:solidFill>
                  <a:srgbClr val="FF0000"/>
                </a:solidFill>
              </a:rPr>
              <a:t>流程圖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/>
              <a:t>參考</a:t>
            </a:r>
            <a:r>
              <a:rPr lang="en-US" altLang="zh-TW" sz="3600" dirty="0"/>
              <a:t>:</a:t>
            </a:r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FF0000"/>
                </a:solidFill>
              </a:rPr>
              <a:t>程式設計歷程表</a:t>
            </a:r>
            <a:r>
              <a:rPr lang="en-US" altLang="zh-TW" sz="3600" dirty="0">
                <a:solidFill>
                  <a:srgbClr val="FF0000"/>
                </a:solidFill>
              </a:rPr>
              <a:t>.</a:t>
            </a:r>
            <a:r>
              <a:rPr lang="en-US" altLang="zh-TW" sz="3600" dirty="0" err="1">
                <a:solidFill>
                  <a:srgbClr val="FF0000"/>
                </a:solidFill>
              </a:rPr>
              <a:t>docx</a:t>
            </a:r>
            <a:r>
              <a:rPr lang="zh-TW" altLang="en-US" sz="3600" dirty="0">
                <a:solidFill>
                  <a:srgbClr val="FF0000"/>
                </a:solidFill>
              </a:rPr>
              <a:t>、程式設計歷程參考範本</a:t>
            </a:r>
            <a:r>
              <a:rPr lang="en-US" altLang="zh-TW" sz="3600" dirty="0">
                <a:solidFill>
                  <a:srgbClr val="FF0000"/>
                </a:solidFill>
              </a:rPr>
              <a:t>.</a:t>
            </a:r>
            <a:r>
              <a:rPr lang="en-US" altLang="zh-TW" sz="3600" dirty="0" err="1">
                <a:solidFill>
                  <a:srgbClr val="FF0000"/>
                </a:solidFill>
              </a:rPr>
              <a:t>docx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3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追蹤迴圈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無窮</a:t>
            </a:r>
            <a:r>
              <a:rPr lang="zh-TW" altLang="en-US" dirty="0"/>
              <a:t>迴圈</a:t>
            </a:r>
            <a:endParaRPr lang="en-US" altLang="zh-TW" dirty="0" smtClean="0"/>
          </a:p>
          <a:p>
            <a:r>
              <a:rPr lang="zh-TW" altLang="en-US" dirty="0" smtClean="0"/>
              <a:t>空</a:t>
            </a:r>
            <a:r>
              <a:rPr lang="zh-TW" altLang="en-US" dirty="0"/>
              <a:t>迴</a:t>
            </a:r>
            <a:r>
              <a:rPr lang="zh-TW" altLang="en-US" dirty="0" smtClean="0"/>
              <a:t>圈</a:t>
            </a:r>
            <a:endParaRPr lang="en-US" altLang="zh-TW" dirty="0" smtClean="0"/>
          </a:p>
          <a:p>
            <a:r>
              <a:rPr lang="zh-TW" altLang="en-US" dirty="0" smtClean="0"/>
              <a:t>如何跳出</a:t>
            </a:r>
            <a:r>
              <a:rPr lang="zh-TW" altLang="en-US" dirty="0"/>
              <a:t>迴圈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640264" y="365125"/>
            <a:ext cx="3713536" cy="5935263"/>
            <a:chOff x="7685590" y="365125"/>
            <a:chExt cx="3713536" cy="5935263"/>
          </a:xfrm>
        </p:grpSpPr>
        <p:sp>
          <p:nvSpPr>
            <p:cNvPr id="5" name="流程圖: 決策 4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流程圖: 程序 6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直線單箭頭接點 7"/>
            <p:cNvCxnSpPr>
              <a:endCxn id="5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流程圖: 程序 8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" name="流程圖: 程序 9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直線單箭頭接點 10"/>
            <p:cNvCxnSpPr>
              <a:stCxn id="5" idx="2"/>
              <a:endCxn id="9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>
              <a:stCxn id="9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endCxn id="5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stCxn id="5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endCxn id="10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4483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追蹤迴圈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189" y="229323"/>
            <a:ext cx="5931328" cy="65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13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追蹤迴</a:t>
            </a:r>
            <a:r>
              <a:rPr lang="zh-TW" altLang="en-US" dirty="0" smtClean="0"/>
              <a:t>圈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11" y="1562554"/>
            <a:ext cx="8276046" cy="40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2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追蹤迴</a:t>
            </a:r>
            <a:r>
              <a:rPr lang="zh-TW" altLang="en-US" dirty="0" smtClean="0"/>
              <a:t>圈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94" y="1673476"/>
            <a:ext cx="7712467" cy="51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0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追蹤迴</a:t>
            </a:r>
            <a:r>
              <a:rPr lang="zh-TW" altLang="en-US" dirty="0" smtClean="0"/>
              <a:t>圈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" y="1423989"/>
            <a:ext cx="7636362" cy="4257592"/>
          </a:xfrm>
          <a:prstGeom prst="rect">
            <a:avLst/>
          </a:prstGeom>
        </p:spPr>
      </p:pic>
      <p:sp>
        <p:nvSpPr>
          <p:cNvPr id="5" name="流程圖: 決策 4"/>
          <p:cNvSpPr/>
          <p:nvPr/>
        </p:nvSpPr>
        <p:spPr>
          <a:xfrm>
            <a:off x="8474562" y="1966322"/>
            <a:ext cx="2419110" cy="133370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</a:rPr>
              <a:t>條件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9684117" y="120682"/>
            <a:ext cx="0" cy="42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程序 6"/>
          <p:cNvSpPr/>
          <p:nvPr/>
        </p:nvSpPr>
        <p:spPr>
          <a:xfrm>
            <a:off x="8787079" y="542635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S1;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9684117" y="1283415"/>
            <a:ext cx="0" cy="6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流程圖: 程序 8"/>
          <p:cNvSpPr/>
          <p:nvPr/>
        </p:nvSpPr>
        <p:spPr>
          <a:xfrm>
            <a:off x="8787079" y="3822714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S2;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8827108" y="5315165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S3;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11" name="直線單箭頭接點 10"/>
          <p:cNvCxnSpPr>
            <a:stCxn id="5" idx="2"/>
            <a:endCxn id="9" idx="0"/>
          </p:cNvCxnSpPr>
          <p:nvPr/>
        </p:nvCxnSpPr>
        <p:spPr>
          <a:xfrm>
            <a:off x="9684117" y="3300024"/>
            <a:ext cx="0" cy="52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9" idx="2"/>
          </p:cNvCxnSpPr>
          <p:nvPr/>
        </p:nvCxnSpPr>
        <p:spPr>
          <a:xfrm rot="5400000">
            <a:off x="8711173" y="3898622"/>
            <a:ext cx="308073" cy="163781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endCxn id="5" idx="1"/>
          </p:cNvCxnSpPr>
          <p:nvPr/>
        </p:nvCxnSpPr>
        <p:spPr>
          <a:xfrm rot="5400000" flipH="1" flipV="1">
            <a:off x="7141234" y="3538239"/>
            <a:ext cx="2238394" cy="4282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肘形接點 13"/>
          <p:cNvCxnSpPr>
            <a:stCxn id="5" idx="3"/>
          </p:cNvCxnSpPr>
          <p:nvPr/>
        </p:nvCxnSpPr>
        <p:spPr>
          <a:xfrm>
            <a:off x="10893672" y="2633173"/>
            <a:ext cx="405114" cy="237729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endCxn id="10" idx="0"/>
          </p:cNvCxnSpPr>
          <p:nvPr/>
        </p:nvCxnSpPr>
        <p:spPr>
          <a:xfrm rot="10800000" flipV="1">
            <a:off x="9724147" y="5033613"/>
            <a:ext cx="1551491" cy="2815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832650" y="3405364"/>
            <a:ext cx="59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106900" y="2286857"/>
            <a:ext cx="65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8234585" y="3032550"/>
            <a:ext cx="464861" cy="1154286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0094614" y="4409038"/>
            <a:ext cx="9053" cy="906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0023564" y="4589553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break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4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-3305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搶答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3132" y="1766121"/>
            <a:ext cx="2498105" cy="20772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s3; </a:t>
            </a:r>
            <a:endParaRPr lang="zh-TW" altLang="en-US" dirty="0"/>
          </a:p>
        </p:txBody>
      </p:sp>
      <p:sp>
        <p:nvSpPr>
          <p:cNvPr id="12" name="菱形 11"/>
          <p:cNvSpPr/>
          <p:nvPr/>
        </p:nvSpPr>
        <p:spPr>
          <a:xfrm>
            <a:off x="6082570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13" name="矩形 12"/>
          <p:cNvSpPr/>
          <p:nvPr/>
        </p:nvSpPr>
        <p:spPr>
          <a:xfrm>
            <a:off x="6082570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2570" y="4634833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>
            <a:stCxn id="12" idx="2"/>
            <a:endCxn id="13" idx="0"/>
          </p:cNvCxnSpPr>
          <p:nvPr/>
        </p:nvCxnSpPr>
        <p:spPr>
          <a:xfrm>
            <a:off x="6734401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3" idx="2"/>
            <a:endCxn id="14" idx="0"/>
          </p:cNvCxnSpPr>
          <p:nvPr/>
        </p:nvCxnSpPr>
        <p:spPr>
          <a:xfrm>
            <a:off x="6734401" y="3857160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394454" y="2013723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40898" y="2013723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7014754" y="4353549"/>
            <a:ext cx="819115" cy="1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7030006" y="434745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2" idx="0"/>
          </p:cNvCxnSpPr>
          <p:nvPr/>
        </p:nvCxnSpPr>
        <p:spPr>
          <a:xfrm>
            <a:off x="6734401" y="1136197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菱形 33"/>
          <p:cNvSpPr/>
          <p:nvPr/>
        </p:nvSpPr>
        <p:spPr>
          <a:xfrm>
            <a:off x="3417747" y="1423670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35" name="矩形 34"/>
          <p:cNvSpPr/>
          <p:nvPr/>
        </p:nvSpPr>
        <p:spPr>
          <a:xfrm>
            <a:off x="3417747" y="2990685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</p:txBody>
      </p:sp>
      <p:sp>
        <p:nvSpPr>
          <p:cNvPr id="36" name="矩形 35"/>
          <p:cNvSpPr/>
          <p:nvPr/>
        </p:nvSpPr>
        <p:spPr>
          <a:xfrm>
            <a:off x="3417747" y="4621060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7" name="直線單箭頭接點 36"/>
          <p:cNvCxnSpPr>
            <a:stCxn id="34" idx="2"/>
            <a:endCxn id="35" idx="0"/>
          </p:cNvCxnSpPr>
          <p:nvPr/>
        </p:nvCxnSpPr>
        <p:spPr>
          <a:xfrm>
            <a:off x="4069578" y="2576230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5" idx="2"/>
            <a:endCxn id="36" idx="0"/>
          </p:cNvCxnSpPr>
          <p:nvPr/>
        </p:nvCxnSpPr>
        <p:spPr>
          <a:xfrm>
            <a:off x="4069578" y="3843387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729631" y="1999950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176075" y="1999950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4349931" y="4339776"/>
            <a:ext cx="819115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378245" y="4357321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4" idx="0"/>
          </p:cNvCxnSpPr>
          <p:nvPr/>
        </p:nvCxnSpPr>
        <p:spPr>
          <a:xfrm>
            <a:off x="406957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菱形 47"/>
          <p:cNvSpPr/>
          <p:nvPr/>
        </p:nvSpPr>
        <p:spPr>
          <a:xfrm>
            <a:off x="8891084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49" name="矩形 48"/>
          <p:cNvSpPr/>
          <p:nvPr/>
        </p:nvSpPr>
        <p:spPr>
          <a:xfrm>
            <a:off x="8891084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22675" y="292456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/>
          <p:cNvCxnSpPr>
            <a:stCxn id="48" idx="2"/>
            <a:endCxn id="49" idx="0"/>
          </p:cNvCxnSpPr>
          <p:nvPr/>
        </p:nvCxnSpPr>
        <p:spPr>
          <a:xfrm>
            <a:off x="9542915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9" idx="2"/>
          </p:cNvCxnSpPr>
          <p:nvPr/>
        </p:nvCxnSpPr>
        <p:spPr>
          <a:xfrm>
            <a:off x="9542915" y="385716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9539268" y="4144543"/>
            <a:ext cx="152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10202968" y="2013723"/>
            <a:ext cx="871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11063035" y="1999950"/>
            <a:ext cx="11470" cy="93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1052161" y="3802427"/>
            <a:ext cx="22344" cy="34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9539268" y="4105212"/>
            <a:ext cx="0" cy="80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679341" y="42459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3919454" y="5591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6578518" y="5593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9539268" y="5434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66317" y="5990723"/>
            <a:ext cx="533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</a:t>
            </a:r>
            <a:r>
              <a:rPr lang="zh-TW" altLang="en-US" sz="3200" dirty="0" smtClean="0">
                <a:solidFill>
                  <a:srgbClr val="FF0000"/>
                </a:solidFill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</a:rPr>
              <a:t>正確流程圖</a:t>
            </a:r>
            <a:r>
              <a:rPr lang="en-US" altLang="zh-TW" sz="3200" dirty="0">
                <a:solidFill>
                  <a:srgbClr val="FF0000"/>
                </a:solidFill>
              </a:rPr>
              <a:t>?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2</a:t>
            </a:r>
            <a:r>
              <a:rPr lang="zh-TW" altLang="en-US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4167036" y="26514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725816" y="25338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9596644" y="261256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4685455" y="155454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7303865" y="152230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0220405" y="1587601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953926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380562" y="6062859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==(</a:t>
            </a:r>
            <a:r>
              <a:rPr lang="zh-TW" altLang="en-US" dirty="0" smtClean="0"/>
              <a:t>條件</a:t>
            </a:r>
            <a:r>
              <a:rPr lang="zh-TW" altLang="en-US" dirty="0"/>
              <a:t>式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50887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亂數加法練習</a:t>
            </a:r>
            <a:r>
              <a:rPr lang="en-US" altLang="zh-TW" dirty="0"/>
              <a:t> (</a:t>
            </a:r>
            <a:r>
              <a:rPr lang="zh-TW" altLang="zh-TW" dirty="0"/>
              <a:t>個位數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994447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/>
              <a:t>出</a:t>
            </a:r>
            <a:r>
              <a:rPr lang="en-US" altLang="zh-TW" dirty="0"/>
              <a:t>10</a:t>
            </a:r>
            <a:r>
              <a:rPr lang="zh-TW" altLang="zh-TW" dirty="0"/>
              <a:t>題個位</a:t>
            </a:r>
            <a:r>
              <a:rPr lang="zh-TW" altLang="zh-TW" dirty="0" smtClean="0"/>
              <a:t>數加法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>(</a:t>
            </a:r>
            <a:r>
              <a:rPr lang="zh-TW" altLang="zh-TW" dirty="0" smtClean="0"/>
              <a:t>一</a:t>
            </a:r>
            <a:r>
              <a:rPr lang="zh-TW" altLang="en-US" dirty="0" smtClean="0"/>
              <a:t>次</a:t>
            </a:r>
            <a:r>
              <a:rPr lang="zh-TW" altLang="zh-TW" dirty="0"/>
              <a:t>一</a:t>
            </a:r>
            <a:r>
              <a:rPr lang="zh-TW" altLang="zh-TW" dirty="0" smtClean="0"/>
              <a:t>題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，不</a:t>
            </a:r>
            <a:r>
              <a:rPr lang="zh-TW" altLang="en-US" dirty="0"/>
              <a:t>管</a:t>
            </a:r>
            <a:r>
              <a:rPr lang="zh-TW" altLang="en-US" dirty="0" smtClean="0"/>
              <a:t>對</a:t>
            </a:r>
            <a:r>
              <a:rPr lang="zh-TW" altLang="zh-TW" dirty="0" smtClean="0"/>
              <a:t>錯</a:t>
            </a:r>
            <a:r>
              <a:rPr lang="zh-TW" altLang="en-US" dirty="0" smtClean="0"/>
              <a:t>都出</a:t>
            </a:r>
            <a:r>
              <a:rPr lang="zh-TW" altLang="zh-TW" dirty="0" smtClean="0"/>
              <a:t>下一</a:t>
            </a:r>
            <a:r>
              <a:rPr lang="zh-TW" altLang="zh-TW" dirty="0"/>
              <a:t>題，直到答對為止</a:t>
            </a:r>
            <a:r>
              <a:rPr lang="zh-TW" altLang="zh-TW" dirty="0" smtClean="0"/>
              <a:t>；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dirty="0" smtClean="0"/>
              <a:t>(2)</a:t>
            </a:r>
            <a:r>
              <a:rPr lang="zh-TW" altLang="zh-TW" dirty="0"/>
              <a:t>出</a:t>
            </a:r>
            <a:r>
              <a:rPr lang="en-US" altLang="zh-TW" dirty="0"/>
              <a:t>10</a:t>
            </a:r>
            <a:r>
              <a:rPr lang="zh-TW" altLang="zh-TW" dirty="0"/>
              <a:t>題，答錯不出下一題，直到答對為止；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 smtClean="0"/>
              <a:t>(3)</a:t>
            </a:r>
            <a:r>
              <a:rPr lang="zh-TW" altLang="zh-TW" dirty="0"/>
              <a:t>出</a:t>
            </a:r>
            <a:r>
              <a:rPr lang="en-US" altLang="zh-TW" dirty="0"/>
              <a:t>N</a:t>
            </a:r>
            <a:r>
              <a:rPr lang="zh-TW" altLang="zh-TW" dirty="0"/>
              <a:t>題，由</a:t>
            </a:r>
            <a:r>
              <a:rPr lang="en-US" altLang="zh-TW" dirty="0"/>
              <a:t>user</a:t>
            </a:r>
            <a:r>
              <a:rPr lang="zh-TW" altLang="zh-TW" dirty="0"/>
              <a:t>決定題數，每題</a:t>
            </a:r>
            <a:r>
              <a:rPr lang="en-US" altLang="zh-TW" dirty="0"/>
              <a:t>10</a:t>
            </a:r>
            <a:r>
              <a:rPr lang="zh-TW" altLang="zh-TW" dirty="0"/>
              <a:t>分，答錯之題目須於結束時顯示；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1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5" y="560915"/>
            <a:ext cx="8186265" cy="57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90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962"/>
            <a:ext cx="8523083" cy="6572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/>
              <a:t>public class add_drill_2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Scanner(System.in);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n1=0,n2= 0;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ans</a:t>
            </a:r>
            <a:r>
              <a:rPr lang="en-US" altLang="zh-TW" dirty="0"/>
              <a:t>= 0, score=0, </a:t>
            </a:r>
            <a:r>
              <a:rPr lang="en-US" altLang="zh-TW" dirty="0" err="1"/>
              <a:t>i</a:t>
            </a:r>
            <a:r>
              <a:rPr lang="en-US" altLang="zh-TW" dirty="0"/>
              <a:t>=1;</a:t>
            </a:r>
          </a:p>
          <a:p>
            <a:pPr marL="0" indent="0">
              <a:buNone/>
            </a:pPr>
            <a:r>
              <a:rPr lang="en-US" altLang="zh-TW" dirty="0"/>
              <a:t>   while (</a:t>
            </a:r>
            <a:r>
              <a:rPr lang="en-US" altLang="zh-TW" dirty="0" err="1"/>
              <a:t>i</a:t>
            </a:r>
            <a:r>
              <a:rPr lang="en-US" altLang="zh-TW" dirty="0"/>
              <a:t>&lt;=10) {</a:t>
            </a:r>
          </a:p>
          <a:p>
            <a:pPr marL="0" indent="0">
              <a:buNone/>
            </a:pPr>
            <a:r>
              <a:rPr lang="en-US" altLang="zh-TW" dirty="0" smtClean="0"/>
              <a:t>     n1 </a:t>
            </a:r>
            <a:r>
              <a:rPr lang="en-US" altLang="zh-TW" dirty="0"/>
              <a:t>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smtClean="0"/>
              <a:t>   </a:t>
            </a:r>
            <a:r>
              <a:rPr lang="en-US" altLang="zh-TW" dirty="0"/>
              <a:t>n2 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(""+n1+"+"+n2+"=");//present question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ans</a:t>
            </a:r>
            <a:r>
              <a:rPr lang="en-US" altLang="zh-TW" dirty="0"/>
              <a:t>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 if (</a:t>
            </a:r>
            <a:r>
              <a:rPr lang="en-US" altLang="zh-TW" dirty="0" err="1"/>
              <a:t>ans</a:t>
            </a:r>
            <a:r>
              <a:rPr lang="en-US" altLang="zh-TW" dirty="0">
                <a:solidFill>
                  <a:srgbClr val="FF0000"/>
                </a:solidFill>
              </a:rPr>
              <a:t>==</a:t>
            </a:r>
            <a:r>
              <a:rPr lang="en-US" altLang="zh-TW" dirty="0"/>
              <a:t> n1+n2) {</a:t>
            </a:r>
          </a:p>
          <a:p>
            <a:pPr marL="0" indent="0">
              <a:buNone/>
            </a:pPr>
            <a:r>
              <a:rPr lang="en-US" altLang="zh-TW" dirty="0"/>
              <a:t>           score=score+10;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答對，</a:t>
            </a:r>
            <a:r>
              <a:rPr lang="en-US" altLang="zh-TW" dirty="0"/>
              <a:t>GREAT</a:t>
            </a:r>
            <a:r>
              <a:rPr lang="en-US" altLang="zh-TW" dirty="0" smtClean="0"/>
              <a:t>!!");}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else 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答錯，加油</a:t>
            </a:r>
            <a:r>
              <a:rPr lang="en-US" altLang="zh-TW" dirty="0"/>
              <a:t>! </a:t>
            </a:r>
            <a:r>
              <a:rPr lang="en-US" altLang="zh-TW" dirty="0" smtClean="0"/>
              <a:t>");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}//</a:t>
            </a:r>
            <a:r>
              <a:rPr lang="en-US" altLang="zh-TW" dirty="0"/>
              <a:t>while</a:t>
            </a:r>
          </a:p>
          <a:p>
            <a:pPr marL="0" indent="0">
              <a:buNone/>
            </a:pPr>
            <a:r>
              <a:rPr lang="en-US" altLang="zh-TW" dirty="0"/>
              <a:t>	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850170" y="398353"/>
            <a:ext cx="15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What’s wrong?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6652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962"/>
            <a:ext cx="8523083" cy="65728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/>
              <a:t>public class add_drill_2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Scanner(System.in);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n1=0,n2= 0;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ans</a:t>
            </a:r>
            <a:r>
              <a:rPr lang="en-US" altLang="zh-TW" dirty="0"/>
              <a:t>= 0, score=0, </a:t>
            </a:r>
            <a:r>
              <a:rPr lang="en-US" altLang="zh-TW" dirty="0" err="1"/>
              <a:t>i</a:t>
            </a:r>
            <a:r>
              <a:rPr lang="en-US" altLang="zh-TW" dirty="0"/>
              <a:t>=1;</a:t>
            </a:r>
          </a:p>
          <a:p>
            <a:pPr marL="0" indent="0">
              <a:buNone/>
            </a:pPr>
            <a:r>
              <a:rPr lang="en-US" altLang="zh-TW" dirty="0"/>
              <a:t>   while (</a:t>
            </a:r>
            <a:r>
              <a:rPr lang="en-US" altLang="zh-TW" dirty="0" err="1"/>
              <a:t>i</a:t>
            </a:r>
            <a:r>
              <a:rPr lang="en-US" altLang="zh-TW" dirty="0"/>
              <a:t>&lt;=10) {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//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=i+1;</a:t>
            </a:r>
          </a:p>
          <a:p>
            <a:pPr marL="0" indent="0">
              <a:buNone/>
            </a:pPr>
            <a:r>
              <a:rPr lang="en-US" altLang="zh-TW" dirty="0"/>
              <a:t>    n1 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  n2 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(""+n1+"+"+n2+"=");//present question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ans</a:t>
            </a:r>
            <a:r>
              <a:rPr lang="en-US" altLang="zh-TW" dirty="0"/>
              <a:t>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 if (</a:t>
            </a:r>
            <a:r>
              <a:rPr lang="en-US" altLang="zh-TW" dirty="0" err="1"/>
              <a:t>ans</a:t>
            </a:r>
            <a:r>
              <a:rPr lang="en-US" altLang="zh-TW" dirty="0"/>
              <a:t>== n1+n2) {</a:t>
            </a:r>
          </a:p>
          <a:p>
            <a:pPr marL="0" indent="0">
              <a:buNone/>
            </a:pPr>
            <a:r>
              <a:rPr lang="en-US" altLang="zh-TW" dirty="0"/>
              <a:t>           score=score+10;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答對，</a:t>
            </a:r>
            <a:r>
              <a:rPr lang="en-US" altLang="zh-TW" dirty="0"/>
              <a:t>GREAT!! </a:t>
            </a:r>
            <a:r>
              <a:rPr lang="zh-TW" altLang="en-US" dirty="0"/>
              <a:t>分數</a:t>
            </a:r>
            <a:r>
              <a:rPr lang="en-US" altLang="zh-TW" dirty="0"/>
              <a:t>:"+score+"</a:t>
            </a:r>
            <a:r>
              <a:rPr lang="zh-TW" altLang="en-US" dirty="0"/>
              <a:t>分</a:t>
            </a:r>
            <a:r>
              <a:rPr lang="en-US" altLang="zh-TW" dirty="0"/>
              <a:t>.");}</a:t>
            </a:r>
          </a:p>
          <a:p>
            <a:pPr marL="0" indent="0">
              <a:buNone/>
            </a:pPr>
            <a:r>
              <a:rPr lang="en-US" altLang="zh-TW" dirty="0"/>
              <a:t>    else 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答錯，加油</a:t>
            </a:r>
            <a:r>
              <a:rPr lang="en-US" altLang="zh-TW" dirty="0"/>
              <a:t>! </a:t>
            </a:r>
            <a:r>
              <a:rPr lang="zh-TW" altLang="en-US" dirty="0"/>
              <a:t>分數</a:t>
            </a:r>
            <a:r>
              <a:rPr lang="en-US" altLang="zh-TW" dirty="0"/>
              <a:t>:"+score+"</a:t>
            </a:r>
            <a:r>
              <a:rPr lang="zh-TW" altLang="en-US" dirty="0"/>
              <a:t>分</a:t>
            </a:r>
            <a:r>
              <a:rPr lang="en-US" altLang="zh-TW" dirty="0"/>
              <a:t>.");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=i+1;</a:t>
            </a:r>
          </a:p>
          <a:p>
            <a:pPr marL="0" indent="0">
              <a:buNone/>
            </a:pPr>
            <a:r>
              <a:rPr lang="en-US" altLang="zh-TW" dirty="0"/>
              <a:t>     }//while</a:t>
            </a:r>
          </a:p>
          <a:p>
            <a:pPr marL="0" indent="0">
              <a:buNone/>
            </a:pPr>
            <a:r>
              <a:rPr lang="en-US" altLang="zh-TW" dirty="0"/>
              <a:t>	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256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輸入三變數內容，分別放入</a:t>
            </a:r>
            <a:r>
              <a:rPr lang="en-US" altLang="zh-TW" dirty="0"/>
              <a:t>a, b, c</a:t>
            </a:r>
            <a:r>
              <a:rPr lang="zh-TW" altLang="zh-TW" dirty="0"/>
              <a:t>，且將最大值放入</a:t>
            </a:r>
            <a:r>
              <a:rPr lang="en-US" altLang="zh-TW" dirty="0"/>
              <a:t>a</a:t>
            </a:r>
            <a:r>
              <a:rPr lang="zh-TW" altLang="zh-TW" dirty="0"/>
              <a:t>，最小值放入</a:t>
            </a:r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637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70" y="254937"/>
            <a:ext cx="4163458" cy="4941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迴圈</a:t>
            </a:r>
            <a:r>
              <a:rPr lang="zh-TW" altLang="en-US" dirty="0" smtClean="0">
                <a:solidFill>
                  <a:srgbClr val="FF0000"/>
                </a:solidFill>
              </a:rPr>
              <a:t>加入</a:t>
            </a:r>
            <a:r>
              <a:rPr lang="zh-TW" altLang="en-US" dirty="0"/>
              <a:t>計算</a:t>
            </a:r>
            <a:r>
              <a:rPr lang="en-US" altLang="zh-TW" dirty="0" smtClean="0"/>
              <a:t>BMI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60" y="166822"/>
            <a:ext cx="7193983" cy="66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60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亂數加法練習</a:t>
            </a:r>
            <a:r>
              <a:rPr lang="en-US" altLang="zh-TW" dirty="0"/>
              <a:t> (</a:t>
            </a:r>
            <a:r>
              <a:rPr lang="zh-TW" altLang="zh-TW" dirty="0"/>
              <a:t>個位數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ym typeface="Wingdings 2" panose="05020102010507070707" pitchFamily="18" charset="2"/>
              </a:rPr>
              <a:t></a:t>
            </a:r>
            <a:r>
              <a:rPr lang="en-US" altLang="zh-TW" dirty="0"/>
              <a:t> </a:t>
            </a:r>
            <a:r>
              <a:rPr lang="zh-TW" altLang="zh-TW" dirty="0"/>
              <a:t>亂數加法練習</a:t>
            </a:r>
            <a:r>
              <a:rPr lang="en-US" altLang="zh-TW" dirty="0"/>
              <a:t> (</a:t>
            </a:r>
            <a:r>
              <a:rPr lang="zh-TW" altLang="zh-TW" dirty="0"/>
              <a:t>個位數</a:t>
            </a:r>
            <a:r>
              <a:rPr lang="en-US" altLang="zh-TW" dirty="0"/>
              <a:t>) : (1)</a:t>
            </a:r>
            <a:r>
              <a:rPr lang="zh-TW" altLang="zh-TW" dirty="0"/>
              <a:t>出</a:t>
            </a:r>
            <a:r>
              <a:rPr lang="en-US" altLang="zh-TW" dirty="0"/>
              <a:t>10</a:t>
            </a:r>
            <a:r>
              <a:rPr lang="zh-TW" altLang="zh-TW" dirty="0"/>
              <a:t>題，答錯不出下一題，直到答對為止</a:t>
            </a:r>
            <a:r>
              <a:rPr lang="zh-TW" altLang="zh-TW" dirty="0" smtClean="0"/>
              <a:t>；</a:t>
            </a:r>
            <a:r>
              <a:rPr lang="en-US" altLang="zh-TW" dirty="0" smtClean="0"/>
              <a:t>   </a:t>
            </a:r>
            <a:r>
              <a:rPr lang="en-US" altLang="zh-TW" dirty="0"/>
              <a:t>(2)</a:t>
            </a:r>
            <a:r>
              <a:rPr lang="zh-TW" altLang="zh-TW" dirty="0"/>
              <a:t>出</a:t>
            </a:r>
            <a:r>
              <a:rPr lang="en-US" altLang="zh-TW" dirty="0"/>
              <a:t>N</a:t>
            </a:r>
            <a:r>
              <a:rPr lang="zh-TW" altLang="zh-TW" dirty="0"/>
              <a:t>題，由</a:t>
            </a:r>
            <a:r>
              <a:rPr lang="en-US" altLang="zh-TW" dirty="0"/>
              <a:t>user</a:t>
            </a:r>
            <a:r>
              <a:rPr lang="zh-TW" altLang="zh-TW" dirty="0"/>
              <a:t>決定題數，每題</a:t>
            </a:r>
            <a:r>
              <a:rPr lang="en-US" altLang="zh-TW" dirty="0"/>
              <a:t>10</a:t>
            </a:r>
            <a:r>
              <a:rPr lang="zh-TW" altLang="zh-TW" dirty="0"/>
              <a:t>分，答錯之題目須於結束時顯示；</a:t>
            </a:r>
          </a:p>
          <a:p>
            <a:r>
              <a:rPr lang="en-US" altLang="zh-TW" dirty="0">
                <a:sym typeface="Wingdings 2" panose="05020102010507070707" pitchFamily="18" charset="2"/>
              </a:rPr>
              <a:t></a:t>
            </a:r>
            <a:r>
              <a:rPr lang="en-US" altLang="zh-TW" dirty="0"/>
              <a:t> </a:t>
            </a:r>
            <a:r>
              <a:rPr lang="zh-TW" altLang="zh-TW" dirty="0"/>
              <a:t>減法：不可小減大</a:t>
            </a:r>
          </a:p>
          <a:p>
            <a:r>
              <a:rPr lang="en-US" altLang="zh-TW" dirty="0">
                <a:sym typeface="Wingdings 2" panose="05020102010507070707" pitchFamily="18" charset="2"/>
              </a:rPr>
              <a:t></a:t>
            </a:r>
            <a:r>
              <a:rPr lang="en-US" altLang="zh-TW" dirty="0"/>
              <a:t> </a:t>
            </a:r>
            <a:r>
              <a:rPr lang="zh-TW" altLang="zh-TW" dirty="0"/>
              <a:t>除法：</a:t>
            </a:r>
            <a:r>
              <a:rPr lang="en-US" altLang="zh-TW" dirty="0"/>
              <a:t>(1)</a:t>
            </a:r>
            <a:r>
              <a:rPr lang="zh-TW" altLang="zh-TW" dirty="0"/>
              <a:t>只能整除；</a:t>
            </a:r>
            <a:r>
              <a:rPr lang="en-US" altLang="zh-TW" dirty="0"/>
              <a:t>(2)</a:t>
            </a:r>
            <a:r>
              <a:rPr lang="zh-TW" altLang="zh-TW" dirty="0"/>
              <a:t>需輸入商和餘數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7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-3305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概念複習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78396" y="968863"/>
            <a:ext cx="2071532" cy="21616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s3; 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314852" y="4379675"/>
            <a:ext cx="2498105" cy="20772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s3; </a:t>
            </a:r>
            <a:endParaRPr lang="zh-TW" altLang="en-US" dirty="0"/>
          </a:p>
        </p:txBody>
      </p:sp>
      <p:sp>
        <p:nvSpPr>
          <p:cNvPr id="12" name="菱形 11"/>
          <p:cNvSpPr/>
          <p:nvPr/>
        </p:nvSpPr>
        <p:spPr>
          <a:xfrm>
            <a:off x="6082570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13" name="矩形 12"/>
          <p:cNvSpPr/>
          <p:nvPr/>
        </p:nvSpPr>
        <p:spPr>
          <a:xfrm>
            <a:off x="6082570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2570" y="4634833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>
            <a:stCxn id="12" idx="2"/>
            <a:endCxn id="13" idx="0"/>
          </p:cNvCxnSpPr>
          <p:nvPr/>
        </p:nvCxnSpPr>
        <p:spPr>
          <a:xfrm>
            <a:off x="6734401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3" idx="2"/>
            <a:endCxn id="14" idx="0"/>
          </p:cNvCxnSpPr>
          <p:nvPr/>
        </p:nvCxnSpPr>
        <p:spPr>
          <a:xfrm>
            <a:off x="6734401" y="3857160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7394454" y="2013723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40898" y="2013723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7014754" y="4353549"/>
            <a:ext cx="819115" cy="1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7030006" y="434745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2" idx="0"/>
          </p:cNvCxnSpPr>
          <p:nvPr/>
        </p:nvCxnSpPr>
        <p:spPr>
          <a:xfrm>
            <a:off x="6734401" y="1136197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菱形 33"/>
          <p:cNvSpPr/>
          <p:nvPr/>
        </p:nvSpPr>
        <p:spPr>
          <a:xfrm>
            <a:off x="3417747" y="1423670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35" name="矩形 34"/>
          <p:cNvSpPr/>
          <p:nvPr/>
        </p:nvSpPr>
        <p:spPr>
          <a:xfrm>
            <a:off x="3417747" y="2990685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</p:txBody>
      </p:sp>
      <p:sp>
        <p:nvSpPr>
          <p:cNvPr id="36" name="矩形 35"/>
          <p:cNvSpPr/>
          <p:nvPr/>
        </p:nvSpPr>
        <p:spPr>
          <a:xfrm>
            <a:off x="3417747" y="4621060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7" name="直線單箭頭接點 36"/>
          <p:cNvCxnSpPr>
            <a:stCxn id="34" idx="2"/>
            <a:endCxn id="35" idx="0"/>
          </p:cNvCxnSpPr>
          <p:nvPr/>
        </p:nvCxnSpPr>
        <p:spPr>
          <a:xfrm>
            <a:off x="4069578" y="2576230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35" idx="2"/>
            <a:endCxn id="36" idx="0"/>
          </p:cNvCxnSpPr>
          <p:nvPr/>
        </p:nvCxnSpPr>
        <p:spPr>
          <a:xfrm>
            <a:off x="4069578" y="3843387"/>
            <a:ext cx="0" cy="77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729631" y="1999950"/>
            <a:ext cx="439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176075" y="1999950"/>
            <a:ext cx="0" cy="236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4349931" y="4339776"/>
            <a:ext cx="819115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378245" y="4357321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4" idx="0"/>
          </p:cNvCxnSpPr>
          <p:nvPr/>
        </p:nvCxnSpPr>
        <p:spPr>
          <a:xfrm>
            <a:off x="406957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菱形 47"/>
          <p:cNvSpPr/>
          <p:nvPr/>
        </p:nvSpPr>
        <p:spPr>
          <a:xfrm>
            <a:off x="8891084" y="1437443"/>
            <a:ext cx="1303662" cy="11525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邏輯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關係運算式</a:t>
            </a:r>
          </a:p>
        </p:txBody>
      </p:sp>
      <p:sp>
        <p:nvSpPr>
          <p:cNvPr id="49" name="矩形 48"/>
          <p:cNvSpPr/>
          <p:nvPr/>
        </p:nvSpPr>
        <p:spPr>
          <a:xfrm>
            <a:off x="8891084" y="300445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S1;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S2;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22675" y="2924568"/>
            <a:ext cx="1303662" cy="852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/>
          <p:cNvCxnSpPr>
            <a:stCxn id="48" idx="2"/>
            <a:endCxn id="49" idx="0"/>
          </p:cNvCxnSpPr>
          <p:nvPr/>
        </p:nvCxnSpPr>
        <p:spPr>
          <a:xfrm>
            <a:off x="9542915" y="2590003"/>
            <a:ext cx="0" cy="414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9" idx="2"/>
          </p:cNvCxnSpPr>
          <p:nvPr/>
        </p:nvCxnSpPr>
        <p:spPr>
          <a:xfrm>
            <a:off x="9542915" y="3857160"/>
            <a:ext cx="0" cy="28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9539268" y="4144543"/>
            <a:ext cx="152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10202968" y="2013723"/>
            <a:ext cx="871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11063035" y="1999950"/>
            <a:ext cx="11470" cy="93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1052161" y="3802427"/>
            <a:ext cx="22344" cy="34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9539268" y="4105212"/>
            <a:ext cx="0" cy="80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1149531" y="32134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1086028" y="645694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3919454" y="5591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6578518" y="5593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9539268" y="5434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3655021" y="6107212"/>
            <a:ext cx="35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的正確流程圖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1~3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B</a:t>
            </a:r>
            <a:r>
              <a:rPr lang="zh-TW" altLang="en-US" dirty="0" smtClean="0"/>
              <a:t>的</a:t>
            </a:r>
            <a:r>
              <a:rPr lang="zh-TW" altLang="en-US" dirty="0"/>
              <a:t>正確流程圖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 smtClean="0"/>
              <a:t>1~3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4167036" y="26514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6725816" y="25338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9596644" y="261256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true</a:t>
            </a:r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4685455" y="155454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7303865" y="1522302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0220405" y="1587601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false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9539268" y="1122424"/>
            <a:ext cx="0" cy="30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8110521" y="6062859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==(</a:t>
            </a:r>
            <a:r>
              <a:rPr lang="zh-TW" altLang="en-US" dirty="0" smtClean="0"/>
              <a:t>條件</a:t>
            </a:r>
            <a:r>
              <a:rPr lang="zh-TW" altLang="en-US" dirty="0"/>
              <a:t>式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01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4449" y="-2604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概念複習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26127" y="1431923"/>
            <a:ext cx="2826531" cy="36221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s3; 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044178" y="1348411"/>
            <a:ext cx="2835253" cy="3789210"/>
            <a:chOff x="8891084" y="1122424"/>
            <a:chExt cx="2835253" cy="3789210"/>
          </a:xfrm>
        </p:grpSpPr>
        <p:sp>
          <p:nvSpPr>
            <p:cNvPr id="48" name="菱形 47"/>
            <p:cNvSpPr/>
            <p:nvPr/>
          </p:nvSpPr>
          <p:spPr>
            <a:xfrm>
              <a:off x="8891084" y="1437443"/>
              <a:ext cx="1303662" cy="115256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rgbClr val="FF0000"/>
                  </a:solidFill>
                </a:rPr>
                <a:t>邏輯</a:t>
              </a:r>
              <a:r>
                <a:rPr lang="en-US" altLang="zh-TW" sz="1400" dirty="0">
                  <a:solidFill>
                    <a:srgbClr val="FF0000"/>
                  </a:solidFill>
                </a:rPr>
                <a:t>/</a:t>
              </a:r>
              <a:r>
                <a:rPr lang="zh-TW" altLang="en-US" sz="1400" dirty="0">
                  <a:solidFill>
                    <a:srgbClr val="FF0000"/>
                  </a:solidFill>
                </a:rPr>
                <a:t>關係運算式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891084" y="3004458"/>
              <a:ext cx="1303662" cy="8527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S1;</a:t>
              </a:r>
            </a:p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S2;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0422675" y="2924568"/>
              <a:ext cx="1303662" cy="8527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s3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直線單箭頭接點 50"/>
            <p:cNvCxnSpPr>
              <a:stCxn id="48" idx="2"/>
              <a:endCxn id="49" idx="0"/>
            </p:cNvCxnSpPr>
            <p:nvPr/>
          </p:nvCxnSpPr>
          <p:spPr>
            <a:xfrm>
              <a:off x="9542915" y="2590003"/>
              <a:ext cx="0" cy="414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stCxn id="49" idx="2"/>
            </p:cNvCxnSpPr>
            <p:nvPr/>
          </p:nvCxnSpPr>
          <p:spPr>
            <a:xfrm>
              <a:off x="9542915" y="3857160"/>
              <a:ext cx="0" cy="287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9539268" y="4144543"/>
              <a:ext cx="15237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>
              <a:off x="10202968" y="2013723"/>
              <a:ext cx="8715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 flipH="1">
              <a:off x="11063035" y="1999950"/>
              <a:ext cx="11470" cy="932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11052161" y="3802427"/>
              <a:ext cx="22344" cy="34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/>
            <p:cNvCxnSpPr/>
            <p:nvPr/>
          </p:nvCxnSpPr>
          <p:spPr>
            <a:xfrm>
              <a:off x="9539268" y="4105212"/>
              <a:ext cx="0" cy="806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字方塊 78"/>
            <p:cNvSpPr txBox="1"/>
            <p:nvPr/>
          </p:nvSpPr>
          <p:spPr>
            <a:xfrm>
              <a:off x="9596644" y="2612564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true</a:t>
              </a:r>
              <a:endParaRPr lang="zh-TW" altLang="en-US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0220405" y="1587601"/>
              <a:ext cx="61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false</a:t>
              </a:r>
              <a:endParaRPr lang="zh-TW" altLang="en-US" dirty="0"/>
            </a:p>
          </p:txBody>
        </p:sp>
        <p:cxnSp>
          <p:nvCxnSpPr>
            <p:cNvPr id="47" name="直線單箭頭接點 46"/>
            <p:cNvCxnSpPr/>
            <p:nvPr/>
          </p:nvCxnSpPr>
          <p:spPr>
            <a:xfrm>
              <a:off x="9539268" y="1122424"/>
              <a:ext cx="0" cy="301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04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概念複習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1204" y="1413604"/>
            <a:ext cx="2932787" cy="5067931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/>
              <a:t>i</a:t>
            </a:r>
            <a:r>
              <a:rPr lang="en-US" altLang="zh-TW" dirty="0" smtClean="0"/>
              <a:t>f (</a:t>
            </a:r>
            <a:r>
              <a:rPr lang="zh-TW" altLang="en-US" dirty="0" smtClean="0"/>
              <a:t>邏輯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關係運算式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None/>
            </a:pPr>
            <a:r>
              <a:rPr lang="en-US" altLang="zh-TW" dirty="0" smtClean="0"/>
              <a:t>     S2;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else if 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    s3;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s4;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}</a:t>
            </a:r>
          </a:p>
          <a:p>
            <a:pPr marL="0" indent="0">
              <a:buNone/>
            </a:pPr>
            <a:r>
              <a:rPr lang="en-US" altLang="zh-TW" dirty="0" smtClean="0"/>
              <a:t>else {</a:t>
            </a:r>
          </a:p>
          <a:p>
            <a:pPr marL="0" indent="0">
              <a:buNone/>
            </a:pPr>
            <a:r>
              <a:rPr lang="en-US" altLang="zh-TW" dirty="0" smtClean="0"/>
              <a:t>   s5;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S6;</a:t>
            </a:r>
          </a:p>
          <a:p>
            <a:pPr marL="0" indent="0">
              <a:buNone/>
            </a:pP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en-US" altLang="zh-TW" dirty="0" smtClean="0"/>
              <a:t>S7;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115266" y="1447256"/>
            <a:ext cx="3459961" cy="5125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(</a:t>
            </a:r>
            <a:r>
              <a:rPr lang="zh-TW" altLang="en-US" dirty="0" smtClean="0"/>
              <a:t>邏輯</a:t>
            </a:r>
            <a:r>
              <a:rPr lang="en-US" altLang="zh-TW" dirty="0" smtClean="0"/>
              <a:t>/</a:t>
            </a:r>
            <a:r>
              <a:rPr lang="zh-TW" altLang="en-US" dirty="0" smtClean="0"/>
              <a:t>關係運算式</a:t>
            </a:r>
            <a:r>
              <a:rPr lang="en-US" altLang="zh-TW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       if 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  else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</a:t>
            </a:r>
            <a:r>
              <a:rPr lang="en-US" altLang="zh-TW" dirty="0"/>
              <a:t> </a:t>
            </a:r>
            <a:r>
              <a:rPr lang="en-US" altLang="zh-TW" dirty="0" smtClean="0"/>
              <a:t>         s3;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else if (</a:t>
            </a:r>
            <a:r>
              <a:rPr lang="zh-TW" altLang="en-US" dirty="0"/>
              <a:t>邏輯</a:t>
            </a:r>
            <a:r>
              <a:rPr lang="en-US" altLang="zh-TW" dirty="0"/>
              <a:t>/</a:t>
            </a:r>
            <a:r>
              <a:rPr lang="zh-TW" altLang="en-US" dirty="0"/>
              <a:t>關係運算式</a:t>
            </a:r>
            <a:r>
              <a:rPr lang="en-US" altLang="zh-TW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s4;       </a:t>
            </a:r>
          </a:p>
          <a:p>
            <a:pPr marL="0" indent="0">
              <a:buNone/>
            </a:pPr>
            <a:r>
              <a:rPr lang="en-US" altLang="zh-TW" dirty="0" smtClean="0"/>
              <a:t>        s5;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S6;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249276" y="1452546"/>
            <a:ext cx="2344758" cy="43027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2300" dirty="0" smtClean="0"/>
              <a:t>(</a:t>
            </a:r>
            <a:r>
              <a:rPr lang="zh-TW" altLang="en-US" sz="2300" dirty="0" smtClean="0"/>
              <a:t>邏輯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關係運算式</a:t>
            </a:r>
            <a:r>
              <a:rPr lang="en-US" altLang="zh-TW" sz="23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100" b="1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s3;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S4;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en-US" altLang="zh-TW" dirty="0" smtClean="0"/>
              <a:t>S5;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6002" y="1431572"/>
            <a:ext cx="2092287" cy="31296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s3;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84550" y="6481535"/>
            <a:ext cx="273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Multiple-way if: </a:t>
            </a:r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endParaRPr lang="zh-TW" altLang="en-US" dirty="0"/>
          </a:p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805637" y="6481535"/>
            <a:ext cx="192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nested if: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zh-TW" altLang="en-US" dirty="0" smtClean="0">
                <a:solidFill>
                  <a:srgbClr val="C00000"/>
                </a:solidFill>
              </a:rPr>
              <a:t>層巢狀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5928" y="588232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530814" y="2033195"/>
            <a:ext cx="2312894" cy="22053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1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145" y="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分支 </a:t>
            </a:r>
            <a:r>
              <a:rPr lang="en-US" altLang="zh-TW" dirty="0">
                <a:solidFill>
                  <a:srgbClr val="FF0000"/>
                </a:solidFill>
              </a:rPr>
              <a:t>(selection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branch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概念複習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558828" y="1724150"/>
            <a:ext cx="2701861" cy="43513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2300" dirty="0" smtClean="0"/>
              <a:t>(</a:t>
            </a:r>
            <a:r>
              <a:rPr lang="zh-TW" altLang="en-US" sz="2300" dirty="0" smtClean="0"/>
              <a:t>邏輯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關係運算式</a:t>
            </a:r>
            <a:r>
              <a:rPr lang="en-US" altLang="zh-TW" sz="23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s3;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S4;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}</a:t>
            </a:r>
          </a:p>
          <a:p>
            <a:pPr marL="0" indent="0">
              <a:buNone/>
            </a:pPr>
            <a:r>
              <a:rPr lang="en-US" altLang="zh-TW" dirty="0" smtClean="0"/>
              <a:t>S5;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6002" y="1431572"/>
            <a:ext cx="2092287" cy="31223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s3; 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482330" y="1531160"/>
            <a:ext cx="2092287" cy="21173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邏輯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關係運算式</a:t>
            </a:r>
            <a:r>
              <a:rPr lang="en-US" altLang="zh-TW" sz="16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S2;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s3;</a:t>
            </a:r>
            <a:endParaRPr lang="zh-TW" altLang="en-US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966949" y="1724150"/>
            <a:ext cx="2929304" cy="32099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if </a:t>
            </a:r>
            <a:r>
              <a:rPr lang="en-US" altLang="zh-TW" sz="2300" dirty="0" smtClean="0"/>
              <a:t>(</a:t>
            </a:r>
            <a:r>
              <a:rPr lang="zh-TW" altLang="en-US" sz="2300" dirty="0" smtClean="0"/>
              <a:t>邏輯</a:t>
            </a:r>
            <a:r>
              <a:rPr lang="en-US" altLang="zh-TW" sz="2300" dirty="0" smtClean="0"/>
              <a:t>/</a:t>
            </a:r>
            <a:r>
              <a:rPr lang="zh-TW" altLang="en-US" sz="2300" dirty="0" smtClean="0"/>
              <a:t>關係運算式</a:t>
            </a:r>
            <a:r>
              <a:rPr lang="en-US" altLang="zh-TW" sz="23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  s1;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else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  s3;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S4;</a:t>
            </a:r>
          </a:p>
          <a:p>
            <a:pPr marL="0" indent="0">
              <a:buNone/>
            </a:pPr>
            <a:r>
              <a:rPr lang="en-US" altLang="zh-TW" dirty="0" smtClean="0"/>
              <a:t>S5;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6217" y="5758004"/>
            <a:ext cx="5322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複合敘述</a:t>
            </a:r>
            <a:r>
              <a:rPr lang="en-US" altLang="zh-TW" sz="2800" dirty="0" smtClean="0"/>
              <a:t>Compound statement</a:t>
            </a:r>
          </a:p>
          <a:p>
            <a:r>
              <a:rPr lang="zh-TW" altLang="en-US" sz="2800" dirty="0" smtClean="0"/>
              <a:t>單一敘述</a:t>
            </a:r>
            <a:r>
              <a:rPr lang="en-US" altLang="zh-TW" sz="2800" dirty="0" smtClean="0"/>
              <a:t>Single statement</a:t>
            </a:r>
            <a:r>
              <a:rPr lang="zh-TW" altLang="en-US" sz="2800" dirty="0" smtClean="0"/>
              <a:t> </a:t>
            </a:r>
            <a:r>
              <a:rPr lang="zh-TW" altLang="en-US" sz="2800" dirty="0" smtClean="0">
                <a:solidFill>
                  <a:srgbClr val="C00000"/>
                </a:solidFill>
              </a:rPr>
              <a:t>不用</a:t>
            </a:r>
            <a:r>
              <a:rPr lang="en-US" altLang="zh-TW" sz="2800" dirty="0" smtClean="0">
                <a:solidFill>
                  <a:srgbClr val="C00000"/>
                </a:solidFill>
              </a:rPr>
              <a:t>{</a:t>
            </a:r>
            <a:r>
              <a:rPr lang="zh-TW" altLang="en-US" sz="2800" dirty="0" smtClean="0">
                <a:solidFill>
                  <a:srgbClr val="C00000"/>
                </a:solidFill>
              </a:rPr>
              <a:t>   </a:t>
            </a:r>
            <a:r>
              <a:rPr lang="en-US" altLang="zh-TW" sz="2800" dirty="0" smtClean="0">
                <a:solidFill>
                  <a:srgbClr val="C00000"/>
                </a:solidFill>
              </a:rPr>
              <a:t>}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923453" y="3329144"/>
            <a:ext cx="452674" cy="2510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575303" y="3448105"/>
            <a:ext cx="3983525" cy="242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3393" y="217447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判</a:t>
            </a:r>
            <a:r>
              <a:rPr lang="zh-TW" altLang="en-US" dirty="0"/>
              <a:t>斷</a:t>
            </a:r>
            <a:r>
              <a:rPr lang="zh-TW" altLang="en-US" dirty="0" smtClean="0"/>
              <a:t>閏年</a:t>
            </a:r>
            <a:r>
              <a:rPr lang="en-US" altLang="zh-TW" dirty="0" smtClean="0"/>
              <a:t>(leap year)</a:t>
            </a:r>
            <a:r>
              <a:rPr lang="zh-TW" altLang="en-US" dirty="0" smtClean="0"/>
              <a:t>、平年</a:t>
            </a:r>
            <a:r>
              <a:rPr lang="en-US" altLang="zh-TW" dirty="0" smtClean="0"/>
              <a:t>(common year)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4853" y="4625755"/>
            <a:ext cx="7886700" cy="1483916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2004</Words>
  <Application>Microsoft Office PowerPoint</Application>
  <PresentationFormat>寬螢幕</PresentationFormat>
  <Paragraphs>477</Paragraphs>
  <Slides>46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新細明體</vt:lpstr>
      <vt:lpstr>Arial</vt:lpstr>
      <vt:lpstr>Calibri</vt:lpstr>
      <vt:lpstr>Calibri Light</vt:lpstr>
      <vt:lpstr>Wingdings 2</vt:lpstr>
      <vt:lpstr>Office 佈景主題</vt:lpstr>
      <vt:lpstr>分支 (selection，branch)概念再複習</vt:lpstr>
      <vt:lpstr>分支 (selection，branch)概念:搶答(1)</vt:lpstr>
      <vt:lpstr>分支 (selection，branch)概念:搶答(3)</vt:lpstr>
      <vt:lpstr>分支 (selection，branch)概念:搶答(2)</vt:lpstr>
      <vt:lpstr>分支 (selection，branch)概念複習(1)</vt:lpstr>
      <vt:lpstr>分支 (selection，branch)概念複習(1)</vt:lpstr>
      <vt:lpstr> (selection，branch)概念複習(2)</vt:lpstr>
      <vt:lpstr>分支 (selection，branch)概念複習(3)</vt:lpstr>
      <vt:lpstr>判斷閏年(leap year)、平年(common year)</vt:lpstr>
      <vt:lpstr>閏年、平年</vt:lpstr>
      <vt:lpstr>PowerPoint 簡報</vt:lpstr>
      <vt:lpstr>PowerPoint 簡報</vt:lpstr>
      <vt:lpstr>PowerPoint 簡報</vt:lpstr>
      <vt:lpstr>PowerPoint 簡報</vt:lpstr>
      <vt:lpstr>PowerPoint 簡報</vt:lpstr>
      <vt:lpstr>閏年規則轉成條件</vt:lpstr>
      <vt:lpstr>PowerPoint 簡報</vt:lpstr>
      <vt:lpstr>迴圈加入判斷leap year(閏年)</vt:lpstr>
      <vt:lpstr> 讓程式繞圈圈 :談迴圈(loop) </vt:lpstr>
      <vt:lpstr>迴圈(loop)</vt:lpstr>
      <vt:lpstr>迴圈(loop)概念</vt:lpstr>
      <vt:lpstr>猜數字遊戲</vt:lpstr>
      <vt:lpstr>PowerPoint 簡報</vt:lpstr>
      <vt:lpstr>讓猜數字重複執行</vt:lpstr>
      <vt:lpstr>PowerPoint 簡報</vt:lpstr>
      <vt:lpstr>PowerPoint 簡報</vt:lpstr>
      <vt:lpstr>增加:猜次數</vt:lpstr>
      <vt:lpstr>結束(離開)程式:  System.exit(-1);</vt:lpstr>
      <vt:lpstr>迴圈加入計算BMI : debug until it can work.</vt:lpstr>
      <vt:lpstr>Errors: 宣告問題</vt:lpstr>
      <vt:lpstr>PowerPoint 簡報</vt:lpstr>
      <vt:lpstr>迴圈加入計算BMI</vt:lpstr>
      <vt:lpstr>迴圈加入判斷leap year(閏年)</vt:lpstr>
      <vt:lpstr>習題</vt:lpstr>
      <vt:lpstr>追蹤迴圈</vt:lpstr>
      <vt:lpstr>追蹤迴圈1</vt:lpstr>
      <vt:lpstr>追蹤迴圈2</vt:lpstr>
      <vt:lpstr>追蹤迴圈3</vt:lpstr>
      <vt:lpstr>追蹤迴圈4</vt:lpstr>
      <vt:lpstr>亂數加法練習 (個位數) </vt:lpstr>
      <vt:lpstr>PowerPoint 簡報</vt:lpstr>
      <vt:lpstr>PowerPoint 簡報</vt:lpstr>
      <vt:lpstr>PowerPoint 簡報</vt:lpstr>
      <vt:lpstr>輸入三變數內容，分別放入a, b, c，且將最大值放入a，最小值放入c</vt:lpstr>
      <vt:lpstr>迴圈加入計算BMI</vt:lpstr>
      <vt:lpstr>亂數加法練習 (個位數)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Guest</dc:creator>
  <cp:lastModifiedBy>user</cp:lastModifiedBy>
  <cp:revision>93</cp:revision>
  <dcterms:created xsi:type="dcterms:W3CDTF">2017-09-14T08:18:18Z</dcterms:created>
  <dcterms:modified xsi:type="dcterms:W3CDTF">2018-04-01T02:22:23Z</dcterms:modified>
</cp:coreProperties>
</file>