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3"/>
  </p:notesMasterIdLst>
  <p:handoutMasterIdLst>
    <p:handoutMasterId r:id="rId54"/>
  </p:handoutMasterIdLst>
  <p:sldIdLst>
    <p:sldId id="377" r:id="rId3"/>
    <p:sldId id="305" r:id="rId4"/>
    <p:sldId id="374" r:id="rId5"/>
    <p:sldId id="378" r:id="rId6"/>
    <p:sldId id="341" r:id="rId7"/>
    <p:sldId id="34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376" r:id="rId16"/>
    <p:sldId id="380" r:id="rId17"/>
    <p:sldId id="326" r:id="rId18"/>
    <p:sldId id="346" r:id="rId19"/>
    <p:sldId id="375" r:id="rId20"/>
    <p:sldId id="379" r:id="rId21"/>
    <p:sldId id="382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81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84" r:id="rId44"/>
    <p:sldId id="385" r:id="rId45"/>
    <p:sldId id="386" r:id="rId46"/>
    <p:sldId id="387" r:id="rId47"/>
    <p:sldId id="388" r:id="rId48"/>
    <p:sldId id="389" r:id="rId49"/>
    <p:sldId id="390" r:id="rId50"/>
    <p:sldId id="400" r:id="rId51"/>
    <p:sldId id="392" r:id="rId52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搶答" id="{2AD69678-FCBE-4D4A-BFF3-8A9BAC2762C4}">
          <p14:sldIdLst>
            <p14:sldId id="377"/>
            <p14:sldId id="305"/>
            <p14:sldId id="374"/>
            <p14:sldId id="378"/>
            <p14:sldId id="341"/>
            <p14:sldId id="342"/>
            <p14:sldId id="393"/>
            <p14:sldId id="394"/>
            <p14:sldId id="395"/>
            <p14:sldId id="396"/>
            <p14:sldId id="397"/>
            <p14:sldId id="398"/>
            <p14:sldId id="399"/>
            <p14:sldId id="376"/>
            <p14:sldId id="380"/>
          </p14:sldIdLst>
        </p14:section>
        <p14:section name="再談分支" id="{D6DBDDA1-DE4F-4EF2-A6F3-ACD73E25D21B}">
          <p14:sldIdLst>
            <p14:sldId id="326"/>
            <p14:sldId id="346"/>
            <p14:sldId id="375"/>
            <p14:sldId id="379"/>
            <p14:sldId id="382"/>
            <p14:sldId id="352"/>
            <p14:sldId id="353"/>
            <p14:sldId id="354"/>
            <p14:sldId id="355"/>
            <p14:sldId id="356"/>
            <p14:sldId id="357"/>
            <p14:sldId id="358"/>
            <p14:sldId id="381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84"/>
            <p14:sldId id="385"/>
            <p14:sldId id="386"/>
            <p14:sldId id="387"/>
            <p14:sldId id="388"/>
            <p14:sldId id="389"/>
            <p14:sldId id="390"/>
            <p14:sldId id="400"/>
            <p14:sldId id="3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994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A1135-4D41-452B-99E1-536521F677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511649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8B4F5-CFB3-42A6-A732-3B3802D394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70521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18B4F5-CFB3-42A6-A732-3B3802D3942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7253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18B4F5-CFB3-42A6-A732-3B3802D3942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480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1E7-3D61-4143-9533-CB812C7EC727}" type="datetimeFigureOut">
              <a:rPr lang="zh-TW" altLang="en-US" smtClean="0"/>
              <a:t>2018/3/31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A7F-5CCA-41F3-8CBA-AE5F6BF1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840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1E7-3D61-4143-9533-CB812C7EC727}" type="datetimeFigureOut">
              <a:rPr lang="zh-TW" altLang="en-US" smtClean="0"/>
              <a:t>2018/3/31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A7F-5CCA-41F3-8CBA-AE5F6BF1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273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60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60"/>
            <a:ext cx="80772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1E7-3D61-4143-9533-CB812C7EC727}" type="datetimeFigureOut">
              <a:rPr lang="zh-TW" altLang="en-US" smtClean="0"/>
              <a:t>2018/3/31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A7F-5CCA-41F3-8CBA-AE5F6BF1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4274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51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88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5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8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19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91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01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56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28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1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1E7-3D61-4143-9533-CB812C7EC727}" type="datetimeFigureOut">
              <a:rPr lang="zh-TW" altLang="en-US" smtClean="0"/>
              <a:t>2018/3/31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A7F-5CCA-41F3-8CBA-AE5F6BF1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943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5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80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9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1E7-3D61-4143-9533-CB812C7EC727}" type="datetimeFigureOut">
              <a:rPr lang="zh-TW" altLang="en-US" smtClean="0"/>
              <a:t>2018/3/31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A7F-5CCA-41F3-8CBA-AE5F6BF1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459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1E7-3D61-4143-9533-CB812C7EC727}" type="datetimeFigureOut">
              <a:rPr lang="zh-TW" altLang="en-US" smtClean="0"/>
              <a:t>2018/3/31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A7F-5CCA-41F3-8CBA-AE5F6BF1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657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1E7-3D61-4143-9533-CB812C7EC727}" type="datetimeFigureOut">
              <a:rPr lang="zh-TW" altLang="en-US" smtClean="0"/>
              <a:t>2018/3/31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A7F-5CCA-41F3-8CBA-AE5F6BF1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107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1E7-3D61-4143-9533-CB812C7EC727}" type="datetimeFigureOut">
              <a:rPr lang="zh-TW" altLang="en-US" smtClean="0"/>
              <a:t>2018/3/31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A7F-5CCA-41F3-8CBA-AE5F6BF1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320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1E7-3D61-4143-9533-CB812C7EC727}" type="datetimeFigureOut">
              <a:rPr lang="zh-TW" altLang="en-US" smtClean="0"/>
              <a:t>2018/3/31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A7F-5CCA-41F3-8CBA-AE5F6BF1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099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1E7-3D61-4143-9533-CB812C7EC727}" type="datetimeFigureOut">
              <a:rPr lang="zh-TW" altLang="en-US" smtClean="0"/>
              <a:t>2018/3/31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A7F-5CCA-41F3-8CBA-AE5F6BF1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098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1E7-3D61-4143-9533-CB812C7EC727}" type="datetimeFigureOut">
              <a:rPr lang="zh-TW" altLang="en-US" smtClean="0"/>
              <a:t>2018/3/31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A7F-5CCA-41F3-8CBA-AE5F6BF1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031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901E7-3D61-4143-9533-CB812C7EC727}" type="datetimeFigureOut">
              <a:rPr lang="zh-TW" altLang="en-US" smtClean="0"/>
              <a:t>2018/3/31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33A7F-5CCA-41F3-8CBA-AE5F6BF1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023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0EE8C-1CA0-423E-9E85-35FEEEAB55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CEA26-11D9-418D-B652-3D863B0793F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7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s.utaipei.edu.tw/bin/home.ph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cs.utaipei.edu.tw/bin/home.php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0%E5%B9%B4" TargetMode="External"/><Relationship Id="rId2" Type="http://schemas.openxmlformats.org/officeDocument/2006/relationships/hyperlink" Target="https://zh.wikipedia.org/wiki/%E6%A0%BC%E9%87%8C%E9%AB%98%E5%88%A9%E5%8E%86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複習算術運算式、條件運算</a:t>
            </a:r>
            <a:r>
              <a:rPr lang="zh-TW" altLang="en-US" dirty="0"/>
              <a:t>式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32848" cy="1752600"/>
          </a:xfrm>
        </p:spPr>
        <p:txBody>
          <a:bodyPr/>
          <a:lstStyle/>
          <a:p>
            <a:r>
              <a:rPr lang="zh-TW" altLang="en-US" dirty="0"/>
              <a:t>臺北市立大學 </a:t>
            </a:r>
            <a:r>
              <a:rPr lang="zh-TW" altLang="en-US" dirty="0">
                <a:hlinkClick r:id="rId2" tooltip="資訊科學系(含碩士班)"/>
              </a:rPr>
              <a:t>資訊科學系</a:t>
            </a:r>
            <a:r>
              <a:rPr lang="en-US" altLang="zh-TW" dirty="0">
                <a:hlinkClick r:id="rId2" tooltip="資訊科學系(含碩士班)"/>
              </a:rPr>
              <a:t>(</a:t>
            </a:r>
            <a:r>
              <a:rPr lang="zh-TW" altLang="en-US" dirty="0">
                <a:hlinkClick r:id="rId2" tooltip="資訊科學系(含碩士班)"/>
              </a:rPr>
              <a:t>含碩士班</a:t>
            </a:r>
            <a:r>
              <a:rPr lang="en-US" altLang="zh-TW" dirty="0">
                <a:hlinkClick r:id="rId2" tooltip="資訊科學系(含碩士班)"/>
              </a:rPr>
              <a:t>)</a:t>
            </a:r>
            <a:endParaRPr lang="en-US" altLang="zh-TW" dirty="0"/>
          </a:p>
          <a:p>
            <a:r>
              <a:rPr lang="zh-TW" altLang="en-US" dirty="0"/>
              <a:t>賴阿福</a:t>
            </a:r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824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搶答</a:t>
            </a:r>
            <a:r>
              <a:rPr lang="en-US" altLang="zh-TW" dirty="0" smtClean="0"/>
              <a:t>Q7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err="1" smtClean="0"/>
              <a:t>int</a:t>
            </a:r>
            <a:r>
              <a:rPr lang="en-US" altLang="zh-TW" dirty="0" smtClean="0"/>
              <a:t> w=7, p = 4; </a:t>
            </a:r>
          </a:p>
          <a:p>
            <a:pPr marL="0" indent="0">
              <a:buNone/>
            </a:pPr>
            <a:r>
              <a:rPr lang="en-US" altLang="zh-TW" dirty="0" smtClean="0"/>
              <a:t>x = 3;  </a:t>
            </a:r>
          </a:p>
          <a:p>
            <a:pPr marL="0" indent="0">
              <a:buNone/>
            </a:pPr>
            <a:r>
              <a:rPr lang="en-US" altLang="zh-TW" dirty="0" smtClean="0"/>
              <a:t>p = w / x * 2;</a:t>
            </a:r>
          </a:p>
          <a:p>
            <a:pPr marL="0" indent="0">
              <a:buNone/>
            </a:pPr>
            <a:r>
              <a:rPr lang="en-US" altLang="zh-TW" dirty="0" smtClean="0"/>
              <a:t>if (p&lt;18 &amp;&amp; p&gt;8)</a:t>
            </a:r>
          </a:p>
          <a:p>
            <a:pPr marL="342900" lvl="1" indent="0">
              <a:buNone/>
            </a:pPr>
            <a:r>
              <a:rPr lang="en-US" altLang="zh-TW" dirty="0" smtClean="0"/>
              <a:t>x = (x*x)%2;  </a:t>
            </a:r>
          </a:p>
          <a:p>
            <a:pPr marL="0" indent="0">
              <a:buNone/>
            </a:pPr>
            <a:r>
              <a:rPr lang="en-US" altLang="zh-TW" dirty="0" smtClean="0"/>
              <a:t>else</a:t>
            </a:r>
          </a:p>
          <a:p>
            <a:pPr marL="342900" lvl="1" indent="0">
              <a:buNone/>
            </a:pPr>
            <a:r>
              <a:rPr lang="en-US" altLang="zh-TW" dirty="0" smtClean="0"/>
              <a:t>x = x % 3;  </a:t>
            </a:r>
          </a:p>
          <a:p>
            <a:pPr marL="0" indent="0">
              <a:buNone/>
            </a:pPr>
            <a:r>
              <a:rPr lang="en-US" altLang="zh-TW" dirty="0" err="1" smtClean="0"/>
              <a:t>System.out.println</a:t>
            </a:r>
            <a:r>
              <a:rPr lang="en-US" altLang="zh-TW" dirty="0" smtClean="0"/>
              <a:t>("x = " + x);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6704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搶答</a:t>
            </a:r>
            <a:r>
              <a:rPr lang="en-US" altLang="zh-TW" dirty="0" smtClean="0"/>
              <a:t>Q8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w = 7;  p = 4;  x = 3;  </a:t>
            </a:r>
          </a:p>
          <a:p>
            <a:pPr marL="0" indent="0">
              <a:buNone/>
            </a:pPr>
            <a:r>
              <a:rPr lang="en-US" altLang="zh-TW" dirty="0" smtClean="0"/>
              <a:t>p = w / x * 2;  </a:t>
            </a:r>
          </a:p>
          <a:p>
            <a:pPr marL="0" indent="0">
              <a:buNone/>
            </a:pPr>
            <a:r>
              <a:rPr lang="en-US" altLang="zh-TW" dirty="0" smtClean="0"/>
              <a:t>if (p&lt;18 || p&gt;8)</a:t>
            </a:r>
          </a:p>
          <a:p>
            <a:pPr marL="342900" lvl="1" indent="0">
              <a:buNone/>
            </a:pPr>
            <a:r>
              <a:rPr lang="en-US" altLang="zh-TW" dirty="0" smtClean="0"/>
              <a:t>x = (x*x)%2;  </a:t>
            </a:r>
          </a:p>
          <a:p>
            <a:pPr marL="0" indent="0">
              <a:buNone/>
            </a:pPr>
            <a:r>
              <a:rPr lang="en-US" altLang="zh-TW" dirty="0" smtClean="0"/>
              <a:t>else</a:t>
            </a:r>
          </a:p>
          <a:p>
            <a:pPr marL="342900" lvl="1" indent="0">
              <a:buNone/>
            </a:pPr>
            <a:r>
              <a:rPr lang="en-US" altLang="zh-TW" dirty="0" smtClean="0"/>
              <a:t>x = x % 3;  </a:t>
            </a:r>
          </a:p>
          <a:p>
            <a:pPr marL="0" indent="0">
              <a:buNone/>
            </a:pPr>
            <a:r>
              <a:rPr lang="en-US" altLang="zh-TW" dirty="0" err="1" smtClean="0"/>
              <a:t>System.out.println</a:t>
            </a:r>
            <a:r>
              <a:rPr lang="en-US" altLang="zh-TW" dirty="0" smtClean="0"/>
              <a:t>("x = " + x);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072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搶答</a:t>
            </a:r>
            <a:r>
              <a:rPr lang="en-US" altLang="zh-TW" dirty="0" smtClean="0"/>
              <a:t>Q9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altLang="zh-TW" dirty="0" smtClean="0"/>
              <a:t>w = 8; p = 6; x = 4;  </a:t>
            </a:r>
          </a:p>
          <a:p>
            <a:pPr marL="0" indent="0">
              <a:buNone/>
            </a:pPr>
            <a:r>
              <a:rPr lang="pl-PL" altLang="zh-TW" dirty="0" smtClean="0"/>
              <a:t>x++;  //x = x + 1;  </a:t>
            </a:r>
          </a:p>
          <a:p>
            <a:pPr marL="0" indent="0">
              <a:buNone/>
            </a:pPr>
            <a:r>
              <a:rPr lang="pl-PL" altLang="zh-TW" dirty="0" smtClean="0"/>
              <a:t>if( w+1 == p+3) x=x+1;  </a:t>
            </a:r>
          </a:p>
          <a:p>
            <a:pPr marL="0" indent="0">
              <a:buNone/>
            </a:pPr>
            <a:r>
              <a:rPr lang="pl-PL" altLang="zh-TW" dirty="0" smtClean="0"/>
              <a:t>System.out.println("x = " + x);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0635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搶答</a:t>
            </a:r>
            <a:r>
              <a:rPr lang="en-US" altLang="zh-TW" dirty="0" smtClean="0"/>
              <a:t>Q10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altLang="zh-TW" dirty="0" smtClean="0"/>
              <a:t>w = 8; p = 4; x = 2;   </a:t>
            </a:r>
          </a:p>
          <a:p>
            <a:pPr marL="0" indent="0">
              <a:buNone/>
            </a:pPr>
            <a:r>
              <a:rPr lang="pl-PL" altLang="zh-TW" dirty="0" smtClean="0"/>
              <a:t>x--;  //x = x-1;  </a:t>
            </a:r>
          </a:p>
          <a:p>
            <a:pPr marL="0" indent="0">
              <a:buNone/>
            </a:pPr>
            <a:r>
              <a:rPr lang="pl-PL" altLang="zh-TW" dirty="0" smtClean="0"/>
              <a:t>if (w+1!=p+3)</a:t>
            </a:r>
          </a:p>
          <a:p>
            <a:pPr marL="342900" lvl="1" indent="0">
              <a:buNone/>
            </a:pPr>
            <a:r>
              <a:rPr lang="pl-PL" altLang="zh-TW" dirty="0" smtClean="0"/>
              <a:t>x = x--;  </a:t>
            </a:r>
          </a:p>
          <a:p>
            <a:pPr marL="0" indent="0">
              <a:buNone/>
            </a:pPr>
            <a:r>
              <a:rPr lang="pl-PL" altLang="zh-TW" dirty="0" smtClean="0"/>
              <a:t>else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</a:t>
            </a:r>
            <a:r>
              <a:rPr lang="pl-PL" altLang="zh-TW" dirty="0" smtClean="0"/>
              <a:t>x </a:t>
            </a:r>
            <a:r>
              <a:rPr lang="pl-PL" altLang="zh-TW" dirty="0" smtClean="0"/>
              <a:t>= x++;  </a:t>
            </a:r>
          </a:p>
          <a:p>
            <a:pPr marL="0" indent="0">
              <a:buNone/>
            </a:pPr>
            <a:r>
              <a:rPr lang="pl-PL" altLang="zh-TW" dirty="0" smtClean="0"/>
              <a:t>System.out.println("x = " + x);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3576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Q4~Q10 Answer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Please download </a:t>
            </a:r>
            <a:r>
              <a:rPr lang="en-US" altLang="zh-TW" dirty="0" smtClean="0">
                <a:solidFill>
                  <a:srgbClr val="FF0000"/>
                </a:solidFill>
              </a:rPr>
              <a:t>test_if.java</a:t>
            </a:r>
            <a:r>
              <a:rPr lang="en-US" altLang="zh-TW" dirty="0" smtClean="0"/>
              <a:t>, compile &amp; run</a:t>
            </a:r>
          </a:p>
          <a:p>
            <a:r>
              <a:rPr lang="en-US" altLang="zh-TW" dirty="0" smtClean="0"/>
              <a:t>Then try to revise and test 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2424038"/>
            <a:ext cx="1656184" cy="387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6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Assignment statement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68640"/>
              </p:ext>
            </p:extLst>
          </p:nvPr>
        </p:nvGraphicFramePr>
        <p:xfrm>
          <a:off x="467544" y="2060848"/>
          <a:ext cx="7886700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106211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800" dirty="0" smtClean="0"/>
                        <a:t>x=x+1;</a:t>
                      </a:r>
                      <a:endParaRPr lang="zh-TW" alt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800" dirty="0" smtClean="0"/>
                        <a:t>x=x-1;</a:t>
                      </a:r>
                      <a:endParaRPr lang="zh-TW" altLang="en-US" sz="4800" dirty="0"/>
                    </a:p>
                  </a:txBody>
                  <a:tcPr/>
                </a:tc>
              </a:tr>
              <a:tr h="10621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400" dirty="0" smtClean="0"/>
                        <a:t>x++;</a:t>
                      </a:r>
                      <a:endParaRPr lang="zh-TW" altLang="en-US" sz="4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400" dirty="0" smtClean="0"/>
                        <a:t>x--;</a:t>
                      </a:r>
                      <a:endParaRPr lang="zh-TW" altLang="en-US" sz="4400" dirty="0" smtClean="0"/>
                    </a:p>
                  </a:txBody>
                  <a:tcPr/>
                </a:tc>
              </a:tr>
              <a:tr h="10621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400" dirty="0" smtClean="0"/>
                        <a:t>++x;</a:t>
                      </a:r>
                      <a:endParaRPr lang="zh-TW" altLang="en-US" sz="4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400" dirty="0" smtClean="0"/>
                        <a:t>--x;</a:t>
                      </a:r>
                      <a:endParaRPr lang="zh-TW" altLang="en-US" sz="4400" dirty="0" smtClean="0"/>
                    </a:p>
                  </a:txBody>
                  <a:tcPr/>
                </a:tc>
              </a:tr>
              <a:tr h="10621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400" dirty="0" smtClean="0"/>
                        <a:t>x+=1;</a:t>
                      </a:r>
                      <a:endParaRPr lang="zh-TW" altLang="en-US" sz="4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400" dirty="0" smtClean="0"/>
                        <a:t>x-=1;</a:t>
                      </a:r>
                      <a:endParaRPr lang="zh-TW" altLang="en-US" sz="4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287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108520" y="1268760"/>
            <a:ext cx="9361039" cy="17907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再談分支 </a:t>
            </a:r>
            <a:r>
              <a:rPr lang="en-US" altLang="zh-TW" dirty="0" smtClean="0">
                <a:solidFill>
                  <a:srgbClr val="FF0000"/>
                </a:solidFill>
              </a:rPr>
              <a:t>(selection, branch) </a:t>
            </a:r>
            <a:r>
              <a:rPr lang="en-US" altLang="zh-TW" sz="4000" dirty="0" smtClean="0">
                <a:solidFill>
                  <a:srgbClr val="FF0000"/>
                </a:solidFill>
              </a:rPr>
              <a:t>III</a:t>
            </a:r>
            <a:r>
              <a:rPr lang="en-US" altLang="zh-TW" sz="4000" dirty="0">
                <a:solidFill>
                  <a:srgbClr val="FF0000"/>
                </a:solidFill>
              </a:rPr>
              <a:t/>
            </a:r>
            <a:br>
              <a:rPr lang="en-US" altLang="zh-TW" sz="4000" dirty="0">
                <a:solidFill>
                  <a:srgbClr val="FF0000"/>
                </a:solidFill>
              </a:rPr>
            </a:br>
            <a:r>
              <a:rPr lang="zh-TW" altLang="zh-TW" dirty="0" smtClean="0"/>
              <a:t>程式</a:t>
            </a:r>
            <a:r>
              <a:rPr lang="zh-TW" altLang="en-US" dirty="0" smtClean="0"/>
              <a:t>如何轉彎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558778"/>
            <a:ext cx="7612912" cy="2091097"/>
          </a:xfrm>
        </p:spPr>
        <p:txBody>
          <a:bodyPr/>
          <a:lstStyle/>
          <a:p>
            <a:r>
              <a:rPr lang="zh-TW" altLang="en-US" sz="2700" dirty="0"/>
              <a:t>臺北市立大學 </a:t>
            </a:r>
            <a:r>
              <a:rPr lang="zh-TW" altLang="en-US" sz="2700" dirty="0">
                <a:hlinkClick r:id="rId2" tooltip="資訊科學系(含碩士班)"/>
              </a:rPr>
              <a:t>資訊科學系</a:t>
            </a:r>
            <a:r>
              <a:rPr lang="en-US" altLang="zh-TW" sz="2700" dirty="0">
                <a:hlinkClick r:id="rId2" tooltip="資訊科學系(含碩士班)"/>
              </a:rPr>
              <a:t>(</a:t>
            </a:r>
            <a:r>
              <a:rPr lang="zh-TW" altLang="en-US" sz="2700" dirty="0">
                <a:hlinkClick r:id="rId2" tooltip="資訊科學系(含碩士班)"/>
              </a:rPr>
              <a:t>含碩士班</a:t>
            </a:r>
            <a:r>
              <a:rPr lang="en-US" altLang="zh-TW" sz="2700" dirty="0">
                <a:hlinkClick r:id="rId2" tooltip="資訊科學系(含碩士班)"/>
              </a:rPr>
              <a:t>)</a:t>
            </a:r>
            <a:endParaRPr lang="en-US" altLang="zh-TW" sz="2700" dirty="0"/>
          </a:p>
          <a:p>
            <a:r>
              <a:rPr lang="zh-TW" altLang="en-US" sz="2700" dirty="0"/>
              <a:t>賴阿福</a:t>
            </a:r>
            <a:endParaRPr lang="en-US" altLang="zh-TW" sz="27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868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5955" y="0"/>
            <a:ext cx="8520576" cy="132747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Review BMI</a:t>
            </a:r>
            <a:r>
              <a:rPr lang="zh-TW" altLang="en-US" dirty="0" smtClean="0"/>
              <a:t>診斷</a:t>
            </a:r>
            <a:r>
              <a:rPr lang="en-US" altLang="zh-TW" dirty="0" smtClean="0"/>
              <a:t>:</a:t>
            </a:r>
            <a:r>
              <a:rPr lang="zh-TW" altLang="en-US" dirty="0" smtClean="0"/>
              <a:t>分成三層次</a:t>
            </a:r>
            <a:r>
              <a:rPr lang="en-US" altLang="zh-TW" dirty="0" smtClean="0"/>
              <a:t>(</a:t>
            </a:r>
            <a:r>
              <a:rPr lang="zh-TW" altLang="en-US" dirty="0" smtClean="0"/>
              <a:t>簡化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3763"/>
            <a:ext cx="5786813" cy="392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r="29106" b="20955"/>
          <a:stretch/>
        </p:blipFill>
        <p:spPr bwMode="auto">
          <a:xfrm>
            <a:off x="5739983" y="3140968"/>
            <a:ext cx="3192116" cy="218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512332" y="3064890"/>
            <a:ext cx="4023911" cy="14790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cxnSp>
        <p:nvCxnSpPr>
          <p:cNvPr id="6" name="直線接點 5"/>
          <p:cNvCxnSpPr/>
          <p:nvPr/>
        </p:nvCxnSpPr>
        <p:spPr>
          <a:xfrm>
            <a:off x="827584" y="3804397"/>
            <a:ext cx="1503114" cy="1652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4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75243" y="1550584"/>
            <a:ext cx="1665515" cy="3537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輸入體重</a:t>
            </a:r>
            <a:r>
              <a:rPr lang="en-US" altLang="zh-TW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公斤</a:t>
            </a:r>
            <a:r>
              <a:rPr lang="en-US" altLang="zh-TW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12325" y="3723557"/>
            <a:ext cx="1665515" cy="60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Status=“</a:t>
            </a:r>
            <a:r>
              <a:rPr lang="zh-TW" altLang="en-US" sz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過重</a:t>
            </a:r>
            <a:r>
              <a:rPr lang="en-US" altLang="zh-TW" sz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endParaRPr lang="zh-TW" altLang="en-US" sz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51857" y="2163519"/>
            <a:ext cx="1665515" cy="3456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計算</a:t>
            </a:r>
            <a:r>
              <a:rPr lang="en-US" altLang="zh-TW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BMI</a:t>
            </a:r>
            <a:endParaRPr lang="zh-TW" altLang="en-US" sz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61009" y="4785630"/>
            <a:ext cx="1665515" cy="60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印出</a:t>
            </a:r>
            <a:r>
              <a:rPr lang="en-US" altLang="zh-TW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status</a:t>
            </a:r>
            <a:endParaRPr lang="zh-TW" altLang="en-US" sz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4158337" y="5654426"/>
            <a:ext cx="870857" cy="31024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solidFill>
                  <a:schemeClr val="tx1"/>
                </a:solidFill>
              </a:rPr>
              <a:t>End</a:t>
            </a:r>
          </a:p>
        </p:txBody>
      </p:sp>
      <p:sp>
        <p:nvSpPr>
          <p:cNvPr id="14" name="流程圖: 決策 13"/>
          <p:cNvSpPr/>
          <p:nvPr/>
        </p:nvSpPr>
        <p:spPr>
          <a:xfrm>
            <a:off x="3845371" y="2773119"/>
            <a:ext cx="1825342" cy="691243"/>
          </a:xfrm>
          <a:prstGeom prst="flowChartDecisi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BMI&gt;=18.5 &amp;&amp; BMI&lt;24</a:t>
            </a:r>
            <a:endParaRPr lang="zh-TW" altLang="en-US" sz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流程圖: 決策 14"/>
          <p:cNvSpPr/>
          <p:nvPr/>
        </p:nvSpPr>
        <p:spPr>
          <a:xfrm>
            <a:off x="1281793" y="2773119"/>
            <a:ext cx="1605644" cy="691243"/>
          </a:xfrm>
          <a:prstGeom prst="flowChartDecisi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BMI&lt;18.5</a:t>
            </a:r>
            <a:endParaRPr lang="zh-TW" altLang="en-US" sz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51857" y="3723557"/>
            <a:ext cx="1665515" cy="60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Status=“</a:t>
            </a:r>
            <a:r>
              <a:rPr lang="zh-TW" altLang="en-US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過輕</a:t>
            </a:r>
            <a:r>
              <a:rPr lang="en-US" altLang="zh-TW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endParaRPr lang="zh-TW" altLang="en-US" sz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761009" y="3723557"/>
            <a:ext cx="1665515" cy="60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Status=“</a:t>
            </a:r>
            <a:r>
              <a:rPr lang="zh-TW" altLang="en-US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正常</a:t>
            </a:r>
            <a:r>
              <a:rPr lang="en-US" altLang="zh-TW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endParaRPr lang="zh-TW" altLang="en-US" sz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9" name="直線單箭頭接點 18"/>
          <p:cNvCxnSpPr>
            <a:endCxn id="11" idx="0"/>
          </p:cNvCxnSpPr>
          <p:nvPr/>
        </p:nvCxnSpPr>
        <p:spPr>
          <a:xfrm>
            <a:off x="2084613" y="1923295"/>
            <a:ext cx="2" cy="2402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2084615" y="2509150"/>
            <a:ext cx="0" cy="2639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2084615" y="3459589"/>
            <a:ext cx="0" cy="2639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endCxn id="14" idx="1"/>
          </p:cNvCxnSpPr>
          <p:nvPr/>
        </p:nvCxnSpPr>
        <p:spPr>
          <a:xfrm>
            <a:off x="2887436" y="3118740"/>
            <a:ext cx="95793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4593764" y="4521661"/>
            <a:ext cx="0" cy="2639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4610093" y="3464362"/>
            <a:ext cx="0" cy="2639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>
            <a:off x="6945083" y="3118740"/>
            <a:ext cx="0" cy="604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>
            <a:off x="4610093" y="5395231"/>
            <a:ext cx="0" cy="2639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>
            <a:stCxn id="14" idx="3"/>
          </p:cNvCxnSpPr>
          <p:nvPr/>
        </p:nvCxnSpPr>
        <p:spPr>
          <a:xfrm>
            <a:off x="5670713" y="3118741"/>
            <a:ext cx="12743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2084613" y="4585518"/>
            <a:ext cx="48604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>
            <a:off x="6945083" y="4333158"/>
            <a:ext cx="0" cy="2639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stCxn id="17" idx="2"/>
          </p:cNvCxnSpPr>
          <p:nvPr/>
        </p:nvCxnSpPr>
        <p:spPr>
          <a:xfrm flipH="1">
            <a:off x="4593765" y="4333158"/>
            <a:ext cx="2" cy="2523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H="1">
            <a:off x="2084613" y="4344766"/>
            <a:ext cx="2" cy="2523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/>
          <p:cNvSpPr txBox="1"/>
          <p:nvPr/>
        </p:nvSpPr>
        <p:spPr>
          <a:xfrm>
            <a:off x="5792507" y="2828710"/>
            <a:ext cx="105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+mn-ea"/>
              </a:rPr>
              <a:t>False</a:t>
            </a:r>
            <a:endParaRPr lang="zh-TW" altLang="en-US" sz="1200" dirty="0">
              <a:latin typeface="+mn-ea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2105027" y="3421149"/>
            <a:ext cx="105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+mn-ea"/>
              </a:rPr>
              <a:t>True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4860032" y="332656"/>
            <a:ext cx="3465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多分支流程圖</a:t>
            </a:r>
          </a:p>
        </p:txBody>
      </p:sp>
      <p:sp>
        <p:nvSpPr>
          <p:cNvPr id="33" name="矩形 32"/>
          <p:cNvSpPr/>
          <p:nvPr/>
        </p:nvSpPr>
        <p:spPr>
          <a:xfrm>
            <a:off x="1224937" y="1013037"/>
            <a:ext cx="1665515" cy="3537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輸入身高</a:t>
            </a:r>
            <a:r>
              <a:rPr lang="en-US" altLang="zh-TW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公尺</a:t>
            </a:r>
            <a:r>
              <a:rPr lang="en-US" altLang="zh-TW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4" name="直線單箭頭接點 33"/>
          <p:cNvCxnSpPr/>
          <p:nvPr/>
        </p:nvCxnSpPr>
        <p:spPr>
          <a:xfrm>
            <a:off x="2064535" y="1338568"/>
            <a:ext cx="2" cy="2402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左大括弧 6"/>
          <p:cNvSpPr/>
          <p:nvPr/>
        </p:nvSpPr>
        <p:spPr>
          <a:xfrm>
            <a:off x="916663" y="1088116"/>
            <a:ext cx="230864" cy="13802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37" name="左大括弧 36"/>
          <p:cNvSpPr/>
          <p:nvPr/>
        </p:nvSpPr>
        <p:spPr>
          <a:xfrm>
            <a:off x="872223" y="2907582"/>
            <a:ext cx="283021" cy="161407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8" name="文字方塊 7"/>
          <p:cNvSpPr txBox="1"/>
          <p:nvPr/>
        </p:nvSpPr>
        <p:spPr>
          <a:xfrm>
            <a:off x="26869" y="1660134"/>
            <a:ext cx="863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 smtClean="0"/>
              <a:t>循序</a:t>
            </a:r>
            <a:endParaRPr lang="en-US" altLang="zh-TW" sz="1200" dirty="0" smtClean="0"/>
          </a:p>
          <a:p>
            <a:pPr algn="ctr"/>
            <a:r>
              <a:rPr lang="en-US" altLang="zh-TW" sz="1200" dirty="0" smtClean="0"/>
              <a:t>SEQUENCE</a:t>
            </a:r>
            <a:endParaRPr lang="zh-TW" altLang="en-US" sz="12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-28602" y="3491092"/>
            <a:ext cx="959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/>
              <a:t>分支</a:t>
            </a:r>
            <a:endParaRPr lang="en-US" altLang="zh-TW" sz="1200" dirty="0"/>
          </a:p>
          <a:p>
            <a:r>
              <a:rPr lang="en-US" altLang="zh-TW" sz="1200" dirty="0"/>
              <a:t>(SELECTION)</a:t>
            </a:r>
            <a:endParaRPr lang="zh-TW" altLang="en-US" sz="1200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3102423" y="2833181"/>
            <a:ext cx="105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+mn-ea"/>
              </a:rPr>
              <a:t>False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4673317" y="3421149"/>
            <a:ext cx="105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+mn-ea"/>
              </a:rPr>
              <a:t>True</a:t>
            </a:r>
          </a:p>
        </p:txBody>
      </p:sp>
      <p:sp>
        <p:nvSpPr>
          <p:cNvPr id="4" name="右大括弧 3"/>
          <p:cNvSpPr/>
          <p:nvPr/>
        </p:nvSpPr>
        <p:spPr>
          <a:xfrm>
            <a:off x="3160941" y="1088116"/>
            <a:ext cx="258931" cy="8162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文字方塊 42"/>
          <p:cNvSpPr txBox="1"/>
          <p:nvPr/>
        </p:nvSpPr>
        <p:spPr>
          <a:xfrm>
            <a:off x="3572321" y="1338568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 smtClean="0"/>
              <a:t>可交換</a:t>
            </a:r>
            <a:endParaRPr lang="zh-TW" altLang="en-US" sz="1200" dirty="0"/>
          </a:p>
        </p:txBody>
      </p:sp>
      <p:cxnSp>
        <p:nvCxnSpPr>
          <p:cNvPr id="10" name="直線接點 9"/>
          <p:cNvCxnSpPr/>
          <p:nvPr/>
        </p:nvCxnSpPr>
        <p:spPr>
          <a:xfrm>
            <a:off x="3275856" y="2468412"/>
            <a:ext cx="0" cy="304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>
            <a:off x="3275856" y="2636912"/>
            <a:ext cx="2304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字方塊 45"/>
          <p:cNvSpPr txBox="1"/>
          <p:nvPr/>
        </p:nvSpPr>
        <p:spPr>
          <a:xfrm>
            <a:off x="3633221" y="2359912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200" dirty="0" smtClean="0"/>
              <a:t>BMI&lt;=18.5</a:t>
            </a:r>
          </a:p>
        </p:txBody>
      </p:sp>
    </p:spTree>
    <p:extLst>
      <p:ext uri="{BB962C8B-B14F-4D97-AF65-F5344CB8AC3E}">
        <p14:creationId xmlns:p14="http://schemas.microsoft.com/office/powerpoint/2010/main" val="1973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75243" y="1550584"/>
            <a:ext cx="1665515" cy="3537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輸入體重</a:t>
            </a:r>
            <a:r>
              <a:rPr lang="en-US" altLang="zh-TW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公斤</a:t>
            </a:r>
            <a:r>
              <a:rPr lang="en-US" altLang="zh-TW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12325" y="3723557"/>
            <a:ext cx="1665515" cy="60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Status=“</a:t>
            </a:r>
            <a:r>
              <a:rPr lang="zh-TW" altLang="en-US" sz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過重</a:t>
            </a:r>
            <a:r>
              <a:rPr lang="en-US" altLang="zh-TW" sz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endParaRPr lang="zh-TW" altLang="en-US" sz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51857" y="2163519"/>
            <a:ext cx="1665515" cy="3456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計算</a:t>
            </a:r>
            <a:r>
              <a:rPr lang="en-US" altLang="zh-TW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BMI</a:t>
            </a:r>
            <a:endParaRPr lang="zh-TW" altLang="en-US" sz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61009" y="4785630"/>
            <a:ext cx="1665515" cy="60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印出</a:t>
            </a:r>
            <a:r>
              <a:rPr lang="en-US" altLang="zh-TW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status</a:t>
            </a:r>
            <a:endParaRPr lang="zh-TW" altLang="en-US" sz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4158337" y="5654426"/>
            <a:ext cx="870857" cy="31024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solidFill>
                  <a:schemeClr val="tx1"/>
                </a:solidFill>
              </a:rPr>
              <a:t>End</a:t>
            </a:r>
          </a:p>
        </p:txBody>
      </p:sp>
      <p:sp>
        <p:nvSpPr>
          <p:cNvPr id="14" name="流程圖: 決策 13"/>
          <p:cNvSpPr/>
          <p:nvPr/>
        </p:nvSpPr>
        <p:spPr>
          <a:xfrm>
            <a:off x="3845371" y="2773119"/>
            <a:ext cx="1496789" cy="691243"/>
          </a:xfrm>
          <a:prstGeom prst="flowChartDecisi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BMI&lt;24</a:t>
            </a:r>
            <a:endParaRPr lang="zh-TW" altLang="en-US" sz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流程圖: 決策 14"/>
          <p:cNvSpPr/>
          <p:nvPr/>
        </p:nvSpPr>
        <p:spPr>
          <a:xfrm>
            <a:off x="1281793" y="2773119"/>
            <a:ext cx="1605644" cy="691243"/>
          </a:xfrm>
          <a:prstGeom prst="flowChartDecisi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BMI&lt;18.5</a:t>
            </a:r>
            <a:endParaRPr lang="zh-TW" altLang="en-US" sz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51857" y="3723557"/>
            <a:ext cx="1665515" cy="60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Status=“</a:t>
            </a:r>
            <a:r>
              <a:rPr lang="zh-TW" altLang="en-US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過輕</a:t>
            </a:r>
            <a:r>
              <a:rPr lang="en-US" altLang="zh-TW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endParaRPr lang="zh-TW" altLang="en-US" sz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761009" y="3723557"/>
            <a:ext cx="1665515" cy="60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Status=“</a:t>
            </a:r>
            <a:r>
              <a:rPr lang="zh-TW" altLang="en-US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正常</a:t>
            </a:r>
            <a:r>
              <a:rPr lang="en-US" altLang="zh-TW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endParaRPr lang="zh-TW" altLang="en-US" sz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9" name="直線單箭頭接點 18"/>
          <p:cNvCxnSpPr>
            <a:endCxn id="11" idx="0"/>
          </p:cNvCxnSpPr>
          <p:nvPr/>
        </p:nvCxnSpPr>
        <p:spPr>
          <a:xfrm>
            <a:off x="2084613" y="1923295"/>
            <a:ext cx="2" cy="2402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2084615" y="2509150"/>
            <a:ext cx="0" cy="2639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2084615" y="3459589"/>
            <a:ext cx="0" cy="2639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endCxn id="14" idx="1"/>
          </p:cNvCxnSpPr>
          <p:nvPr/>
        </p:nvCxnSpPr>
        <p:spPr>
          <a:xfrm>
            <a:off x="2887436" y="3118740"/>
            <a:ext cx="95793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4593764" y="4521661"/>
            <a:ext cx="0" cy="2639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4610093" y="3464362"/>
            <a:ext cx="0" cy="2639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>
            <a:off x="6945083" y="3118740"/>
            <a:ext cx="0" cy="604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>
            <a:off x="4610093" y="5395231"/>
            <a:ext cx="0" cy="2639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>
            <a:stCxn id="14" idx="3"/>
          </p:cNvCxnSpPr>
          <p:nvPr/>
        </p:nvCxnSpPr>
        <p:spPr>
          <a:xfrm flipV="1">
            <a:off x="5342160" y="3118740"/>
            <a:ext cx="16029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2084613" y="4585518"/>
            <a:ext cx="48604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>
            <a:off x="6945083" y="4333158"/>
            <a:ext cx="0" cy="2639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stCxn id="17" idx="2"/>
          </p:cNvCxnSpPr>
          <p:nvPr/>
        </p:nvCxnSpPr>
        <p:spPr>
          <a:xfrm flipH="1">
            <a:off x="4593765" y="4333158"/>
            <a:ext cx="2" cy="2523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H="1">
            <a:off x="2084613" y="4344766"/>
            <a:ext cx="2" cy="2523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/>
          <p:cNvSpPr txBox="1"/>
          <p:nvPr/>
        </p:nvSpPr>
        <p:spPr>
          <a:xfrm>
            <a:off x="5792507" y="2828710"/>
            <a:ext cx="105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+mn-ea"/>
              </a:rPr>
              <a:t>False</a:t>
            </a:r>
            <a:endParaRPr lang="zh-TW" altLang="en-US" sz="1200" dirty="0">
              <a:latin typeface="+mn-ea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2105027" y="3421149"/>
            <a:ext cx="105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+mn-ea"/>
              </a:rPr>
              <a:t>True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4860032" y="332656"/>
            <a:ext cx="3465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多分支流程圖</a:t>
            </a:r>
          </a:p>
        </p:txBody>
      </p:sp>
      <p:sp>
        <p:nvSpPr>
          <p:cNvPr id="33" name="矩形 32"/>
          <p:cNvSpPr/>
          <p:nvPr/>
        </p:nvSpPr>
        <p:spPr>
          <a:xfrm>
            <a:off x="1224937" y="1013037"/>
            <a:ext cx="1665515" cy="3537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輸入身高</a:t>
            </a:r>
            <a:r>
              <a:rPr lang="en-US" altLang="zh-TW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公尺</a:t>
            </a:r>
            <a:r>
              <a:rPr lang="en-US" altLang="zh-TW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4" name="直線單箭頭接點 33"/>
          <p:cNvCxnSpPr/>
          <p:nvPr/>
        </p:nvCxnSpPr>
        <p:spPr>
          <a:xfrm>
            <a:off x="2064535" y="1338568"/>
            <a:ext cx="2" cy="2402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左大括弧 6"/>
          <p:cNvSpPr/>
          <p:nvPr/>
        </p:nvSpPr>
        <p:spPr>
          <a:xfrm>
            <a:off x="916663" y="1088116"/>
            <a:ext cx="230864" cy="13802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37" name="左大括弧 36"/>
          <p:cNvSpPr/>
          <p:nvPr/>
        </p:nvSpPr>
        <p:spPr>
          <a:xfrm>
            <a:off x="872223" y="2907582"/>
            <a:ext cx="283021" cy="161407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8" name="文字方塊 7"/>
          <p:cNvSpPr txBox="1"/>
          <p:nvPr/>
        </p:nvSpPr>
        <p:spPr>
          <a:xfrm>
            <a:off x="26869" y="1660134"/>
            <a:ext cx="863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/>
              <a:t>SEQUENCE</a:t>
            </a:r>
            <a:endParaRPr lang="zh-TW" altLang="en-US" sz="12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-28602" y="3491092"/>
            <a:ext cx="959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/>
              <a:t>分支</a:t>
            </a:r>
            <a:endParaRPr lang="en-US" altLang="zh-TW" sz="1200" dirty="0"/>
          </a:p>
          <a:p>
            <a:r>
              <a:rPr lang="en-US" altLang="zh-TW" sz="1200" dirty="0"/>
              <a:t>(SELECTION)</a:t>
            </a:r>
            <a:endParaRPr lang="zh-TW" altLang="en-US" sz="1200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3102423" y="2833181"/>
            <a:ext cx="105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+mn-ea"/>
              </a:rPr>
              <a:t>False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4673317" y="3421149"/>
            <a:ext cx="105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+mn-ea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41592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搶</a:t>
            </a:r>
            <a:r>
              <a:rPr lang="zh-TW" altLang="en-US" dirty="0" smtClean="0"/>
              <a:t>答</a:t>
            </a:r>
            <a:r>
              <a:rPr lang="en-US" altLang="zh-TW" dirty="0" smtClean="0"/>
              <a:t>Q1: debug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68477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altLang="zh-TW" sz="2700" dirty="0" err="1"/>
              <a:t>i</a:t>
            </a:r>
            <a:r>
              <a:rPr lang="en-US" altLang="zh-TW" sz="2700" dirty="0" err="1" smtClean="0"/>
              <a:t>nt</a:t>
            </a:r>
            <a:r>
              <a:rPr lang="en-US" altLang="zh-TW" sz="2700" dirty="0" smtClean="0"/>
              <a:t> x=9, y=8, z;</a:t>
            </a:r>
          </a:p>
          <a:p>
            <a:pPr marL="457200" lvl="1" indent="0">
              <a:buNone/>
            </a:pPr>
            <a:r>
              <a:rPr lang="en-US" altLang="zh-TW" sz="2700" dirty="0" smtClean="0"/>
              <a:t>if </a:t>
            </a:r>
            <a:r>
              <a:rPr lang="en-US" altLang="zh-TW" sz="2700" dirty="0"/>
              <a:t>(</a:t>
            </a:r>
            <a:r>
              <a:rPr lang="en-US" altLang="zh-TW" sz="2700" dirty="0" smtClean="0"/>
              <a:t>y=x+1)</a:t>
            </a:r>
            <a:r>
              <a:rPr lang="zh-TW" altLang="en-US" sz="2700" dirty="0" smtClean="0"/>
              <a:t>   </a:t>
            </a:r>
            <a:r>
              <a:rPr lang="en-US" altLang="zh-TW" sz="2700" dirty="0" smtClean="0"/>
              <a:t>z=3;</a:t>
            </a:r>
            <a:endParaRPr lang="en-US" altLang="zh-TW" sz="2700" dirty="0"/>
          </a:p>
          <a:p>
            <a:pPr marL="457200" lvl="1" indent="0">
              <a:buNone/>
            </a:pPr>
            <a:r>
              <a:rPr lang="en-US" altLang="zh-TW" sz="2700" dirty="0" smtClean="0"/>
              <a:t>if </a:t>
            </a:r>
            <a:r>
              <a:rPr lang="en-US" altLang="zh-TW" sz="2700" dirty="0"/>
              <a:t>(</a:t>
            </a:r>
            <a:r>
              <a:rPr lang="en-US" altLang="zh-TW" sz="2700" dirty="0" smtClean="0"/>
              <a:t>x-1=y+8) z=4;</a:t>
            </a:r>
            <a:endParaRPr lang="en-US" altLang="zh-TW" sz="2700" dirty="0"/>
          </a:p>
          <a:p>
            <a:endParaRPr lang="en-US" altLang="zh-TW" sz="5100" dirty="0" smtClean="0"/>
          </a:p>
          <a:p>
            <a:pPr marL="0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84491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BMI</a:t>
            </a:r>
            <a:r>
              <a:rPr lang="zh-TW" altLang="en-US" dirty="0"/>
              <a:t>診斷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4447406" cy="4351338"/>
          </a:xfrm>
        </p:spPr>
        <p:txBody>
          <a:bodyPr/>
          <a:lstStyle/>
          <a:p>
            <a:r>
              <a:rPr lang="zh-TW" altLang="en-US" dirty="0" smtClean="0"/>
              <a:t>完整</a:t>
            </a:r>
            <a:r>
              <a:rPr lang="en-US" altLang="zh-TW" dirty="0" smtClean="0"/>
              <a:t>BMI</a:t>
            </a:r>
            <a:r>
              <a:rPr lang="zh-TW" altLang="en-US" dirty="0" smtClean="0"/>
              <a:t>診斷需要</a:t>
            </a:r>
            <a:r>
              <a:rPr lang="zh-TW" altLang="en-US" dirty="0" smtClean="0">
                <a:solidFill>
                  <a:srgbClr val="FF0000"/>
                </a:solidFill>
              </a:rPr>
              <a:t>分支</a:t>
            </a:r>
            <a:r>
              <a:rPr lang="en-US" altLang="zh-TW" dirty="0" smtClean="0">
                <a:solidFill>
                  <a:srgbClr val="FF0000"/>
                </a:solidFill>
              </a:rPr>
              <a:t>?</a:t>
            </a:r>
            <a:endParaRPr lang="zh-TW" altLang="en-US" dirty="0" smtClean="0"/>
          </a:p>
          <a:p>
            <a:r>
              <a:rPr lang="zh-TW" altLang="en-US" dirty="0" smtClean="0"/>
              <a:t>流程圖如何畫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5" y="2780928"/>
            <a:ext cx="3576665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30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886700" cy="994172"/>
          </a:xfrm>
        </p:spPr>
        <p:txBody>
          <a:bodyPr/>
          <a:lstStyle/>
          <a:p>
            <a:pPr algn="ctr"/>
            <a:r>
              <a:rPr lang="zh-TW" altLang="zh-TW" dirty="0"/>
              <a:t>猜數字遊戲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解題方法</a:t>
            </a:r>
            <a:r>
              <a:rPr lang="en-US" altLang="zh-TW" dirty="0" smtClean="0"/>
              <a:t>:</a:t>
            </a:r>
          </a:p>
          <a:p>
            <a:r>
              <a:rPr lang="zh-TW" altLang="zh-TW" dirty="0" smtClean="0"/>
              <a:t>運用亂數</a:t>
            </a:r>
            <a:r>
              <a:rPr lang="zh-TW" altLang="en-US" dirty="0" smtClean="0"/>
              <a:t>函數</a:t>
            </a:r>
            <a:r>
              <a:rPr lang="en-US" altLang="zh-TW" dirty="0" smtClean="0"/>
              <a:t>(</a:t>
            </a:r>
            <a:r>
              <a:rPr lang="zh-TW" altLang="zh-TW" dirty="0" smtClean="0"/>
              <a:t>亂數</a:t>
            </a:r>
            <a:r>
              <a:rPr lang="zh-TW" altLang="en-US" dirty="0" smtClean="0"/>
              <a:t>類別</a:t>
            </a:r>
            <a:r>
              <a:rPr lang="en-US" altLang="zh-TW" dirty="0" smtClean="0"/>
              <a:t>)</a:t>
            </a:r>
            <a:r>
              <a:rPr lang="zh-TW" altLang="en-US" dirty="0" smtClean="0"/>
              <a:t>產生整數隨機數值</a:t>
            </a:r>
            <a:endParaRPr lang="en-US" altLang="zh-TW" dirty="0" smtClean="0"/>
          </a:p>
          <a:p>
            <a:r>
              <a:rPr lang="zh-TW" altLang="zh-TW" dirty="0" smtClean="0"/>
              <a:t>猜數字</a:t>
            </a:r>
            <a:r>
              <a:rPr lang="en-US" altLang="zh-TW" dirty="0" smtClean="0"/>
              <a:t>:</a:t>
            </a:r>
            <a:r>
              <a:rPr lang="zh-TW" altLang="en-US" dirty="0" smtClean="0"/>
              <a:t>讓使用者輸入數值</a:t>
            </a:r>
            <a:endParaRPr lang="en-US" altLang="zh-TW" dirty="0" smtClean="0"/>
          </a:p>
          <a:p>
            <a:r>
              <a:rPr lang="zh-TW" altLang="en-US" dirty="0" smtClean="0"/>
              <a:t>判斷</a:t>
            </a:r>
            <a:r>
              <a:rPr lang="zh-TW" altLang="en-US" dirty="0"/>
              <a:t>答對</a:t>
            </a:r>
            <a:r>
              <a:rPr lang="zh-TW" altLang="en-US" dirty="0" smtClean="0"/>
              <a:t>與否，且輸出回饋信息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62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842790" y="1662860"/>
            <a:ext cx="1429439" cy="3718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42011" y="1710269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輸入數值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420738" y="1051223"/>
            <a:ext cx="102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Nested if</a:t>
            </a:r>
            <a:endParaRPr lang="zh-TW" altLang="en-US" dirty="0">
              <a:solidFill>
                <a:schemeClr val="bg1"/>
              </a:solidFill>
            </a:endParaRPr>
          </a:p>
        </p:txBody>
      </p:sp>
      <p:cxnSp>
        <p:nvCxnSpPr>
          <p:cNvPr id="10" name="直線單箭頭接點 9"/>
          <p:cNvCxnSpPr>
            <a:stCxn id="4" idx="2"/>
          </p:cNvCxnSpPr>
          <p:nvPr/>
        </p:nvCxnSpPr>
        <p:spPr>
          <a:xfrm>
            <a:off x="1557509" y="2034679"/>
            <a:ext cx="0" cy="34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流程圖: 決策 10"/>
          <p:cNvSpPr/>
          <p:nvPr/>
        </p:nvSpPr>
        <p:spPr>
          <a:xfrm>
            <a:off x="830396" y="2377578"/>
            <a:ext cx="1454226" cy="801477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922600" y="2639817"/>
            <a:ext cx="13965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輸入值等於亂數</a:t>
            </a: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1568526" y="3179056"/>
            <a:ext cx="0" cy="34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1604589" y="3187217"/>
            <a:ext cx="4149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yes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264134" y="2534269"/>
            <a:ext cx="3882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No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922600" y="3521954"/>
            <a:ext cx="1362023" cy="375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291506" y="3554904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印</a:t>
            </a:r>
            <a:r>
              <a:rPr lang="en-US" altLang="zh-TW" sz="1350" dirty="0">
                <a:solidFill>
                  <a:prstClr val="black"/>
                </a:solidFill>
              </a:rPr>
              <a:t>“</a:t>
            </a:r>
            <a:r>
              <a:rPr lang="zh-TW" altLang="en-US" sz="1350" dirty="0">
                <a:solidFill>
                  <a:prstClr val="black"/>
                </a:solidFill>
              </a:rPr>
              <a:t>猜對</a:t>
            </a:r>
            <a:r>
              <a:rPr lang="en-US" altLang="zh-TW" sz="1350" dirty="0">
                <a:solidFill>
                  <a:prstClr val="black"/>
                </a:solidFill>
              </a:rPr>
              <a:t>”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21" name="直線接點 20"/>
          <p:cNvCxnSpPr>
            <a:stCxn id="11" idx="3"/>
          </p:cNvCxnSpPr>
          <p:nvPr/>
        </p:nvCxnSpPr>
        <p:spPr>
          <a:xfrm>
            <a:off x="2284622" y="2778317"/>
            <a:ext cx="1136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3420737" y="2778316"/>
            <a:ext cx="0" cy="326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流程圖: 決策 23"/>
          <p:cNvSpPr/>
          <p:nvPr/>
        </p:nvSpPr>
        <p:spPr>
          <a:xfrm>
            <a:off x="2693624" y="3104691"/>
            <a:ext cx="1454226" cy="801477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cxnSp>
        <p:nvCxnSpPr>
          <p:cNvPr id="26" name="直線單箭頭接點 25"/>
          <p:cNvCxnSpPr/>
          <p:nvPr/>
        </p:nvCxnSpPr>
        <p:spPr>
          <a:xfrm>
            <a:off x="3420737" y="3897906"/>
            <a:ext cx="0" cy="34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圓角矩形 26"/>
          <p:cNvSpPr/>
          <p:nvPr/>
        </p:nvSpPr>
        <p:spPr>
          <a:xfrm>
            <a:off x="2785828" y="4232542"/>
            <a:ext cx="1362023" cy="375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3108633" y="4290179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印</a:t>
            </a:r>
            <a:r>
              <a:rPr lang="en-US" altLang="zh-TW" sz="1350" dirty="0">
                <a:solidFill>
                  <a:prstClr val="black"/>
                </a:solidFill>
              </a:rPr>
              <a:t>“</a:t>
            </a:r>
            <a:r>
              <a:rPr lang="zh-TW" altLang="en-US" sz="1350" dirty="0">
                <a:solidFill>
                  <a:prstClr val="black"/>
                </a:solidFill>
              </a:rPr>
              <a:t>太大</a:t>
            </a:r>
            <a:r>
              <a:rPr lang="en-US" altLang="zh-TW" sz="1350" dirty="0">
                <a:solidFill>
                  <a:prstClr val="black"/>
                </a:solidFill>
              </a:rPr>
              <a:t>”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4147850" y="3505430"/>
            <a:ext cx="1136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5282588" y="3505529"/>
            <a:ext cx="1377" cy="725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圓角矩形 37"/>
          <p:cNvSpPr/>
          <p:nvPr/>
        </p:nvSpPr>
        <p:spPr>
          <a:xfrm>
            <a:off x="4637888" y="4230920"/>
            <a:ext cx="1362023" cy="375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4968079" y="4290179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印</a:t>
            </a:r>
            <a:r>
              <a:rPr lang="en-US" altLang="zh-TW" sz="1350" dirty="0">
                <a:solidFill>
                  <a:prstClr val="black"/>
                </a:solidFill>
              </a:rPr>
              <a:t>“</a:t>
            </a:r>
            <a:r>
              <a:rPr lang="zh-TW" altLang="en-US" sz="1350" dirty="0">
                <a:solidFill>
                  <a:prstClr val="black"/>
                </a:solidFill>
              </a:rPr>
              <a:t>太小</a:t>
            </a:r>
            <a:r>
              <a:rPr lang="en-US" altLang="zh-TW" sz="1350" dirty="0">
                <a:solidFill>
                  <a:prstClr val="black"/>
                </a:solidFill>
              </a:rPr>
              <a:t>”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41" name="直線單箭頭接點 40"/>
          <p:cNvCxnSpPr>
            <a:stCxn id="16" idx="2"/>
          </p:cNvCxnSpPr>
          <p:nvPr/>
        </p:nvCxnSpPr>
        <p:spPr>
          <a:xfrm flipH="1">
            <a:off x="1603611" y="3897905"/>
            <a:ext cx="1" cy="1636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 flipH="1">
            <a:off x="3420738" y="4606871"/>
            <a:ext cx="14624" cy="927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/>
          <p:cNvSpPr txBox="1"/>
          <p:nvPr/>
        </p:nvSpPr>
        <p:spPr>
          <a:xfrm>
            <a:off x="2798168" y="3362798"/>
            <a:ext cx="13965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輸入值大於亂數</a:t>
            </a:r>
          </a:p>
        </p:txBody>
      </p:sp>
      <p:cxnSp>
        <p:nvCxnSpPr>
          <p:cNvPr id="43" name="直線單箭頭接點 42"/>
          <p:cNvCxnSpPr/>
          <p:nvPr/>
        </p:nvCxnSpPr>
        <p:spPr>
          <a:xfrm flipH="1">
            <a:off x="5266042" y="4606870"/>
            <a:ext cx="14624" cy="927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 flipH="1">
            <a:off x="1603611" y="5533910"/>
            <a:ext cx="366243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3420738" y="3925541"/>
            <a:ext cx="4149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yes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4147850" y="3203442"/>
            <a:ext cx="3882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No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1186" y="497225"/>
            <a:ext cx="53281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400" dirty="0"/>
              <a:t>猜數字</a:t>
            </a:r>
            <a:r>
              <a:rPr lang="zh-TW" altLang="zh-TW" sz="4400" dirty="0" smtClean="0"/>
              <a:t>遊戲</a:t>
            </a:r>
            <a:r>
              <a:rPr lang="en-US" altLang="zh-TW" sz="4400" dirty="0" smtClean="0"/>
              <a:t>flow chart</a:t>
            </a:r>
            <a:endParaRPr lang="zh-TW" altLang="en-US" sz="4400" dirty="0"/>
          </a:p>
        </p:txBody>
      </p:sp>
      <p:sp>
        <p:nvSpPr>
          <p:cNvPr id="33" name="圓角矩形 32"/>
          <p:cNvSpPr/>
          <p:nvPr/>
        </p:nvSpPr>
        <p:spPr>
          <a:xfrm>
            <a:off x="842790" y="898264"/>
            <a:ext cx="1421344" cy="4585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chemeClr val="tx1"/>
                </a:solidFill>
              </a:rPr>
              <a:t>產生整數隨機數值</a:t>
            </a:r>
            <a:endParaRPr lang="zh-TW" altLang="en-US" sz="1350" dirty="0">
              <a:solidFill>
                <a:schemeClr val="tx1"/>
              </a:solidFill>
            </a:endParaRPr>
          </a:p>
        </p:txBody>
      </p:sp>
      <p:cxnSp>
        <p:nvCxnSpPr>
          <p:cNvPr id="34" name="直線單箭頭接點 33"/>
          <p:cNvCxnSpPr/>
          <p:nvPr/>
        </p:nvCxnSpPr>
        <p:spPr>
          <a:xfrm>
            <a:off x="1555159" y="1319961"/>
            <a:ext cx="0" cy="34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3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3550" y="476672"/>
            <a:ext cx="8680450" cy="687887"/>
          </a:xfrm>
        </p:spPr>
        <p:txBody>
          <a:bodyPr>
            <a:normAutofit fontScale="90000"/>
          </a:bodyPr>
          <a:lstStyle/>
          <a:p>
            <a:r>
              <a:rPr lang="zh-TW" altLang="zh-TW" dirty="0"/>
              <a:t>猜數字</a:t>
            </a:r>
            <a:r>
              <a:rPr lang="zh-TW" altLang="zh-TW" dirty="0" smtClean="0"/>
              <a:t>遊戲</a:t>
            </a:r>
            <a:r>
              <a:rPr lang="en-US" altLang="zh-TW" dirty="0" smtClean="0"/>
              <a:t>(1):</a:t>
            </a:r>
            <a:r>
              <a:rPr lang="zh-TW" altLang="zh-TW" dirty="0"/>
              <a:t>運用亂數設計猜數字遊戲程式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83103" y="2590800"/>
            <a:ext cx="1271588" cy="3263504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39561"/>
            <a:ext cx="3629686" cy="436118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76300" y="4146550"/>
            <a:ext cx="3441700" cy="12319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" name="文字方塊 5"/>
          <p:cNvSpPr txBox="1"/>
          <p:nvPr/>
        </p:nvSpPr>
        <p:spPr>
          <a:xfrm>
            <a:off x="4705402" y="4624001"/>
            <a:ext cx="102592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srgbClr val="FF0000"/>
                </a:solidFill>
              </a:rPr>
              <a:t>多重分支</a:t>
            </a:r>
            <a:endParaRPr lang="en-US" altLang="zh-TW" sz="1350" dirty="0">
              <a:solidFill>
                <a:srgbClr val="FF0000"/>
              </a:solidFill>
            </a:endParaRPr>
          </a:p>
          <a:p>
            <a:r>
              <a:rPr lang="en-US" altLang="zh-TW" sz="1350" dirty="0">
                <a:solidFill>
                  <a:srgbClr val="FF0000"/>
                </a:solidFill>
              </a:rPr>
              <a:t>Multi-way if</a:t>
            </a:r>
            <a:endParaRPr lang="zh-TW" altLang="en-US" sz="1350" dirty="0">
              <a:solidFill>
                <a:srgbClr val="FF0000"/>
              </a:solidFill>
            </a:endParaRPr>
          </a:p>
        </p:txBody>
      </p:sp>
      <p:sp>
        <p:nvSpPr>
          <p:cNvPr id="8" name="右大括弧 7"/>
          <p:cNvSpPr/>
          <p:nvPr/>
        </p:nvSpPr>
        <p:spPr>
          <a:xfrm>
            <a:off x="4406900" y="4146550"/>
            <a:ext cx="120650" cy="12319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216060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7281" y="188640"/>
            <a:ext cx="7886700" cy="1325563"/>
          </a:xfrm>
        </p:spPr>
        <p:txBody>
          <a:bodyPr/>
          <a:lstStyle/>
          <a:p>
            <a:r>
              <a:rPr lang="zh-TW" altLang="en-US" dirty="0"/>
              <a:t>產</a:t>
            </a:r>
            <a:r>
              <a:rPr lang="zh-TW" altLang="zh-TW" dirty="0"/>
              <a:t>生</a:t>
            </a:r>
            <a:r>
              <a:rPr lang="en-US" altLang="zh-TW" dirty="0"/>
              <a:t>1~100</a:t>
            </a:r>
            <a:r>
              <a:rPr lang="zh-TW" altLang="zh-TW" dirty="0" smtClean="0"/>
              <a:t>亂數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340768"/>
            <a:ext cx="8375848" cy="4149205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建立</a:t>
            </a:r>
            <a:r>
              <a:rPr lang="zh-TW" altLang="zh-TW" dirty="0" smtClean="0"/>
              <a:t>亂數</a:t>
            </a:r>
            <a:r>
              <a:rPr lang="zh-TW" altLang="en-US" dirty="0" smtClean="0"/>
              <a:t>類別</a:t>
            </a:r>
            <a:r>
              <a:rPr lang="en-US" altLang="zh-TW" dirty="0" err="1" smtClean="0"/>
              <a:t>SecureRandom</a:t>
            </a:r>
            <a:r>
              <a:rPr lang="zh-TW" altLang="en-US" dirty="0" smtClean="0"/>
              <a:t>之物件</a:t>
            </a:r>
            <a:r>
              <a:rPr lang="en-US" altLang="zh-TW" dirty="0" smtClean="0"/>
              <a:t> </a:t>
            </a:r>
            <a:r>
              <a:rPr lang="zh-TW" altLang="en-US" dirty="0" smtClean="0"/>
              <a:t>，</a:t>
            </a:r>
            <a:r>
              <a:rPr lang="zh-TW" altLang="en-US" dirty="0"/>
              <a:t>再</a:t>
            </a:r>
            <a:r>
              <a:rPr lang="zh-TW" altLang="en-US" dirty="0" smtClean="0"/>
              <a:t>以此類別</a:t>
            </a:r>
            <a:r>
              <a:rPr lang="en-US" altLang="zh-TW" dirty="0" err="1" smtClean="0"/>
              <a:t>nextInt</a:t>
            </a:r>
            <a:r>
              <a:rPr lang="zh-TW" altLang="en-US" dirty="0" smtClean="0"/>
              <a:t>函數</a:t>
            </a:r>
            <a:r>
              <a:rPr lang="en-US" altLang="zh-TW" dirty="0" smtClean="0"/>
              <a:t>(</a:t>
            </a:r>
            <a:r>
              <a:rPr lang="zh-TW" altLang="en-US" dirty="0" smtClean="0"/>
              <a:t>方法</a:t>
            </a:r>
            <a:r>
              <a:rPr lang="en-US" altLang="zh-TW" dirty="0" smtClean="0"/>
              <a:t>)</a:t>
            </a:r>
            <a:r>
              <a:rPr lang="zh-TW" altLang="en-US" dirty="0" smtClean="0"/>
              <a:t>產</a:t>
            </a:r>
            <a:r>
              <a:rPr lang="zh-TW" altLang="zh-TW" dirty="0" smtClean="0"/>
              <a:t>生</a:t>
            </a:r>
            <a:r>
              <a:rPr lang="en-US" altLang="zh-TW" dirty="0"/>
              <a:t>1~100</a:t>
            </a:r>
            <a:r>
              <a:rPr lang="zh-TW" altLang="zh-TW" dirty="0"/>
              <a:t>隨機</a:t>
            </a:r>
            <a:r>
              <a:rPr lang="zh-TW" altLang="zh-TW" dirty="0" smtClean="0"/>
              <a:t>整數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Secure:</a:t>
            </a:r>
            <a:r>
              <a:rPr lang="zh-TW" altLang="en-US" dirty="0" smtClean="0"/>
              <a:t>安全，</a:t>
            </a:r>
            <a:r>
              <a:rPr lang="en-US" altLang="zh-TW" dirty="0" smtClean="0"/>
              <a:t>Random:</a:t>
            </a:r>
            <a:r>
              <a:rPr lang="zh-TW" altLang="zh-TW" dirty="0" smtClean="0"/>
              <a:t>亂數</a:t>
            </a:r>
            <a:r>
              <a:rPr lang="zh-TW" altLang="en-US" dirty="0" smtClean="0"/>
              <a:t>、</a:t>
            </a:r>
            <a:r>
              <a:rPr lang="zh-TW" altLang="zh-TW" dirty="0" smtClean="0"/>
              <a:t>隨機</a:t>
            </a:r>
            <a:endParaRPr lang="en-US" altLang="zh-TW" dirty="0" smtClean="0"/>
          </a:p>
          <a:p>
            <a:pPr marL="342900" lvl="1" indent="0">
              <a:buNone/>
            </a:pPr>
            <a:r>
              <a:rPr lang="en-US" altLang="zh-TW" dirty="0" err="1" smtClean="0"/>
              <a:t>SecureRandom</a:t>
            </a:r>
            <a:r>
              <a:rPr lang="en-US" altLang="zh-TW" dirty="0" smtClean="0"/>
              <a:t> </a:t>
            </a:r>
            <a:r>
              <a:rPr lang="en-US" altLang="zh-TW" dirty="0" err="1"/>
              <a:t>sr</a:t>
            </a:r>
            <a:r>
              <a:rPr lang="en-US" altLang="zh-TW" dirty="0"/>
              <a:t> = new </a:t>
            </a:r>
            <a:r>
              <a:rPr lang="en-US" altLang="zh-TW" dirty="0" err="1"/>
              <a:t>SecureRandom</a:t>
            </a:r>
            <a:r>
              <a:rPr lang="en-US" altLang="zh-TW" dirty="0"/>
              <a:t>();</a:t>
            </a:r>
          </a:p>
          <a:p>
            <a:pPr marL="342900" lvl="1" indent="0">
              <a:buNone/>
            </a:pPr>
            <a:r>
              <a:rPr lang="en-US" altLang="zh-TW" dirty="0" smtClean="0"/>
              <a:t>a </a:t>
            </a:r>
            <a:r>
              <a:rPr lang="en-US" altLang="zh-TW" dirty="0"/>
              <a:t>= </a:t>
            </a:r>
            <a:r>
              <a:rPr lang="en-US" altLang="zh-TW" dirty="0" err="1"/>
              <a:t>sr.nextInt</a:t>
            </a:r>
            <a:r>
              <a:rPr lang="en-US" altLang="zh-TW" dirty="0"/>
              <a:t>(100)+1;</a:t>
            </a:r>
            <a:endParaRPr lang="zh-TW" altLang="zh-TW" dirty="0"/>
          </a:p>
          <a:p>
            <a:r>
              <a:rPr lang="en-US" altLang="zh-TW" dirty="0">
                <a:solidFill>
                  <a:srgbClr val="FF0000"/>
                </a:solidFill>
              </a:rPr>
              <a:t>new</a:t>
            </a:r>
            <a:r>
              <a:rPr lang="en-US" altLang="zh-TW" dirty="0"/>
              <a:t> </a:t>
            </a:r>
            <a:r>
              <a:rPr lang="en-US" altLang="zh-TW" dirty="0" err="1"/>
              <a:t>SecureRandom</a:t>
            </a:r>
            <a:r>
              <a:rPr lang="en-US" altLang="zh-TW" dirty="0" smtClean="0"/>
              <a:t>()</a:t>
            </a:r>
            <a:r>
              <a:rPr lang="zh-TW" altLang="en-US" dirty="0" smtClean="0"/>
              <a:t>以</a:t>
            </a:r>
            <a:r>
              <a:rPr lang="zh-TW" altLang="en-US" dirty="0" smtClean="0">
                <a:solidFill>
                  <a:srgbClr val="FF0000"/>
                </a:solidFill>
              </a:rPr>
              <a:t>建立</a:t>
            </a:r>
            <a:r>
              <a:rPr lang="en-US" altLang="zh-TW" dirty="0" err="1" smtClean="0">
                <a:solidFill>
                  <a:srgbClr val="FF0000"/>
                </a:solidFill>
              </a:rPr>
              <a:t>sr</a:t>
            </a:r>
            <a:r>
              <a:rPr lang="zh-TW" altLang="en-US" dirty="0" smtClean="0">
                <a:solidFill>
                  <a:srgbClr val="FF0000"/>
                </a:solidFill>
              </a:rPr>
              <a:t>物件</a:t>
            </a:r>
            <a:r>
              <a:rPr lang="zh-TW" altLang="en-US" dirty="0" smtClean="0"/>
              <a:t>，再用</a:t>
            </a:r>
            <a:r>
              <a:rPr lang="en-US" altLang="zh-TW" dirty="0" smtClean="0">
                <a:solidFill>
                  <a:srgbClr val="FF0000"/>
                </a:solidFill>
              </a:rPr>
              <a:t>.</a:t>
            </a:r>
            <a:r>
              <a:rPr lang="en-US" altLang="zh-TW" dirty="0" err="1" smtClean="0">
                <a:solidFill>
                  <a:srgbClr val="FF0000"/>
                </a:solidFill>
              </a:rPr>
              <a:t>nextInt</a:t>
            </a:r>
            <a:r>
              <a:rPr lang="en-US" altLang="zh-TW" dirty="0" smtClean="0">
                <a:solidFill>
                  <a:srgbClr val="FF0000"/>
                </a:solidFill>
              </a:rPr>
              <a:t>(100)</a:t>
            </a:r>
            <a:r>
              <a:rPr lang="zh-TW" altLang="en-US" dirty="0" smtClean="0"/>
              <a:t>方法</a:t>
            </a:r>
            <a:r>
              <a:rPr lang="en-US" altLang="zh-TW" dirty="0" smtClean="0"/>
              <a:t>/method</a:t>
            </a:r>
            <a:r>
              <a:rPr lang="zh-TW" altLang="en-US" dirty="0" smtClean="0"/>
              <a:t>產</a:t>
            </a:r>
            <a:r>
              <a:rPr lang="zh-TW" altLang="zh-TW" dirty="0" smtClean="0"/>
              <a:t>生</a:t>
            </a:r>
            <a:r>
              <a:rPr lang="en-US" altLang="zh-TW" dirty="0" smtClean="0">
                <a:solidFill>
                  <a:srgbClr val="FF0000"/>
                </a:solidFill>
              </a:rPr>
              <a:t>0~99</a:t>
            </a:r>
            <a:r>
              <a:rPr lang="zh-TW" altLang="zh-TW" dirty="0" smtClean="0"/>
              <a:t>隨機整數</a:t>
            </a:r>
            <a:endParaRPr lang="en-US" altLang="zh-TW" dirty="0" smtClean="0"/>
          </a:p>
          <a:p>
            <a:pPr lvl="1"/>
            <a:r>
              <a:rPr lang="en-US" altLang="zh-TW" dirty="0" err="1"/>
              <a:t>sr.nextInt</a:t>
            </a:r>
            <a:r>
              <a:rPr lang="en-US" altLang="zh-TW" dirty="0"/>
              <a:t>(100</a:t>
            </a:r>
            <a:r>
              <a:rPr lang="en-US" altLang="zh-TW" dirty="0" smtClean="0"/>
              <a:t>) </a:t>
            </a:r>
            <a:r>
              <a:rPr lang="en-US" altLang="zh-TW" dirty="0" smtClean="0">
                <a:solidFill>
                  <a:srgbClr val="FF0000"/>
                </a:solidFill>
              </a:rPr>
              <a:t>+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/>
              <a:t>import </a:t>
            </a:r>
            <a:r>
              <a:rPr lang="en-US" altLang="zh-TW" dirty="0" err="1"/>
              <a:t>java.security.</a:t>
            </a:r>
            <a:r>
              <a:rPr lang="en-US" altLang="zh-TW" dirty="0" err="1">
                <a:solidFill>
                  <a:srgbClr val="FF0000"/>
                </a:solidFill>
              </a:rPr>
              <a:t>SecureRandom</a:t>
            </a:r>
            <a:r>
              <a:rPr lang="en-US" altLang="zh-TW" dirty="0" smtClean="0"/>
              <a:t>;</a:t>
            </a:r>
          </a:p>
          <a:p>
            <a:r>
              <a:rPr lang="zh-TW" altLang="en-US" dirty="0" smtClean="0"/>
              <a:t>如何產</a:t>
            </a:r>
            <a:r>
              <a:rPr lang="zh-TW" altLang="zh-TW" dirty="0" smtClean="0"/>
              <a:t>生</a:t>
            </a:r>
            <a:r>
              <a:rPr lang="en-US" altLang="zh-TW" dirty="0" smtClean="0"/>
              <a:t>10</a:t>
            </a:r>
            <a:r>
              <a:rPr lang="en-US" altLang="zh-TW" dirty="0" smtClean="0">
                <a:solidFill>
                  <a:srgbClr val="FF0000"/>
                </a:solidFill>
              </a:rPr>
              <a:t>~90</a:t>
            </a:r>
            <a:r>
              <a:rPr lang="zh-TW" altLang="zh-TW" dirty="0" smtClean="0"/>
              <a:t>隨機整數</a:t>
            </a:r>
            <a:r>
              <a:rPr lang="en-US" altLang="zh-TW" dirty="0" smtClean="0"/>
              <a:t>?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44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3444" y="384833"/>
            <a:ext cx="7886700" cy="508397"/>
          </a:xfrm>
        </p:spPr>
        <p:txBody>
          <a:bodyPr>
            <a:normAutofit fontScale="90000"/>
          </a:bodyPr>
          <a:lstStyle/>
          <a:p>
            <a:r>
              <a:rPr lang="zh-TW" altLang="zh-TW" dirty="0"/>
              <a:t>猜數字</a:t>
            </a:r>
            <a:r>
              <a:rPr lang="zh-TW" altLang="zh-TW" dirty="0" smtClean="0"/>
              <a:t>遊戲</a:t>
            </a:r>
            <a:r>
              <a:rPr lang="en-US" altLang="zh-TW" dirty="0" smtClean="0"/>
              <a:t>(2):</a:t>
            </a:r>
            <a:r>
              <a:rPr lang="zh-TW" altLang="zh-TW" dirty="0"/>
              <a:t>運用亂數設計猜數字遊戲程式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83103" y="2590800"/>
            <a:ext cx="1271588" cy="3263504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57" y="1443465"/>
            <a:ext cx="4149886" cy="455728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46991" y="4526328"/>
            <a:ext cx="87716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350" dirty="0">
                <a:solidFill>
                  <a:srgbClr val="FF0000"/>
                </a:solidFill>
              </a:rPr>
              <a:t>巢狀分支</a:t>
            </a:r>
            <a:endParaRPr lang="en-US" altLang="zh-TW" sz="1350" dirty="0">
              <a:solidFill>
                <a:srgbClr val="FF0000"/>
              </a:solidFill>
            </a:endParaRPr>
          </a:p>
          <a:p>
            <a:r>
              <a:rPr lang="en-US" altLang="zh-TW" sz="1350" dirty="0">
                <a:solidFill>
                  <a:srgbClr val="FF0000"/>
                </a:solidFill>
              </a:rPr>
              <a:t>Nested if</a:t>
            </a:r>
            <a:endParaRPr lang="zh-TW" altLang="en-US" sz="135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89467" y="3959299"/>
            <a:ext cx="3903975" cy="149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" name="右大括弧 7"/>
          <p:cNvSpPr/>
          <p:nvPr/>
        </p:nvSpPr>
        <p:spPr>
          <a:xfrm>
            <a:off x="4840473" y="3959299"/>
            <a:ext cx="159488" cy="14912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215868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2197" y="404664"/>
            <a:ext cx="7886700" cy="508397"/>
          </a:xfrm>
        </p:spPr>
        <p:txBody>
          <a:bodyPr>
            <a:normAutofit fontScale="90000"/>
          </a:bodyPr>
          <a:lstStyle/>
          <a:p>
            <a:r>
              <a:rPr lang="zh-TW" altLang="zh-TW" dirty="0"/>
              <a:t>猜數字</a:t>
            </a:r>
            <a:r>
              <a:rPr lang="zh-TW" altLang="zh-TW" dirty="0" smtClean="0"/>
              <a:t>遊戲</a:t>
            </a:r>
            <a:r>
              <a:rPr lang="en-US" altLang="zh-TW" dirty="0" smtClean="0"/>
              <a:t>(3):</a:t>
            </a:r>
            <a:r>
              <a:rPr lang="zh-TW" altLang="zh-TW" dirty="0"/>
              <a:t>運用亂數設計猜數字遊戲程式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83103" y="2590800"/>
            <a:ext cx="1271588" cy="3263504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0" y="1489473"/>
            <a:ext cx="4020032" cy="451127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648681" y="4614046"/>
            <a:ext cx="122274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350" dirty="0">
                <a:solidFill>
                  <a:srgbClr val="FF0000"/>
                </a:solidFill>
              </a:rPr>
              <a:t>巢狀分支</a:t>
            </a:r>
            <a:endParaRPr lang="en-US" altLang="zh-TW" sz="1350" dirty="0">
              <a:solidFill>
                <a:srgbClr val="FF0000"/>
              </a:solidFill>
            </a:endParaRPr>
          </a:p>
          <a:p>
            <a:r>
              <a:rPr lang="en-US" altLang="zh-TW" sz="1350" dirty="0">
                <a:solidFill>
                  <a:srgbClr val="FF0000"/>
                </a:solidFill>
              </a:rPr>
              <a:t>Nested if</a:t>
            </a:r>
            <a:endParaRPr lang="zh-TW" altLang="en-US" sz="135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8651" y="4062967"/>
            <a:ext cx="3679031" cy="15869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" name="右大括弧 7"/>
          <p:cNvSpPr/>
          <p:nvPr/>
        </p:nvSpPr>
        <p:spPr>
          <a:xfrm>
            <a:off x="4377955" y="4062967"/>
            <a:ext cx="194045" cy="15869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381532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371548" cy="571445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不同</a:t>
            </a:r>
            <a:r>
              <a:rPr lang="zh-TW" altLang="en-US" dirty="0" smtClean="0">
                <a:solidFill>
                  <a:srgbClr val="FF0000"/>
                </a:solidFill>
              </a:rPr>
              <a:t>分支，相同結果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4772" y="1087338"/>
            <a:ext cx="8087390" cy="431975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多重</a:t>
            </a:r>
            <a:r>
              <a:rPr lang="en-US" altLang="zh-TW" dirty="0" smtClean="0">
                <a:solidFill>
                  <a:srgbClr val="FF0000"/>
                </a:solidFill>
              </a:rPr>
              <a:t>Multi-way if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90" y="1630542"/>
            <a:ext cx="4511709" cy="163475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380790"/>
            <a:ext cx="4047350" cy="161724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81" y="4221088"/>
            <a:ext cx="4366088" cy="193665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159490" y="3549607"/>
            <a:ext cx="8087390" cy="431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rgbClr val="FF0000"/>
                </a:solidFill>
              </a:rPr>
              <a:t>巢狀分支</a:t>
            </a:r>
            <a:r>
              <a:rPr lang="en-US" altLang="zh-TW" dirty="0" smtClean="0">
                <a:solidFill>
                  <a:srgbClr val="FF0000"/>
                </a:solidFill>
              </a:rPr>
              <a:t>Nested if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5220072" y="230823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三個分支</a:t>
            </a:r>
            <a:endParaRPr lang="zh-TW" altLang="en-US" dirty="0"/>
          </a:p>
        </p:txBody>
      </p:sp>
      <p:sp>
        <p:nvSpPr>
          <p:cNvPr id="9" name="右大括弧 8"/>
          <p:cNvSpPr/>
          <p:nvPr/>
        </p:nvSpPr>
        <p:spPr>
          <a:xfrm>
            <a:off x="4788024" y="1772816"/>
            <a:ext cx="432048" cy="14401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3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440" y="4293096"/>
            <a:ext cx="4047350" cy="161724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071" y="1651823"/>
            <a:ext cx="4366088" cy="193665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矩形 7"/>
          <p:cNvSpPr/>
          <p:nvPr/>
        </p:nvSpPr>
        <p:spPr>
          <a:xfrm>
            <a:off x="7164288" y="2320788"/>
            <a:ext cx="1863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第二層</a:t>
            </a:r>
            <a:r>
              <a:rPr lang="en-US" altLang="zh-TW" dirty="0" smtClean="0">
                <a:solidFill>
                  <a:srgbClr val="FF0000"/>
                </a:solidFill>
              </a:rPr>
              <a:t>:</a:t>
            </a:r>
            <a:r>
              <a:rPr lang="zh-TW" altLang="en-US" dirty="0" smtClean="0">
                <a:solidFill>
                  <a:srgbClr val="FF0000"/>
                </a:solidFill>
              </a:rPr>
              <a:t>二個分支</a:t>
            </a:r>
            <a:endParaRPr lang="zh-TW" altLang="en-US" dirty="0"/>
          </a:p>
        </p:txBody>
      </p:sp>
      <p:sp>
        <p:nvSpPr>
          <p:cNvPr id="9" name="右大括弧 8"/>
          <p:cNvSpPr/>
          <p:nvPr/>
        </p:nvSpPr>
        <p:spPr>
          <a:xfrm>
            <a:off x="6996202" y="1988839"/>
            <a:ext cx="288032" cy="10332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巢狀分支</a:t>
            </a:r>
            <a:r>
              <a:rPr lang="en-US" altLang="zh-TW" dirty="0">
                <a:solidFill>
                  <a:srgbClr val="FF0000"/>
                </a:solidFill>
              </a:rPr>
              <a:t>Nested </a:t>
            </a:r>
            <a:r>
              <a:rPr lang="en-US" altLang="zh-TW" dirty="0" smtClean="0">
                <a:solidFill>
                  <a:srgbClr val="FF0000"/>
                </a:solidFill>
              </a:rPr>
              <a:t>if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57557" y="2344234"/>
            <a:ext cx="1863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第一層</a:t>
            </a:r>
            <a:r>
              <a:rPr lang="en-US" altLang="zh-TW" b="1" dirty="0" smtClean="0">
                <a:solidFill>
                  <a:srgbClr val="00B050"/>
                </a:solidFill>
              </a:rPr>
              <a:t>:</a:t>
            </a:r>
            <a:r>
              <a:rPr lang="zh-TW" altLang="en-US" b="1" dirty="0" smtClean="0">
                <a:solidFill>
                  <a:srgbClr val="00B050"/>
                </a:solidFill>
              </a:rPr>
              <a:t>二個分支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13" name="左大括弧 12"/>
          <p:cNvSpPr/>
          <p:nvPr/>
        </p:nvSpPr>
        <p:spPr>
          <a:xfrm>
            <a:off x="2195736" y="1772816"/>
            <a:ext cx="350335" cy="15121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002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猜數字</a:t>
            </a:r>
            <a:r>
              <a:rPr lang="zh-TW" altLang="zh-TW" dirty="0" smtClean="0"/>
              <a:t>遊戲</a:t>
            </a:r>
            <a:r>
              <a:rPr lang="zh-TW" altLang="en-US" dirty="0" smtClean="0"/>
              <a:t>之反思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8119814" cy="4351338"/>
          </a:xfrm>
        </p:spPr>
        <p:txBody>
          <a:bodyPr/>
          <a:lstStyle/>
          <a:p>
            <a:r>
              <a:rPr lang="zh-TW" altLang="en-US" b="1" dirty="0" smtClean="0"/>
              <a:t>目標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讓初學者熟悉</a:t>
            </a:r>
            <a:r>
              <a:rPr lang="zh-TW" altLang="en-US" dirty="0">
                <a:solidFill>
                  <a:srgbClr val="FF0000"/>
                </a:solidFill>
              </a:rPr>
              <a:t>巢狀</a:t>
            </a:r>
            <a:r>
              <a:rPr lang="zh-TW" altLang="en-US" dirty="0" smtClean="0">
                <a:solidFill>
                  <a:srgbClr val="FF0000"/>
                </a:solidFill>
              </a:rPr>
              <a:t>分支</a:t>
            </a:r>
            <a:r>
              <a:rPr lang="en-US" altLang="zh-TW" dirty="0" smtClean="0">
                <a:solidFill>
                  <a:srgbClr val="FF0000"/>
                </a:solidFill>
              </a:rPr>
              <a:t>Nested if</a:t>
            </a:r>
            <a:r>
              <a:rPr lang="zh-TW" altLang="en-US" dirty="0" smtClean="0">
                <a:solidFill>
                  <a:srgbClr val="FF0000"/>
                </a:solidFill>
              </a:rPr>
              <a:t>、</a:t>
            </a:r>
            <a:r>
              <a:rPr lang="zh-TW" altLang="en-US" dirty="0">
                <a:solidFill>
                  <a:srgbClr val="FF0000"/>
                </a:solidFill>
              </a:rPr>
              <a:t>多重</a:t>
            </a:r>
            <a:r>
              <a:rPr lang="zh-TW" altLang="en-US" dirty="0" smtClean="0">
                <a:solidFill>
                  <a:srgbClr val="FF0000"/>
                </a:solidFill>
              </a:rPr>
              <a:t>分支</a:t>
            </a:r>
            <a:r>
              <a:rPr lang="en-US" altLang="zh-TW" dirty="0" smtClean="0">
                <a:solidFill>
                  <a:srgbClr val="FF0000"/>
                </a:solidFill>
              </a:rPr>
              <a:t>Multi-way if </a:t>
            </a:r>
          </a:p>
          <a:p>
            <a:pPr lvl="1"/>
            <a:r>
              <a:rPr lang="zh-TW" altLang="en-US" dirty="0" smtClean="0">
                <a:solidFill>
                  <a:srgbClr val="FF0000"/>
                </a:solidFill>
              </a:rPr>
              <a:t>邏輯變化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dirty="0" smtClean="0">
                <a:solidFill>
                  <a:srgbClr val="FF0000"/>
                </a:solidFill>
              </a:rPr>
              <a:t>分支結構</a:t>
            </a:r>
            <a:endParaRPr lang="zh-TW" altLang="en-US" dirty="0">
              <a:solidFill>
                <a:srgbClr val="FF0000"/>
              </a:solidFill>
            </a:endParaRPr>
          </a:p>
          <a:p>
            <a:r>
              <a:rPr lang="zh-TW" altLang="zh-TW" b="1" dirty="0" smtClean="0"/>
              <a:t>缺點</a:t>
            </a:r>
            <a:r>
              <a:rPr lang="en-US" altLang="zh-TW" b="1" dirty="0"/>
              <a:t>:</a:t>
            </a:r>
            <a:r>
              <a:rPr lang="zh-TW" altLang="zh-TW" dirty="0"/>
              <a:t>無法讓使用者依據</a:t>
            </a:r>
            <a:r>
              <a:rPr lang="zh-TW" altLang="zh-TW" dirty="0">
                <a:solidFill>
                  <a:srgbClr val="FF0000"/>
                </a:solidFill>
              </a:rPr>
              <a:t>太大、太小的回饋訊息</a:t>
            </a:r>
            <a:r>
              <a:rPr lang="zh-TW" altLang="zh-TW" dirty="0"/>
              <a:t>再次輸入數字， 應</a:t>
            </a:r>
            <a:r>
              <a:rPr lang="zh-TW" altLang="zh-TW" dirty="0" smtClean="0"/>
              <a:t>重複直</a:t>
            </a:r>
            <a:r>
              <a:rPr lang="zh-TW" altLang="zh-TW" dirty="0"/>
              <a:t>至</a:t>
            </a:r>
            <a:r>
              <a:rPr lang="zh-TW" altLang="zh-TW" dirty="0" smtClean="0"/>
              <a:t>使用者</a:t>
            </a:r>
            <a:r>
              <a:rPr lang="zh-TW" altLang="en-US" dirty="0" smtClean="0"/>
              <a:t>答對或</a:t>
            </a:r>
            <a:r>
              <a:rPr lang="zh-TW" altLang="zh-TW" dirty="0" smtClean="0"/>
              <a:t>不想玩。</a:t>
            </a:r>
            <a:endParaRPr lang="en-US" altLang="zh-TW" dirty="0" smtClean="0"/>
          </a:p>
          <a:p>
            <a:pPr lvl="1"/>
            <a:r>
              <a:rPr lang="en-US" altLang="zh-TW" b="1" dirty="0" smtClean="0">
                <a:solidFill>
                  <a:srgbClr val="FF0000"/>
                </a:solidFill>
              </a:rPr>
              <a:t>Loop</a:t>
            </a:r>
            <a:r>
              <a:rPr lang="en-US" altLang="zh-TW" dirty="0" smtClean="0"/>
              <a:t> (</a:t>
            </a:r>
            <a:r>
              <a:rPr lang="zh-TW" altLang="en-US" dirty="0" smtClean="0"/>
              <a:t>迴圈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 smtClean="0"/>
              <a:t>can do it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385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搶</a:t>
            </a:r>
            <a:r>
              <a:rPr lang="zh-TW" altLang="en-US" dirty="0" smtClean="0"/>
              <a:t>答</a:t>
            </a:r>
            <a:r>
              <a:rPr lang="en-US" altLang="zh-TW" dirty="0" smtClean="0"/>
              <a:t>Q1: debug (</a:t>
            </a:r>
            <a:r>
              <a:rPr lang="en-US" altLang="zh-TW" dirty="0" smtClean="0">
                <a:solidFill>
                  <a:srgbClr val="FF0000"/>
                </a:solidFill>
              </a:rPr>
              <a:t>answer</a:t>
            </a:r>
            <a:r>
              <a:rPr lang="en-US" altLang="zh-TW" dirty="0" smtClean="0"/>
              <a:t>)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1747" y="1196752"/>
            <a:ext cx="3610744" cy="168477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altLang="zh-TW" sz="2700" dirty="0" err="1"/>
              <a:t>i</a:t>
            </a:r>
            <a:r>
              <a:rPr lang="en-US" altLang="zh-TW" sz="2700" dirty="0" err="1" smtClean="0"/>
              <a:t>nt</a:t>
            </a:r>
            <a:r>
              <a:rPr lang="en-US" altLang="zh-TW" sz="2700" dirty="0" smtClean="0"/>
              <a:t> x=9, y=8, z;</a:t>
            </a:r>
          </a:p>
          <a:p>
            <a:pPr marL="457200" lvl="1" indent="0">
              <a:buNone/>
            </a:pPr>
            <a:r>
              <a:rPr lang="en-US" altLang="zh-TW" sz="2700" dirty="0" smtClean="0"/>
              <a:t>if </a:t>
            </a:r>
            <a:r>
              <a:rPr lang="en-US" altLang="zh-TW" sz="2700" dirty="0"/>
              <a:t>(</a:t>
            </a:r>
            <a:r>
              <a:rPr lang="en-US" altLang="zh-TW" sz="2700" dirty="0" smtClean="0"/>
              <a:t>y</a:t>
            </a:r>
            <a:r>
              <a:rPr lang="en-US" altLang="zh-TW" sz="2700" dirty="0" smtClean="0">
                <a:solidFill>
                  <a:srgbClr val="FF0000"/>
                </a:solidFill>
              </a:rPr>
              <a:t>==</a:t>
            </a:r>
            <a:r>
              <a:rPr lang="en-US" altLang="zh-TW" sz="2700" dirty="0" smtClean="0"/>
              <a:t>x+1)</a:t>
            </a:r>
            <a:r>
              <a:rPr lang="zh-TW" altLang="en-US" sz="2700" dirty="0" smtClean="0"/>
              <a:t>   </a:t>
            </a:r>
            <a:r>
              <a:rPr lang="en-US" altLang="zh-TW" sz="2700" dirty="0" smtClean="0"/>
              <a:t>z=3;</a:t>
            </a:r>
            <a:endParaRPr lang="en-US" altLang="zh-TW" sz="2700" dirty="0"/>
          </a:p>
          <a:p>
            <a:pPr marL="457200" lvl="1" indent="0">
              <a:buNone/>
            </a:pPr>
            <a:r>
              <a:rPr lang="en-US" altLang="zh-TW" sz="2700" dirty="0" smtClean="0"/>
              <a:t>if </a:t>
            </a:r>
            <a:r>
              <a:rPr lang="en-US" altLang="zh-TW" sz="2700" dirty="0"/>
              <a:t>(</a:t>
            </a:r>
            <a:r>
              <a:rPr lang="en-US" altLang="zh-TW" sz="2700" dirty="0" smtClean="0"/>
              <a:t>x-1</a:t>
            </a:r>
            <a:r>
              <a:rPr lang="en-US" altLang="zh-TW" sz="2700" dirty="0" smtClean="0">
                <a:solidFill>
                  <a:srgbClr val="FF0000"/>
                </a:solidFill>
              </a:rPr>
              <a:t>==</a:t>
            </a:r>
            <a:r>
              <a:rPr lang="en-US" altLang="zh-TW" sz="2700" dirty="0" smtClean="0"/>
              <a:t>y+8) z=4;</a:t>
            </a:r>
            <a:endParaRPr lang="en-US" altLang="zh-TW" sz="2700" dirty="0"/>
          </a:p>
          <a:p>
            <a:endParaRPr lang="en-US" altLang="zh-TW" sz="5100" dirty="0" smtClean="0"/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788024" y="1177890"/>
            <a:ext cx="3610744" cy="2251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zh-TW" sz="2700" dirty="0" err="1" smtClean="0"/>
              <a:t>int</a:t>
            </a:r>
            <a:r>
              <a:rPr lang="en-US" altLang="zh-TW" sz="2700" dirty="0" smtClean="0"/>
              <a:t> x=9, y=8, z;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zh-TW" sz="2700" dirty="0" smtClean="0"/>
              <a:t>if (y</a:t>
            </a:r>
            <a:r>
              <a:rPr lang="en-US" altLang="zh-TW" sz="2700" dirty="0" smtClean="0">
                <a:solidFill>
                  <a:srgbClr val="FF0000"/>
                </a:solidFill>
              </a:rPr>
              <a:t>==</a:t>
            </a:r>
            <a:r>
              <a:rPr lang="en-US" altLang="zh-TW" sz="2700" dirty="0" smtClean="0"/>
              <a:t>x+1)</a:t>
            </a:r>
            <a:r>
              <a:rPr lang="zh-TW" altLang="en-US" sz="2700" dirty="0" smtClean="0"/>
              <a:t>   </a:t>
            </a:r>
            <a:endParaRPr lang="en-US" altLang="zh-TW" sz="2700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zh-TW" sz="2700" dirty="0"/>
              <a:t> </a:t>
            </a:r>
            <a:r>
              <a:rPr lang="en-US" altLang="zh-TW" sz="2700" dirty="0" smtClean="0"/>
              <a:t>    z=3;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zh-TW" sz="2700" dirty="0" smtClean="0"/>
              <a:t>if (x-1</a:t>
            </a:r>
            <a:r>
              <a:rPr lang="en-US" altLang="zh-TW" sz="2700" dirty="0" smtClean="0">
                <a:solidFill>
                  <a:srgbClr val="FF0000"/>
                </a:solidFill>
              </a:rPr>
              <a:t>==</a:t>
            </a:r>
            <a:r>
              <a:rPr lang="en-US" altLang="zh-TW" sz="2700" dirty="0" smtClean="0"/>
              <a:t>y+8)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zh-TW" sz="2700" dirty="0"/>
              <a:t> </a:t>
            </a:r>
            <a:r>
              <a:rPr lang="en-US" altLang="zh-TW" sz="2700" dirty="0" smtClean="0"/>
              <a:t>     z=4;</a:t>
            </a:r>
          </a:p>
          <a:p>
            <a:endParaRPr lang="en-US" altLang="zh-TW" sz="51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dirty="0" smtClean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860032" y="4149080"/>
            <a:ext cx="3610744" cy="2251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zh-TW" sz="2700" dirty="0" err="1" smtClean="0"/>
              <a:t>int</a:t>
            </a:r>
            <a:r>
              <a:rPr lang="en-US" altLang="zh-TW" sz="2700" dirty="0" smtClean="0"/>
              <a:t> x=9, y=8, z;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zh-TW" sz="2700" dirty="0" smtClean="0"/>
              <a:t>if (y</a:t>
            </a:r>
            <a:r>
              <a:rPr lang="en-US" altLang="zh-TW" sz="2700" dirty="0" smtClean="0">
                <a:solidFill>
                  <a:srgbClr val="FF0000"/>
                </a:solidFill>
              </a:rPr>
              <a:t>==</a:t>
            </a:r>
            <a:r>
              <a:rPr lang="en-US" altLang="zh-TW" sz="2700" dirty="0" smtClean="0"/>
              <a:t>x+1)</a:t>
            </a:r>
            <a:r>
              <a:rPr lang="zh-TW" altLang="en-US" sz="2700" dirty="0" smtClean="0"/>
              <a:t>   </a:t>
            </a:r>
            <a:endParaRPr lang="en-US" altLang="zh-TW" sz="2700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zh-TW" sz="2700" dirty="0"/>
              <a:t> </a:t>
            </a:r>
            <a:r>
              <a:rPr lang="en-US" altLang="zh-TW" sz="2700" dirty="0" smtClean="0"/>
              <a:t>    {  z=3; }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zh-TW" sz="2700" dirty="0" smtClean="0"/>
              <a:t>if (x-1</a:t>
            </a:r>
            <a:r>
              <a:rPr lang="en-US" altLang="zh-TW" sz="2700" dirty="0" smtClean="0">
                <a:solidFill>
                  <a:srgbClr val="FF0000"/>
                </a:solidFill>
              </a:rPr>
              <a:t>==</a:t>
            </a:r>
            <a:r>
              <a:rPr lang="en-US" altLang="zh-TW" sz="2700" dirty="0" smtClean="0"/>
              <a:t>y+8)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zh-TW" sz="2700" dirty="0"/>
              <a:t> </a:t>
            </a:r>
            <a:r>
              <a:rPr lang="en-US" altLang="zh-TW" sz="2700" dirty="0" smtClean="0"/>
              <a:t>    { z=4;  }</a:t>
            </a:r>
          </a:p>
          <a:p>
            <a:endParaRPr lang="en-US" altLang="zh-TW" sz="51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463453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67037" y="1106742"/>
            <a:ext cx="6833964" cy="32635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err="1"/>
              <a:t>System.out.print</a:t>
            </a:r>
            <a:r>
              <a:rPr lang="en-US" altLang="zh-TW" dirty="0"/>
              <a:t>("Please input </a:t>
            </a:r>
            <a:r>
              <a:rPr lang="en-US" altLang="zh-TW" dirty="0" smtClean="0"/>
              <a:t>a 3-digit decimal:");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Scanner </a:t>
            </a:r>
            <a:r>
              <a:rPr lang="en-US" altLang="zh-TW" dirty="0" err="1"/>
              <a:t>ipt</a:t>
            </a:r>
            <a:r>
              <a:rPr lang="en-US" altLang="zh-TW" dirty="0"/>
              <a:t> = new </a:t>
            </a:r>
            <a:r>
              <a:rPr lang="en-US" altLang="zh-TW" dirty="0" smtClean="0"/>
              <a:t>Scanner(System.in);</a:t>
            </a:r>
          </a:p>
          <a:p>
            <a:pPr marL="0" indent="0">
              <a:buNone/>
            </a:pPr>
            <a:r>
              <a:rPr lang="zh-TW" altLang="en-US" dirty="0" smtClean="0"/>
              <a:t>  </a:t>
            </a:r>
            <a:r>
              <a:rPr lang="en-US" altLang="zh-TW" dirty="0" err="1"/>
              <a:t>int</a:t>
            </a:r>
            <a:r>
              <a:rPr lang="en-US" altLang="zh-TW" dirty="0"/>
              <a:t> </a:t>
            </a:r>
            <a:r>
              <a:rPr lang="en-US" altLang="zh-TW" dirty="0" err="1"/>
              <a:t>nn</a:t>
            </a:r>
            <a:r>
              <a:rPr lang="en-US" altLang="zh-TW" dirty="0"/>
              <a:t> = </a:t>
            </a:r>
            <a:r>
              <a:rPr lang="en-US" altLang="zh-TW" dirty="0" err="1"/>
              <a:t>ipt.nextInt</a:t>
            </a:r>
            <a:r>
              <a:rPr lang="en-US" altLang="zh-TW" dirty="0"/>
              <a:t>();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int</a:t>
            </a:r>
            <a:r>
              <a:rPr lang="en-US" altLang="zh-TW" dirty="0"/>
              <a:t> n1=nn%10;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int</a:t>
            </a:r>
            <a:r>
              <a:rPr lang="en-US" altLang="zh-TW" dirty="0"/>
              <a:t> n2=</a:t>
            </a:r>
            <a:r>
              <a:rPr lang="en-US" altLang="zh-TW" dirty="0" err="1"/>
              <a:t>nn</a:t>
            </a:r>
            <a:r>
              <a:rPr lang="en-US" altLang="zh-TW" dirty="0"/>
              <a:t>/10;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System.out.print</a:t>
            </a:r>
            <a:r>
              <a:rPr lang="en-US" altLang="zh-TW" dirty="0"/>
              <a:t>("You input </a:t>
            </a:r>
            <a:r>
              <a:rPr lang="en-US" altLang="zh-TW" dirty="0" err="1"/>
              <a:t>nn</a:t>
            </a:r>
            <a:r>
              <a:rPr lang="en-US" altLang="zh-TW" dirty="0"/>
              <a:t>="+</a:t>
            </a:r>
            <a:r>
              <a:rPr lang="en-US" altLang="zh-TW" dirty="0" err="1"/>
              <a:t>nn</a:t>
            </a:r>
            <a:r>
              <a:rPr lang="en-US" altLang="zh-TW" dirty="0"/>
              <a:t>+"; first digit="+n1+";");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System.out.println</a:t>
            </a:r>
            <a:r>
              <a:rPr lang="en-US" altLang="zh-TW" dirty="0"/>
              <a:t>("higher digit="+n2);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81128"/>
            <a:ext cx="4451233" cy="182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47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9393" y="2174478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判</a:t>
            </a:r>
            <a:r>
              <a:rPr lang="zh-TW" altLang="en-US" dirty="0"/>
              <a:t>斷</a:t>
            </a:r>
            <a:r>
              <a:rPr lang="zh-TW" altLang="en-US" dirty="0" smtClean="0"/>
              <a:t>閏年</a:t>
            </a:r>
            <a:r>
              <a:rPr lang="en-US" altLang="zh-TW" dirty="0" smtClean="0"/>
              <a:t>(leap year)</a:t>
            </a:r>
            <a:r>
              <a:rPr lang="zh-TW" altLang="en-US" dirty="0" smtClean="0"/>
              <a:t>、平年</a:t>
            </a:r>
            <a:r>
              <a:rPr lang="en-US" altLang="zh-TW" dirty="0" smtClean="0"/>
              <a:t>(common year)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0853" y="4625755"/>
            <a:ext cx="7886700" cy="1483916"/>
          </a:xfrm>
        </p:spPr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83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7719" y="116632"/>
            <a:ext cx="7886700" cy="748674"/>
          </a:xfrm>
        </p:spPr>
        <p:txBody>
          <a:bodyPr/>
          <a:lstStyle/>
          <a:p>
            <a:r>
              <a:rPr lang="zh-TW" altLang="en-US" dirty="0" smtClean="0"/>
              <a:t>閏年、平年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7719" y="865306"/>
            <a:ext cx="4989954" cy="4437251"/>
          </a:xfrm>
        </p:spPr>
        <p:txBody>
          <a:bodyPr>
            <a:normAutofit fontScale="55000" lnSpcReduction="20000"/>
          </a:bodyPr>
          <a:lstStyle/>
          <a:p>
            <a:r>
              <a:rPr lang="zh-TW" altLang="en-US" sz="2175" dirty="0"/>
              <a:t>閏年</a:t>
            </a:r>
            <a:r>
              <a:rPr lang="en-US" altLang="zh-TW" sz="2175" dirty="0"/>
              <a:t>:</a:t>
            </a:r>
            <a:r>
              <a:rPr lang="zh-TW" altLang="en-US" sz="2175" dirty="0"/>
              <a:t>閏年是比普通年分多出一段時間的年分，目的是為了彌補人為規定的紀年與地球公轉產生的差異</a:t>
            </a:r>
            <a:endParaRPr lang="en-US" altLang="zh-TW" sz="2175" dirty="0">
              <a:hlinkClick r:id="rId2" tooltip="格里高利曆"/>
            </a:endParaRPr>
          </a:p>
          <a:p>
            <a:r>
              <a:rPr lang="zh-TW" altLang="en-US" dirty="0" smtClean="0"/>
              <a:t>格</a:t>
            </a:r>
            <a:r>
              <a:rPr lang="zh-TW" altLang="en-US" dirty="0"/>
              <a:t>里高利</a:t>
            </a:r>
            <a:r>
              <a:rPr lang="zh-TW" altLang="en-US" dirty="0" smtClean="0"/>
              <a:t>曆</a:t>
            </a:r>
            <a:r>
              <a:rPr lang="en-US" altLang="zh-TW" dirty="0" smtClean="0"/>
              <a:t>(</a:t>
            </a:r>
            <a:r>
              <a:rPr lang="en-US" altLang="zh-TW" dirty="0" err="1"/>
              <a:t>Calendarium</a:t>
            </a:r>
            <a:r>
              <a:rPr lang="en-US" altLang="zh-TW" dirty="0"/>
              <a:t> </a:t>
            </a:r>
            <a:r>
              <a:rPr lang="en-US" altLang="zh-TW" dirty="0" err="1"/>
              <a:t>Gregorianum</a:t>
            </a:r>
            <a:r>
              <a:rPr lang="en-US" altLang="zh-TW" dirty="0" smtClean="0"/>
              <a:t>)</a:t>
            </a:r>
            <a:r>
              <a:rPr lang="zh-TW" altLang="en-US" dirty="0" smtClean="0"/>
              <a:t>閏年</a:t>
            </a:r>
            <a:r>
              <a:rPr lang="zh-TW" altLang="en-US" dirty="0"/>
              <a:t>規則如下：</a:t>
            </a:r>
          </a:p>
          <a:p>
            <a:pPr lvl="1"/>
            <a:r>
              <a:rPr lang="en-US" altLang="zh-TW" dirty="0"/>
              <a:t>4</a:t>
            </a:r>
            <a:r>
              <a:rPr lang="zh-TW" altLang="en-US" dirty="0"/>
              <a:t>的倍數是可能的。</a:t>
            </a:r>
          </a:p>
          <a:p>
            <a:pPr lvl="1"/>
            <a:r>
              <a:rPr lang="en-US" altLang="zh-TW" dirty="0"/>
              <a:t>100</a:t>
            </a:r>
            <a:r>
              <a:rPr lang="zh-TW" altLang="en-US" dirty="0"/>
              <a:t>的倍數是不可能的。</a:t>
            </a:r>
          </a:p>
          <a:p>
            <a:pPr lvl="1"/>
            <a:r>
              <a:rPr lang="en-US" altLang="zh-TW" dirty="0"/>
              <a:t>400</a:t>
            </a:r>
            <a:r>
              <a:rPr lang="zh-TW" altLang="en-US" dirty="0"/>
              <a:t>的倍數是可能的。</a:t>
            </a:r>
          </a:p>
          <a:p>
            <a:r>
              <a:rPr lang="zh-TW" altLang="en-US" dirty="0"/>
              <a:t>每逢閏年，</a:t>
            </a:r>
            <a:r>
              <a:rPr lang="en-US" altLang="zh-TW" dirty="0"/>
              <a:t>2</a:t>
            </a:r>
            <a:r>
              <a:rPr lang="zh-TW" altLang="en-US" dirty="0"/>
              <a:t>月分有</a:t>
            </a:r>
            <a:r>
              <a:rPr lang="en-US" altLang="zh-TW" dirty="0"/>
              <a:t>29</a:t>
            </a:r>
            <a:r>
              <a:rPr lang="zh-TW" altLang="en-US" dirty="0"/>
              <a:t>日，平年的</a:t>
            </a:r>
            <a:r>
              <a:rPr lang="en-US" altLang="zh-TW" dirty="0"/>
              <a:t>2</a:t>
            </a:r>
            <a:r>
              <a:rPr lang="zh-TW" altLang="en-US" dirty="0"/>
              <a:t>月分為</a:t>
            </a:r>
            <a:r>
              <a:rPr lang="en-US" altLang="zh-TW" dirty="0"/>
              <a:t>28</a:t>
            </a:r>
            <a:r>
              <a:rPr lang="zh-TW" altLang="en-US" dirty="0"/>
              <a:t>日</a:t>
            </a:r>
            <a:endParaRPr lang="en-US" altLang="zh-TW" dirty="0" smtClean="0"/>
          </a:p>
          <a:p>
            <a:r>
              <a:rPr lang="zh-TW" altLang="en-US" dirty="0"/>
              <a:t>公元前之閏年出現在</a:t>
            </a:r>
            <a:r>
              <a:rPr lang="en-US" altLang="zh-TW" dirty="0"/>
              <a:t>1, 5, 9, 13, ... BC</a:t>
            </a:r>
            <a:r>
              <a:rPr lang="zh-TW" altLang="en-US" dirty="0"/>
              <a:t>，須將年份值減</a:t>
            </a:r>
            <a:r>
              <a:rPr lang="en-US" altLang="zh-TW" dirty="0"/>
              <a:t>1</a:t>
            </a:r>
            <a:r>
              <a:rPr lang="zh-TW" altLang="en-US" dirty="0"/>
              <a:t>再以「除以</a:t>
            </a:r>
            <a:r>
              <a:rPr lang="en-US" altLang="zh-TW" dirty="0"/>
              <a:t>4</a:t>
            </a:r>
            <a:r>
              <a:rPr lang="zh-TW" altLang="en-US" dirty="0"/>
              <a:t>」計算。（因為沒有</a:t>
            </a:r>
            <a:r>
              <a:rPr lang="zh-TW" altLang="en-US" dirty="0">
                <a:hlinkClick r:id="rId3" tooltip="0年"/>
              </a:rPr>
              <a:t>公元</a:t>
            </a:r>
            <a:r>
              <a:rPr lang="en-US" altLang="zh-TW" dirty="0">
                <a:hlinkClick r:id="rId3" tooltip="0年"/>
              </a:rPr>
              <a:t>0</a:t>
            </a:r>
            <a:r>
              <a:rPr lang="zh-TW" altLang="en-US" dirty="0">
                <a:hlinkClick r:id="rId3" tooltip="0年"/>
              </a:rPr>
              <a:t>年</a:t>
            </a:r>
            <a:r>
              <a:rPr lang="zh-TW" altLang="en-US" dirty="0"/>
              <a:t>這一年，所以公元前</a:t>
            </a:r>
            <a:r>
              <a:rPr lang="en-US" altLang="zh-TW" dirty="0"/>
              <a:t>1, 2, 3, 4, ... </a:t>
            </a:r>
            <a:r>
              <a:rPr lang="zh-TW" altLang="en-US" dirty="0"/>
              <a:t>年應該是公元</a:t>
            </a:r>
            <a:r>
              <a:rPr lang="en-US" altLang="zh-TW" dirty="0"/>
              <a:t>0, -1, -2, -3, ... </a:t>
            </a:r>
            <a:r>
              <a:rPr lang="zh-TW" altLang="en-US" dirty="0"/>
              <a:t>年，而公元前</a:t>
            </a:r>
            <a:r>
              <a:rPr lang="en-US" altLang="zh-TW" dirty="0"/>
              <a:t>1, 5, 9, 13, ... </a:t>
            </a:r>
            <a:r>
              <a:rPr lang="zh-TW" altLang="en-US" dirty="0"/>
              <a:t>年為公元</a:t>
            </a:r>
            <a:r>
              <a:rPr lang="en-US" altLang="zh-TW" dirty="0"/>
              <a:t>0, -4, -8, -12, ... </a:t>
            </a:r>
            <a:r>
              <a:rPr lang="zh-TW" altLang="en-US" dirty="0"/>
              <a:t>年，為</a:t>
            </a:r>
            <a:r>
              <a:rPr lang="en-US" altLang="zh-TW" dirty="0"/>
              <a:t>4</a:t>
            </a:r>
            <a:r>
              <a:rPr lang="zh-TW" altLang="en-US" dirty="0"/>
              <a:t>的倍數）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https://zh.wikipedia.org/wiki/%E9%97%B0%E5%B9%B4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673" y="2936615"/>
            <a:ext cx="3892268" cy="275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8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單箭頭接點 9"/>
          <p:cNvCxnSpPr/>
          <p:nvPr/>
        </p:nvCxnSpPr>
        <p:spPr>
          <a:xfrm>
            <a:off x="1681449" y="1588496"/>
            <a:ext cx="0" cy="34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流程圖: 決策 10"/>
          <p:cNvSpPr/>
          <p:nvPr/>
        </p:nvSpPr>
        <p:spPr>
          <a:xfrm>
            <a:off x="954336" y="1931395"/>
            <a:ext cx="1454226" cy="801477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046539" y="2193634"/>
            <a:ext cx="12757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year</a:t>
            </a:r>
            <a:r>
              <a:rPr lang="zh-TW" altLang="en-US" sz="1350" dirty="0">
                <a:solidFill>
                  <a:prstClr val="black"/>
                </a:solidFill>
              </a:rPr>
              <a:t>被</a:t>
            </a:r>
            <a:r>
              <a:rPr lang="en-US" altLang="zh-TW" sz="1350" dirty="0">
                <a:solidFill>
                  <a:prstClr val="black"/>
                </a:solidFill>
              </a:rPr>
              <a:t>400</a:t>
            </a:r>
            <a:r>
              <a:rPr lang="zh-TW" altLang="en-US" sz="1350" dirty="0">
                <a:solidFill>
                  <a:prstClr val="black"/>
                </a:solidFill>
              </a:rPr>
              <a:t>整除</a:t>
            </a: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1692466" y="2732872"/>
            <a:ext cx="0" cy="34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1823917" y="2765719"/>
            <a:ext cx="4149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yes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592575" y="2046771"/>
            <a:ext cx="4459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Not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1046539" y="3075771"/>
            <a:ext cx="1362023" cy="375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415446" y="3108721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印</a:t>
            </a:r>
            <a:r>
              <a:rPr lang="en-US" altLang="zh-TW" sz="1350" dirty="0">
                <a:solidFill>
                  <a:prstClr val="black"/>
                </a:solidFill>
              </a:rPr>
              <a:t>“</a:t>
            </a:r>
            <a:r>
              <a:rPr lang="zh-TW" altLang="en-US" sz="1350" dirty="0">
                <a:solidFill>
                  <a:prstClr val="black"/>
                </a:solidFill>
              </a:rPr>
              <a:t>閏年</a:t>
            </a:r>
            <a:r>
              <a:rPr lang="en-US" altLang="zh-TW" sz="1350" dirty="0">
                <a:solidFill>
                  <a:prstClr val="black"/>
                </a:solidFill>
              </a:rPr>
              <a:t>”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21" name="直線接點 20"/>
          <p:cNvCxnSpPr>
            <a:stCxn id="11" idx="3"/>
          </p:cNvCxnSpPr>
          <p:nvPr/>
        </p:nvCxnSpPr>
        <p:spPr>
          <a:xfrm>
            <a:off x="2408562" y="2332133"/>
            <a:ext cx="1136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3544677" y="2332133"/>
            <a:ext cx="0" cy="326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流程圖: 決策 23"/>
          <p:cNvSpPr/>
          <p:nvPr/>
        </p:nvSpPr>
        <p:spPr>
          <a:xfrm>
            <a:off x="2817564" y="2658508"/>
            <a:ext cx="1454226" cy="801477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949014" y="2920747"/>
            <a:ext cx="12757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year</a:t>
            </a:r>
            <a:r>
              <a:rPr lang="zh-TW" altLang="en-US" sz="1350" dirty="0">
                <a:solidFill>
                  <a:prstClr val="black"/>
                </a:solidFill>
              </a:rPr>
              <a:t>被</a:t>
            </a:r>
            <a:r>
              <a:rPr lang="en-US" altLang="zh-TW" sz="1350" dirty="0">
                <a:solidFill>
                  <a:prstClr val="black"/>
                </a:solidFill>
              </a:rPr>
              <a:t>100</a:t>
            </a:r>
            <a:r>
              <a:rPr lang="zh-TW" altLang="en-US" sz="1350" dirty="0">
                <a:solidFill>
                  <a:prstClr val="black"/>
                </a:solidFill>
              </a:rPr>
              <a:t>整除</a:t>
            </a:r>
          </a:p>
        </p:txBody>
      </p:sp>
      <p:cxnSp>
        <p:nvCxnSpPr>
          <p:cNvPr id="26" name="直線單箭頭接點 25"/>
          <p:cNvCxnSpPr/>
          <p:nvPr/>
        </p:nvCxnSpPr>
        <p:spPr>
          <a:xfrm>
            <a:off x="3544677" y="3451723"/>
            <a:ext cx="0" cy="34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圓角矩形 26"/>
          <p:cNvSpPr/>
          <p:nvPr/>
        </p:nvSpPr>
        <p:spPr>
          <a:xfrm>
            <a:off x="2909767" y="3786359"/>
            <a:ext cx="1362023" cy="375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3232572" y="3843996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印</a:t>
            </a:r>
            <a:r>
              <a:rPr lang="en-US" altLang="zh-TW" sz="1350" dirty="0">
                <a:solidFill>
                  <a:prstClr val="black"/>
                </a:solidFill>
              </a:rPr>
              <a:t>“</a:t>
            </a:r>
            <a:r>
              <a:rPr lang="zh-TW" altLang="en-US" sz="1350" dirty="0">
                <a:solidFill>
                  <a:prstClr val="black"/>
                </a:solidFill>
              </a:rPr>
              <a:t>平年</a:t>
            </a:r>
            <a:r>
              <a:rPr lang="en-US" altLang="zh-TW" sz="1350" dirty="0">
                <a:solidFill>
                  <a:prstClr val="black"/>
                </a:solidFill>
              </a:rPr>
              <a:t>”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4271790" y="3059246"/>
            <a:ext cx="1136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5406528" y="3059345"/>
            <a:ext cx="0" cy="326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流程圖: 決策 30"/>
          <p:cNvSpPr/>
          <p:nvPr/>
        </p:nvSpPr>
        <p:spPr>
          <a:xfrm>
            <a:off x="4680792" y="3362997"/>
            <a:ext cx="1454226" cy="801477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cxnSp>
        <p:nvCxnSpPr>
          <p:cNvPr id="33" name="直線單箭頭接點 32"/>
          <p:cNvCxnSpPr/>
          <p:nvPr/>
        </p:nvCxnSpPr>
        <p:spPr>
          <a:xfrm>
            <a:off x="5406528" y="4162310"/>
            <a:ext cx="0" cy="34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圓角矩形 33"/>
          <p:cNvSpPr/>
          <p:nvPr/>
        </p:nvSpPr>
        <p:spPr>
          <a:xfrm>
            <a:off x="4725517" y="4515737"/>
            <a:ext cx="1362023" cy="375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5092019" y="4565212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印</a:t>
            </a:r>
            <a:r>
              <a:rPr lang="en-US" altLang="zh-TW" sz="1350" dirty="0">
                <a:solidFill>
                  <a:prstClr val="black"/>
                </a:solidFill>
              </a:rPr>
              <a:t>“</a:t>
            </a:r>
            <a:r>
              <a:rPr lang="zh-TW" altLang="en-US" sz="1350" dirty="0">
                <a:solidFill>
                  <a:prstClr val="black"/>
                </a:solidFill>
              </a:rPr>
              <a:t>閏年</a:t>
            </a:r>
            <a:r>
              <a:rPr lang="en-US" altLang="zh-TW" sz="1350" dirty="0">
                <a:solidFill>
                  <a:prstClr val="black"/>
                </a:solidFill>
              </a:rPr>
              <a:t>”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36" name="直線接點 35"/>
          <p:cNvCxnSpPr/>
          <p:nvPr/>
        </p:nvCxnSpPr>
        <p:spPr>
          <a:xfrm>
            <a:off x="6135018" y="3756162"/>
            <a:ext cx="1136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>
            <a:off x="7264248" y="3761671"/>
            <a:ext cx="0" cy="326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圓角矩形 37"/>
          <p:cNvSpPr/>
          <p:nvPr/>
        </p:nvSpPr>
        <p:spPr>
          <a:xfrm>
            <a:off x="6541267" y="4097784"/>
            <a:ext cx="1362023" cy="375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6949739" y="4141951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印</a:t>
            </a:r>
            <a:r>
              <a:rPr lang="en-US" altLang="zh-TW" sz="1350" dirty="0">
                <a:solidFill>
                  <a:prstClr val="black"/>
                </a:solidFill>
              </a:rPr>
              <a:t>“</a:t>
            </a:r>
            <a:r>
              <a:rPr lang="zh-TW" altLang="en-US" sz="1350" dirty="0">
                <a:solidFill>
                  <a:prstClr val="black"/>
                </a:solidFill>
              </a:rPr>
              <a:t>平年</a:t>
            </a:r>
            <a:r>
              <a:rPr lang="en-US" altLang="zh-TW" sz="1350" dirty="0">
                <a:solidFill>
                  <a:prstClr val="black"/>
                </a:solidFill>
              </a:rPr>
              <a:t>”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41" name="直線單箭頭接點 40"/>
          <p:cNvCxnSpPr>
            <a:stCxn id="16" idx="2"/>
          </p:cNvCxnSpPr>
          <p:nvPr/>
        </p:nvCxnSpPr>
        <p:spPr>
          <a:xfrm flipH="1">
            <a:off x="1727550" y="3451722"/>
            <a:ext cx="1" cy="1636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 flipH="1">
            <a:off x="3544678" y="4160688"/>
            <a:ext cx="14624" cy="927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>
            <a:off x="5386652" y="4891687"/>
            <a:ext cx="942" cy="196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 flipH="1">
            <a:off x="7271133" y="4483474"/>
            <a:ext cx="14625" cy="604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H="1">
            <a:off x="1727550" y="5087727"/>
            <a:ext cx="55435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/>
          <p:cNvSpPr txBox="1"/>
          <p:nvPr/>
        </p:nvSpPr>
        <p:spPr>
          <a:xfrm>
            <a:off x="3596257" y="3448474"/>
            <a:ext cx="4149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yes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4598138" y="2789132"/>
            <a:ext cx="4459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Not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4839848" y="3608710"/>
            <a:ext cx="109946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year</a:t>
            </a:r>
            <a:r>
              <a:rPr lang="zh-TW" altLang="en-US" sz="1350" dirty="0">
                <a:solidFill>
                  <a:prstClr val="black"/>
                </a:solidFill>
              </a:rPr>
              <a:t>被</a:t>
            </a:r>
            <a:r>
              <a:rPr lang="en-US" altLang="zh-TW" sz="1350" dirty="0">
                <a:solidFill>
                  <a:prstClr val="black"/>
                </a:solidFill>
              </a:rPr>
              <a:t>4</a:t>
            </a:r>
            <a:r>
              <a:rPr lang="zh-TW" altLang="en-US" sz="1350" dirty="0">
                <a:solidFill>
                  <a:prstClr val="black"/>
                </a:solidFill>
              </a:rPr>
              <a:t>整除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5444359" y="4168648"/>
            <a:ext cx="4149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yes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6422125" y="3474342"/>
            <a:ext cx="4459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Not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96782" y="598134"/>
            <a:ext cx="755001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/>
              <a:t>判斷閏年</a:t>
            </a:r>
            <a:r>
              <a:rPr lang="en-US" altLang="zh-TW" sz="2800" dirty="0"/>
              <a:t>(leap year)</a:t>
            </a:r>
            <a:r>
              <a:rPr lang="zh-TW" altLang="en-US" sz="2800" dirty="0"/>
              <a:t>、平年</a:t>
            </a:r>
            <a:r>
              <a:rPr lang="en-US" altLang="zh-TW" sz="2800" dirty="0"/>
              <a:t>(common year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流程圖</a:t>
            </a:r>
            <a:endParaRPr lang="en-US" altLang="zh-TW" sz="2800" dirty="0" smtClean="0"/>
          </a:p>
          <a:p>
            <a:r>
              <a:rPr lang="zh-TW" altLang="en-US" sz="2800" dirty="0" smtClean="0"/>
              <a:t>條件式調整順序，是否正確</a:t>
            </a:r>
            <a:r>
              <a:rPr lang="en-US" altLang="zh-TW" sz="2800" dirty="0" smtClean="0"/>
              <a:t>?</a:t>
            </a:r>
            <a:endParaRPr lang="zh-TW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4975352" y="1921088"/>
            <a:ext cx="1767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多重</a:t>
            </a:r>
            <a:r>
              <a:rPr lang="en-US" altLang="zh-TW" dirty="0">
                <a:solidFill>
                  <a:srgbClr val="FF0000"/>
                </a:solidFill>
              </a:rPr>
              <a:t>Multi-way if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94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28" y="971836"/>
            <a:ext cx="6431618" cy="496113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418" y="2687182"/>
            <a:ext cx="4491872" cy="235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單箭頭接點 9"/>
          <p:cNvCxnSpPr/>
          <p:nvPr/>
        </p:nvCxnSpPr>
        <p:spPr>
          <a:xfrm>
            <a:off x="1681449" y="1588496"/>
            <a:ext cx="0" cy="34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流程圖: 決策 10"/>
          <p:cNvSpPr/>
          <p:nvPr/>
        </p:nvSpPr>
        <p:spPr>
          <a:xfrm>
            <a:off x="954336" y="1931395"/>
            <a:ext cx="1454226" cy="801477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046539" y="2193634"/>
            <a:ext cx="12757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year</a:t>
            </a:r>
            <a:r>
              <a:rPr lang="zh-TW" altLang="en-US" sz="1350" dirty="0">
                <a:solidFill>
                  <a:prstClr val="black"/>
                </a:solidFill>
              </a:rPr>
              <a:t>被</a:t>
            </a:r>
            <a:r>
              <a:rPr lang="en-US" altLang="zh-TW" sz="1350" dirty="0">
                <a:solidFill>
                  <a:prstClr val="black"/>
                </a:solidFill>
              </a:rPr>
              <a:t>400</a:t>
            </a:r>
            <a:r>
              <a:rPr lang="zh-TW" altLang="en-US" sz="1350" dirty="0">
                <a:solidFill>
                  <a:prstClr val="black"/>
                </a:solidFill>
              </a:rPr>
              <a:t>整除</a:t>
            </a: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1692466" y="2732872"/>
            <a:ext cx="0" cy="34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1823917" y="2765719"/>
            <a:ext cx="4149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yes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592575" y="2046771"/>
            <a:ext cx="4459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Not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1046539" y="3075771"/>
            <a:ext cx="1362023" cy="375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415446" y="3108721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印</a:t>
            </a:r>
            <a:r>
              <a:rPr lang="en-US" altLang="zh-TW" sz="1350" dirty="0">
                <a:solidFill>
                  <a:prstClr val="black"/>
                </a:solidFill>
              </a:rPr>
              <a:t>“</a:t>
            </a:r>
            <a:r>
              <a:rPr lang="zh-TW" altLang="en-US" sz="1350" dirty="0">
                <a:solidFill>
                  <a:prstClr val="black"/>
                </a:solidFill>
              </a:rPr>
              <a:t>閏年</a:t>
            </a:r>
            <a:r>
              <a:rPr lang="en-US" altLang="zh-TW" sz="1350" dirty="0">
                <a:solidFill>
                  <a:prstClr val="black"/>
                </a:solidFill>
              </a:rPr>
              <a:t>”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21" name="直線接點 20"/>
          <p:cNvCxnSpPr>
            <a:stCxn id="11" idx="3"/>
          </p:cNvCxnSpPr>
          <p:nvPr/>
        </p:nvCxnSpPr>
        <p:spPr>
          <a:xfrm>
            <a:off x="2408562" y="2332133"/>
            <a:ext cx="1136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3544677" y="2332133"/>
            <a:ext cx="0" cy="326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流程圖: 決策 23"/>
          <p:cNvSpPr/>
          <p:nvPr/>
        </p:nvSpPr>
        <p:spPr>
          <a:xfrm>
            <a:off x="2817564" y="2658508"/>
            <a:ext cx="1454226" cy="801477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949015" y="2920747"/>
            <a:ext cx="14450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Year</a:t>
            </a:r>
            <a:r>
              <a:rPr lang="zh-TW" altLang="en-US" sz="1350" dirty="0">
                <a:solidFill>
                  <a:prstClr val="black"/>
                </a:solidFill>
              </a:rPr>
              <a:t>不被</a:t>
            </a:r>
            <a:r>
              <a:rPr lang="en-US" altLang="zh-TW" sz="1350" dirty="0">
                <a:solidFill>
                  <a:prstClr val="black"/>
                </a:solidFill>
              </a:rPr>
              <a:t>100</a:t>
            </a:r>
            <a:r>
              <a:rPr lang="zh-TW" altLang="en-US" sz="1350" dirty="0">
                <a:solidFill>
                  <a:prstClr val="black"/>
                </a:solidFill>
              </a:rPr>
              <a:t>整除</a:t>
            </a:r>
          </a:p>
        </p:txBody>
      </p:sp>
      <p:cxnSp>
        <p:nvCxnSpPr>
          <p:cNvPr id="26" name="直線單箭頭接點 25"/>
          <p:cNvCxnSpPr/>
          <p:nvPr/>
        </p:nvCxnSpPr>
        <p:spPr>
          <a:xfrm>
            <a:off x="3544677" y="3451723"/>
            <a:ext cx="0" cy="34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圓角矩形 26"/>
          <p:cNvSpPr/>
          <p:nvPr/>
        </p:nvSpPr>
        <p:spPr>
          <a:xfrm>
            <a:off x="6106676" y="4128314"/>
            <a:ext cx="1362023" cy="375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386616" y="4163798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印</a:t>
            </a:r>
            <a:r>
              <a:rPr lang="en-US" altLang="zh-TW" sz="1350" dirty="0">
                <a:solidFill>
                  <a:prstClr val="black"/>
                </a:solidFill>
              </a:rPr>
              <a:t>“</a:t>
            </a:r>
            <a:r>
              <a:rPr lang="zh-TW" altLang="en-US" sz="1350" dirty="0">
                <a:solidFill>
                  <a:prstClr val="black"/>
                </a:solidFill>
              </a:rPr>
              <a:t>平年</a:t>
            </a:r>
            <a:r>
              <a:rPr lang="en-US" altLang="zh-TW" sz="1350" dirty="0">
                <a:solidFill>
                  <a:prstClr val="black"/>
                </a:solidFill>
              </a:rPr>
              <a:t>”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4271790" y="3059247"/>
            <a:ext cx="2450992" cy="16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6722782" y="3032592"/>
            <a:ext cx="0" cy="1095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流程圖: 決策 30"/>
          <p:cNvSpPr/>
          <p:nvPr/>
        </p:nvSpPr>
        <p:spPr>
          <a:xfrm>
            <a:off x="2835314" y="3789038"/>
            <a:ext cx="1454226" cy="801477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cxnSp>
        <p:nvCxnSpPr>
          <p:cNvPr id="33" name="直線單箭頭接點 32"/>
          <p:cNvCxnSpPr/>
          <p:nvPr/>
        </p:nvCxnSpPr>
        <p:spPr>
          <a:xfrm>
            <a:off x="3596257" y="4573389"/>
            <a:ext cx="0" cy="34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圓角矩形 33"/>
          <p:cNvSpPr/>
          <p:nvPr/>
        </p:nvSpPr>
        <p:spPr>
          <a:xfrm>
            <a:off x="2909767" y="4883429"/>
            <a:ext cx="1362023" cy="375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3319763" y="4949334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印</a:t>
            </a:r>
            <a:r>
              <a:rPr lang="en-US" altLang="zh-TW" sz="1350" dirty="0">
                <a:solidFill>
                  <a:prstClr val="black"/>
                </a:solidFill>
              </a:rPr>
              <a:t>“</a:t>
            </a:r>
            <a:r>
              <a:rPr lang="zh-TW" altLang="en-US" sz="1350" dirty="0">
                <a:solidFill>
                  <a:prstClr val="black"/>
                </a:solidFill>
              </a:rPr>
              <a:t>閏年</a:t>
            </a:r>
            <a:r>
              <a:rPr lang="en-US" altLang="zh-TW" sz="1350" dirty="0">
                <a:solidFill>
                  <a:prstClr val="black"/>
                </a:solidFill>
              </a:rPr>
              <a:t>”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36" name="直線接點 35"/>
          <p:cNvCxnSpPr/>
          <p:nvPr/>
        </p:nvCxnSpPr>
        <p:spPr>
          <a:xfrm>
            <a:off x="4289541" y="4189776"/>
            <a:ext cx="7653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>
            <a:endCxn id="39" idx="0"/>
          </p:cNvCxnSpPr>
          <p:nvPr/>
        </p:nvCxnSpPr>
        <p:spPr>
          <a:xfrm>
            <a:off x="5054883" y="4189776"/>
            <a:ext cx="23082" cy="703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圓角矩形 37"/>
          <p:cNvSpPr/>
          <p:nvPr/>
        </p:nvSpPr>
        <p:spPr>
          <a:xfrm>
            <a:off x="4450486" y="4864412"/>
            <a:ext cx="1362023" cy="375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4653810" y="4893655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印</a:t>
            </a:r>
            <a:r>
              <a:rPr lang="en-US" altLang="zh-TW" sz="1350" dirty="0">
                <a:solidFill>
                  <a:prstClr val="black"/>
                </a:solidFill>
              </a:rPr>
              <a:t>“</a:t>
            </a:r>
            <a:r>
              <a:rPr lang="zh-TW" altLang="en-US" sz="1350" dirty="0">
                <a:solidFill>
                  <a:prstClr val="black"/>
                </a:solidFill>
              </a:rPr>
              <a:t>平年</a:t>
            </a:r>
            <a:r>
              <a:rPr lang="en-US" altLang="zh-TW" sz="1350" dirty="0">
                <a:solidFill>
                  <a:prstClr val="black"/>
                </a:solidFill>
              </a:rPr>
              <a:t>”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41" name="直線單箭頭接點 40"/>
          <p:cNvCxnSpPr>
            <a:stCxn id="16" idx="2"/>
          </p:cNvCxnSpPr>
          <p:nvPr/>
        </p:nvCxnSpPr>
        <p:spPr>
          <a:xfrm flipH="1">
            <a:off x="1678695" y="3451723"/>
            <a:ext cx="48856" cy="2399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 flipH="1">
            <a:off x="6722782" y="4504264"/>
            <a:ext cx="14625" cy="1050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>
            <a:off x="3596257" y="5286785"/>
            <a:ext cx="942" cy="196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>
            <a:off x="5019868" y="5211913"/>
            <a:ext cx="0" cy="342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H="1">
            <a:off x="1678695" y="5554803"/>
            <a:ext cx="5051399" cy="1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/>
          <p:cNvSpPr txBox="1"/>
          <p:nvPr/>
        </p:nvSpPr>
        <p:spPr>
          <a:xfrm>
            <a:off x="3596257" y="3448474"/>
            <a:ext cx="4149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yes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4598138" y="2789132"/>
            <a:ext cx="4459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Not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3037955" y="4024976"/>
            <a:ext cx="109946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year</a:t>
            </a:r>
            <a:r>
              <a:rPr lang="zh-TW" altLang="en-US" sz="1350" dirty="0">
                <a:solidFill>
                  <a:prstClr val="black"/>
                </a:solidFill>
              </a:rPr>
              <a:t>被</a:t>
            </a:r>
            <a:r>
              <a:rPr lang="en-US" altLang="zh-TW" sz="1350" dirty="0">
                <a:solidFill>
                  <a:prstClr val="black"/>
                </a:solidFill>
              </a:rPr>
              <a:t>4</a:t>
            </a:r>
            <a:r>
              <a:rPr lang="zh-TW" altLang="en-US" sz="1350" dirty="0">
                <a:solidFill>
                  <a:prstClr val="black"/>
                </a:solidFill>
              </a:rPr>
              <a:t>整除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3720834" y="4552703"/>
            <a:ext cx="4149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yes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4440459" y="3933422"/>
            <a:ext cx="4459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Not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68072" y="993132"/>
            <a:ext cx="1947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巢狀分支</a:t>
            </a:r>
            <a:r>
              <a:rPr lang="en-US" altLang="zh-TW" dirty="0">
                <a:solidFill>
                  <a:srgbClr val="FF0000"/>
                </a:solidFill>
              </a:rPr>
              <a:t>Nested if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432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242"/>
            <a:ext cx="7364126" cy="43825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554" y="1131094"/>
            <a:ext cx="4095018" cy="268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6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單箭頭接點 9"/>
          <p:cNvCxnSpPr/>
          <p:nvPr/>
        </p:nvCxnSpPr>
        <p:spPr>
          <a:xfrm>
            <a:off x="1681449" y="1588496"/>
            <a:ext cx="0" cy="34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流程圖: 決策 10"/>
          <p:cNvSpPr/>
          <p:nvPr/>
        </p:nvSpPr>
        <p:spPr>
          <a:xfrm>
            <a:off x="954336" y="1931395"/>
            <a:ext cx="1454226" cy="801477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046539" y="2193634"/>
            <a:ext cx="12757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year</a:t>
            </a:r>
            <a:r>
              <a:rPr lang="zh-TW" altLang="en-US" sz="1350" dirty="0">
                <a:solidFill>
                  <a:prstClr val="black"/>
                </a:solidFill>
              </a:rPr>
              <a:t>被</a:t>
            </a:r>
            <a:r>
              <a:rPr lang="en-US" altLang="zh-TW" sz="1350" dirty="0">
                <a:solidFill>
                  <a:prstClr val="black"/>
                </a:solidFill>
              </a:rPr>
              <a:t>400</a:t>
            </a:r>
            <a:r>
              <a:rPr lang="zh-TW" altLang="en-US" sz="1350" dirty="0">
                <a:solidFill>
                  <a:prstClr val="black"/>
                </a:solidFill>
              </a:rPr>
              <a:t>整除</a:t>
            </a: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1692466" y="2732872"/>
            <a:ext cx="0" cy="34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圓角矩形 15"/>
          <p:cNvSpPr/>
          <p:nvPr/>
        </p:nvSpPr>
        <p:spPr>
          <a:xfrm>
            <a:off x="1046539" y="3075771"/>
            <a:ext cx="1362023" cy="375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415446" y="3108721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印</a:t>
            </a:r>
            <a:r>
              <a:rPr lang="en-US" altLang="zh-TW" sz="1350" dirty="0">
                <a:solidFill>
                  <a:prstClr val="black"/>
                </a:solidFill>
              </a:rPr>
              <a:t>“</a:t>
            </a:r>
            <a:r>
              <a:rPr lang="zh-TW" altLang="en-US" sz="1350" dirty="0">
                <a:solidFill>
                  <a:prstClr val="black"/>
                </a:solidFill>
              </a:rPr>
              <a:t>閏年</a:t>
            </a:r>
            <a:r>
              <a:rPr lang="en-US" altLang="zh-TW" sz="1350" dirty="0">
                <a:solidFill>
                  <a:prstClr val="black"/>
                </a:solidFill>
              </a:rPr>
              <a:t>”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21" name="直線接點 20"/>
          <p:cNvCxnSpPr/>
          <p:nvPr/>
        </p:nvCxnSpPr>
        <p:spPr>
          <a:xfrm flipV="1">
            <a:off x="2408563" y="2332134"/>
            <a:ext cx="1863227" cy="12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4271789" y="2332133"/>
            <a:ext cx="0" cy="326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流程圖: 決策 23"/>
          <p:cNvSpPr/>
          <p:nvPr/>
        </p:nvSpPr>
        <p:spPr>
          <a:xfrm>
            <a:off x="3240177" y="2658508"/>
            <a:ext cx="2106976" cy="1103163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527319" y="2960777"/>
            <a:ext cx="16181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350" dirty="0">
                <a:solidFill>
                  <a:prstClr val="black"/>
                </a:solidFill>
              </a:rPr>
              <a:t>Year</a:t>
            </a:r>
            <a:r>
              <a:rPr lang="zh-TW" altLang="en-US" sz="1350" dirty="0">
                <a:solidFill>
                  <a:prstClr val="black"/>
                </a:solidFill>
              </a:rPr>
              <a:t>不可被</a:t>
            </a:r>
            <a:r>
              <a:rPr lang="en-US" altLang="zh-TW" sz="1350" dirty="0">
                <a:solidFill>
                  <a:prstClr val="black"/>
                </a:solidFill>
              </a:rPr>
              <a:t>100</a:t>
            </a:r>
            <a:r>
              <a:rPr lang="zh-TW" altLang="en-US" sz="1350" dirty="0">
                <a:solidFill>
                  <a:prstClr val="black"/>
                </a:solidFill>
              </a:rPr>
              <a:t>整除</a:t>
            </a:r>
            <a:endParaRPr lang="en-US" altLang="zh-TW" sz="1350" dirty="0">
              <a:solidFill>
                <a:prstClr val="black"/>
              </a:solidFill>
            </a:endParaRPr>
          </a:p>
          <a:p>
            <a:pPr algn="ctr"/>
            <a:r>
              <a:rPr lang="zh-TW" altLang="en-US" sz="1350" dirty="0">
                <a:solidFill>
                  <a:prstClr val="black"/>
                </a:solidFill>
              </a:rPr>
              <a:t>且可被</a:t>
            </a:r>
            <a:r>
              <a:rPr lang="en-US" altLang="zh-TW" sz="1350" dirty="0">
                <a:solidFill>
                  <a:prstClr val="black"/>
                </a:solidFill>
              </a:rPr>
              <a:t>4</a:t>
            </a:r>
            <a:r>
              <a:rPr lang="zh-TW" altLang="en-US" sz="1350" dirty="0">
                <a:solidFill>
                  <a:prstClr val="black"/>
                </a:solidFill>
              </a:rPr>
              <a:t>整除</a:t>
            </a:r>
          </a:p>
        </p:txBody>
      </p:sp>
      <p:cxnSp>
        <p:nvCxnSpPr>
          <p:cNvPr id="26" name="直線單箭頭接點 25"/>
          <p:cNvCxnSpPr/>
          <p:nvPr/>
        </p:nvCxnSpPr>
        <p:spPr>
          <a:xfrm>
            <a:off x="4293664" y="3761671"/>
            <a:ext cx="0" cy="34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圓角矩形 26"/>
          <p:cNvSpPr/>
          <p:nvPr/>
        </p:nvSpPr>
        <p:spPr>
          <a:xfrm>
            <a:off x="3612652" y="4107523"/>
            <a:ext cx="1362023" cy="375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3870718" y="4156999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印</a:t>
            </a:r>
            <a:r>
              <a:rPr lang="en-US" altLang="zh-TW" sz="1350" dirty="0">
                <a:solidFill>
                  <a:prstClr val="black"/>
                </a:solidFill>
              </a:rPr>
              <a:t>“</a:t>
            </a:r>
            <a:r>
              <a:rPr lang="zh-TW" altLang="en-US" sz="1350" dirty="0">
                <a:solidFill>
                  <a:prstClr val="black"/>
                </a:solidFill>
              </a:rPr>
              <a:t>閏年</a:t>
            </a:r>
            <a:r>
              <a:rPr lang="en-US" altLang="zh-TW" sz="1350" dirty="0">
                <a:solidFill>
                  <a:prstClr val="black"/>
                </a:solidFill>
              </a:rPr>
              <a:t>”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36" name="直線接點 35"/>
          <p:cNvCxnSpPr/>
          <p:nvPr/>
        </p:nvCxnSpPr>
        <p:spPr>
          <a:xfrm>
            <a:off x="5347152" y="3220317"/>
            <a:ext cx="1136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>
            <a:off x="6483267" y="3222533"/>
            <a:ext cx="0" cy="815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圓角矩形 37"/>
          <p:cNvSpPr/>
          <p:nvPr/>
        </p:nvSpPr>
        <p:spPr>
          <a:xfrm>
            <a:off x="5802256" y="4051061"/>
            <a:ext cx="1362023" cy="375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6082195" y="4107521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印</a:t>
            </a:r>
            <a:r>
              <a:rPr lang="en-US" altLang="zh-TW" sz="1350" dirty="0">
                <a:solidFill>
                  <a:prstClr val="black"/>
                </a:solidFill>
              </a:rPr>
              <a:t>“</a:t>
            </a:r>
            <a:r>
              <a:rPr lang="zh-TW" altLang="en-US" sz="1350" dirty="0">
                <a:solidFill>
                  <a:prstClr val="black"/>
                </a:solidFill>
              </a:rPr>
              <a:t>平年</a:t>
            </a:r>
            <a:r>
              <a:rPr lang="en-US" altLang="zh-TW" sz="1350" dirty="0">
                <a:solidFill>
                  <a:prstClr val="black"/>
                </a:solidFill>
              </a:rPr>
              <a:t>”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41" name="直線單箭頭接點 40"/>
          <p:cNvCxnSpPr>
            <a:stCxn id="16" idx="2"/>
          </p:cNvCxnSpPr>
          <p:nvPr/>
        </p:nvCxnSpPr>
        <p:spPr>
          <a:xfrm flipH="1">
            <a:off x="1727550" y="3451722"/>
            <a:ext cx="1" cy="1636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>
            <a:off x="4293664" y="4473735"/>
            <a:ext cx="0" cy="613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H="1">
            <a:off x="1727550" y="5087727"/>
            <a:ext cx="25661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2408561" y="2067528"/>
            <a:ext cx="3882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No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1692466" y="2765719"/>
            <a:ext cx="4110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Yes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4276319" y="3787339"/>
            <a:ext cx="4110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Yes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5347151" y="2965940"/>
            <a:ext cx="3882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No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4525499" y="2546751"/>
            <a:ext cx="3305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※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2035520" y="5463576"/>
            <a:ext cx="20473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二分支都可得閏年</a:t>
            </a:r>
            <a:r>
              <a:rPr lang="en-US" altLang="zh-TW" sz="1350" dirty="0">
                <a:solidFill>
                  <a:prstClr val="black"/>
                </a:solidFill>
              </a:rPr>
              <a:t>:</a:t>
            </a:r>
            <a:r>
              <a:rPr lang="zh-TW" altLang="en-US" sz="1350" dirty="0">
                <a:solidFill>
                  <a:prstClr val="black"/>
                </a:solidFill>
              </a:rPr>
              <a:t>或</a:t>
            </a:r>
            <a:r>
              <a:rPr lang="en-US" altLang="zh-TW" sz="1350" dirty="0">
                <a:solidFill>
                  <a:prstClr val="black"/>
                </a:solidFill>
              </a:rPr>
              <a:t>(or)</a:t>
            </a:r>
          </a:p>
        </p:txBody>
      </p:sp>
      <p:sp>
        <p:nvSpPr>
          <p:cNvPr id="3" name="五角星形 2"/>
          <p:cNvSpPr/>
          <p:nvPr/>
        </p:nvSpPr>
        <p:spPr>
          <a:xfrm>
            <a:off x="1046540" y="1995130"/>
            <a:ext cx="151545" cy="1261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5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單箭頭接點 9"/>
          <p:cNvCxnSpPr/>
          <p:nvPr/>
        </p:nvCxnSpPr>
        <p:spPr>
          <a:xfrm>
            <a:off x="1662602" y="1204179"/>
            <a:ext cx="0" cy="34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流程圖: 決策 10"/>
          <p:cNvSpPr/>
          <p:nvPr/>
        </p:nvSpPr>
        <p:spPr>
          <a:xfrm>
            <a:off x="829339" y="1547078"/>
            <a:ext cx="1579223" cy="1185794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11647" y="1838181"/>
            <a:ext cx="208941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350" dirty="0">
                <a:solidFill>
                  <a:prstClr val="black"/>
                </a:solidFill>
              </a:rPr>
              <a:t>    </a:t>
            </a:r>
            <a:r>
              <a:rPr lang="en-US" altLang="zh-TW" sz="1350" dirty="0">
                <a:solidFill>
                  <a:prstClr val="black"/>
                </a:solidFill>
              </a:rPr>
              <a:t>(year</a:t>
            </a:r>
            <a:r>
              <a:rPr lang="zh-TW" altLang="en-US" sz="1350" dirty="0">
                <a:solidFill>
                  <a:prstClr val="black"/>
                </a:solidFill>
              </a:rPr>
              <a:t>被</a:t>
            </a:r>
            <a:r>
              <a:rPr lang="en-US" altLang="zh-TW" sz="1350" dirty="0">
                <a:solidFill>
                  <a:prstClr val="black"/>
                </a:solidFill>
              </a:rPr>
              <a:t>400</a:t>
            </a:r>
            <a:r>
              <a:rPr lang="zh-TW" altLang="en-US" sz="1350" dirty="0">
                <a:solidFill>
                  <a:prstClr val="black"/>
                </a:solidFill>
              </a:rPr>
              <a:t>整除</a:t>
            </a:r>
          </a:p>
          <a:p>
            <a:pPr algn="ctr"/>
            <a:r>
              <a:rPr lang="zh-TW" altLang="en-US" sz="1350" dirty="0">
                <a:solidFill>
                  <a:prstClr val="black"/>
                </a:solidFill>
              </a:rPr>
              <a:t>    </a:t>
            </a:r>
            <a:r>
              <a:rPr lang="en-US" altLang="zh-TW" sz="1350" dirty="0">
                <a:solidFill>
                  <a:prstClr val="black"/>
                </a:solidFill>
              </a:rPr>
              <a:t>)</a:t>
            </a:r>
            <a:r>
              <a:rPr lang="zh-TW" altLang="en-US" sz="1350" dirty="0">
                <a:solidFill>
                  <a:prstClr val="black"/>
                </a:solidFill>
              </a:rPr>
              <a:t>或 </a:t>
            </a:r>
            <a:r>
              <a:rPr lang="en-US" altLang="zh-TW" sz="1350" dirty="0">
                <a:solidFill>
                  <a:prstClr val="black"/>
                </a:solidFill>
              </a:rPr>
              <a:t>(Year</a:t>
            </a:r>
            <a:r>
              <a:rPr lang="zh-TW" altLang="en-US" sz="1350" dirty="0">
                <a:solidFill>
                  <a:prstClr val="black"/>
                </a:solidFill>
              </a:rPr>
              <a:t>不可被</a:t>
            </a:r>
            <a:r>
              <a:rPr lang="en-US" altLang="zh-TW" sz="1350" dirty="0">
                <a:solidFill>
                  <a:prstClr val="black"/>
                </a:solidFill>
              </a:rPr>
              <a:t>100</a:t>
            </a:r>
            <a:r>
              <a:rPr lang="zh-TW" altLang="en-US" sz="1350" dirty="0">
                <a:solidFill>
                  <a:prstClr val="black"/>
                </a:solidFill>
              </a:rPr>
              <a:t>整除</a:t>
            </a:r>
            <a:endParaRPr lang="en-US" altLang="zh-TW" sz="1350" dirty="0">
              <a:solidFill>
                <a:prstClr val="black"/>
              </a:solidFill>
            </a:endParaRPr>
          </a:p>
          <a:p>
            <a:pPr algn="ctr"/>
            <a:r>
              <a:rPr lang="zh-TW" altLang="en-US" sz="1350" dirty="0">
                <a:solidFill>
                  <a:prstClr val="black"/>
                </a:solidFill>
              </a:rPr>
              <a:t>且可被</a:t>
            </a:r>
            <a:r>
              <a:rPr lang="en-US" altLang="zh-TW" sz="1350" dirty="0">
                <a:solidFill>
                  <a:prstClr val="black"/>
                </a:solidFill>
              </a:rPr>
              <a:t>4</a:t>
            </a:r>
            <a:r>
              <a:rPr lang="zh-TW" altLang="en-US" sz="1350" dirty="0">
                <a:solidFill>
                  <a:prstClr val="black"/>
                </a:solidFill>
              </a:rPr>
              <a:t>整除</a:t>
            </a:r>
            <a:r>
              <a:rPr lang="en-US" altLang="zh-TW" sz="1350" dirty="0">
                <a:solidFill>
                  <a:prstClr val="black"/>
                </a:solidFill>
              </a:rPr>
              <a:t>)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1692466" y="2732872"/>
            <a:ext cx="0" cy="34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圓角矩形 15"/>
          <p:cNvSpPr/>
          <p:nvPr/>
        </p:nvSpPr>
        <p:spPr>
          <a:xfrm>
            <a:off x="1046539" y="3075771"/>
            <a:ext cx="1362023" cy="375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415446" y="3108721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印</a:t>
            </a:r>
            <a:r>
              <a:rPr lang="en-US" altLang="zh-TW" sz="1350" dirty="0">
                <a:solidFill>
                  <a:prstClr val="black"/>
                </a:solidFill>
              </a:rPr>
              <a:t>“</a:t>
            </a:r>
            <a:r>
              <a:rPr lang="zh-TW" altLang="en-US" sz="1350" dirty="0">
                <a:solidFill>
                  <a:prstClr val="black"/>
                </a:solidFill>
              </a:rPr>
              <a:t>閏年</a:t>
            </a:r>
            <a:r>
              <a:rPr lang="en-US" altLang="zh-TW" sz="1350" dirty="0">
                <a:solidFill>
                  <a:prstClr val="black"/>
                </a:solidFill>
              </a:rPr>
              <a:t>”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21" name="直線接點 20"/>
          <p:cNvCxnSpPr/>
          <p:nvPr/>
        </p:nvCxnSpPr>
        <p:spPr>
          <a:xfrm flipV="1">
            <a:off x="2408561" y="2139975"/>
            <a:ext cx="1863227" cy="12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endCxn id="27" idx="0"/>
          </p:cNvCxnSpPr>
          <p:nvPr/>
        </p:nvCxnSpPr>
        <p:spPr>
          <a:xfrm>
            <a:off x="4202774" y="2139975"/>
            <a:ext cx="0" cy="935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圓角矩形 26"/>
          <p:cNvSpPr/>
          <p:nvPr/>
        </p:nvSpPr>
        <p:spPr>
          <a:xfrm>
            <a:off x="3521763" y="3075771"/>
            <a:ext cx="1362023" cy="375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3801703" y="3143247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印</a:t>
            </a:r>
            <a:r>
              <a:rPr lang="en-US" altLang="zh-TW" sz="1350" dirty="0">
                <a:solidFill>
                  <a:prstClr val="black"/>
                </a:solidFill>
              </a:rPr>
              <a:t>“</a:t>
            </a:r>
            <a:r>
              <a:rPr lang="zh-TW" altLang="en-US" sz="1350" dirty="0">
                <a:solidFill>
                  <a:prstClr val="black"/>
                </a:solidFill>
              </a:rPr>
              <a:t>平年</a:t>
            </a:r>
            <a:r>
              <a:rPr lang="en-US" altLang="zh-TW" sz="1350" dirty="0">
                <a:solidFill>
                  <a:prstClr val="black"/>
                </a:solidFill>
              </a:rPr>
              <a:t>”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41" name="直線單箭頭接點 40"/>
          <p:cNvCxnSpPr/>
          <p:nvPr/>
        </p:nvCxnSpPr>
        <p:spPr>
          <a:xfrm flipH="1">
            <a:off x="1692466" y="3451722"/>
            <a:ext cx="1" cy="1636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2794322" y="1875369"/>
            <a:ext cx="3882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No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1692466" y="2765719"/>
            <a:ext cx="4110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Yes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6" name="肘形接點 5"/>
          <p:cNvCxnSpPr>
            <a:stCxn id="27" idx="2"/>
          </p:cNvCxnSpPr>
          <p:nvPr/>
        </p:nvCxnSpPr>
        <p:spPr>
          <a:xfrm rot="5400000">
            <a:off x="2756481" y="2422792"/>
            <a:ext cx="417363" cy="247522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26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886700" cy="833351"/>
          </a:xfrm>
        </p:spPr>
        <p:txBody>
          <a:bodyPr/>
          <a:lstStyle/>
          <a:p>
            <a:r>
              <a:rPr lang="zh-TW" altLang="en-US" dirty="0" smtClean="0"/>
              <a:t>閏年規則轉成條件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904225"/>
            <a:ext cx="7886700" cy="3263504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閏年規則如下：</a:t>
            </a:r>
          </a:p>
          <a:p>
            <a:pPr lvl="1"/>
            <a:r>
              <a:rPr lang="zh-TW" altLang="en-US" dirty="0" smtClean="0"/>
              <a:t>是</a:t>
            </a:r>
            <a:r>
              <a:rPr lang="en-US" altLang="zh-TW" dirty="0" smtClean="0"/>
              <a:t>4</a:t>
            </a:r>
            <a:r>
              <a:rPr lang="zh-TW" altLang="en-US" dirty="0" smtClean="0"/>
              <a:t>的倍數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不是</a:t>
            </a:r>
            <a:r>
              <a:rPr lang="en-US" altLang="zh-TW" dirty="0" smtClean="0"/>
              <a:t>100</a:t>
            </a:r>
            <a:r>
              <a:rPr lang="zh-TW" altLang="en-US" dirty="0" smtClean="0"/>
              <a:t>的倍數</a:t>
            </a:r>
          </a:p>
          <a:p>
            <a:pPr lvl="1"/>
            <a:r>
              <a:rPr lang="zh-TW" altLang="en-US" dirty="0" smtClean="0"/>
              <a:t>是</a:t>
            </a:r>
            <a:r>
              <a:rPr lang="en-US" altLang="zh-TW" dirty="0" smtClean="0"/>
              <a:t>400</a:t>
            </a:r>
            <a:r>
              <a:rPr lang="zh-TW" altLang="en-US" dirty="0" smtClean="0"/>
              <a:t>的倍數</a:t>
            </a:r>
          </a:p>
          <a:p>
            <a:pPr marL="0" indent="0">
              <a:buNone/>
            </a:pPr>
            <a:r>
              <a:rPr lang="en-US" altLang="zh-TW" dirty="0" smtClean="0"/>
              <a:t> if </a:t>
            </a:r>
            <a:r>
              <a:rPr lang="en-US" altLang="zh-TW" dirty="0" smtClean="0">
                <a:solidFill>
                  <a:srgbClr val="FF0000"/>
                </a:solidFill>
              </a:rPr>
              <a:t>((year%4==0 &amp;&amp; year%100!=0)|| year%400==0) </a:t>
            </a:r>
            <a:r>
              <a:rPr lang="en-US" altLang="zh-TW" dirty="0" smtClean="0"/>
              <a:t>{</a:t>
            </a:r>
          </a:p>
          <a:p>
            <a:pPr marL="0" indent="0">
              <a:buNone/>
            </a:pPr>
            <a:r>
              <a:rPr lang="en-US" altLang="zh-TW" dirty="0" smtClean="0"/>
              <a:t>	status = "</a:t>
            </a:r>
            <a:r>
              <a:rPr lang="zh-TW" altLang="en-US" dirty="0" smtClean="0"/>
              <a:t>閏年</a:t>
            </a:r>
            <a:r>
              <a:rPr lang="en-US" altLang="zh-TW" dirty="0" smtClean="0"/>
              <a:t>(leap year)!";</a:t>
            </a:r>
          </a:p>
          <a:p>
            <a:pPr marL="0" indent="0">
              <a:buNone/>
            </a:pPr>
            <a:r>
              <a:rPr lang="en-US" altLang="zh-TW" dirty="0" smtClean="0"/>
              <a:t>	}</a:t>
            </a:r>
          </a:p>
          <a:p>
            <a:pPr marL="0" indent="0">
              <a:buNone/>
            </a:pPr>
            <a:r>
              <a:rPr lang="en-US" altLang="zh-TW" dirty="0" smtClean="0"/>
              <a:t>    else</a:t>
            </a:r>
          </a:p>
          <a:p>
            <a:pPr marL="0" indent="0">
              <a:buNone/>
            </a:pPr>
            <a:r>
              <a:rPr lang="en-US" altLang="zh-TW" dirty="0" smtClean="0"/>
              <a:t>	status = "</a:t>
            </a:r>
            <a:r>
              <a:rPr lang="zh-TW" altLang="en-US" dirty="0" smtClean="0"/>
              <a:t>平年</a:t>
            </a:r>
            <a:r>
              <a:rPr lang="en-US" altLang="zh-TW" dirty="0" smtClean="0"/>
              <a:t>(common year)!";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026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488832" cy="99417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條件</a:t>
            </a:r>
            <a:r>
              <a:rPr lang="en-US" altLang="zh-TW" dirty="0" smtClean="0"/>
              <a:t>Q2:</a:t>
            </a:r>
            <a:r>
              <a:rPr lang="zh-TW" altLang="en-US" dirty="0" smtClean="0"/>
              <a:t>邏輯運算式 </a:t>
            </a:r>
            <a:r>
              <a:rPr lang="en-US" altLang="zh-TW" dirty="0" smtClean="0"/>
              <a:t>(</a:t>
            </a:r>
            <a:r>
              <a:rPr lang="zh-TW" altLang="en-US" dirty="0" smtClean="0"/>
              <a:t>立即搶答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126828"/>
            <a:ext cx="5915025" cy="5220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if (</a:t>
            </a:r>
            <a:r>
              <a:rPr lang="en-US" altLang="zh-TW" dirty="0" err="1">
                <a:solidFill>
                  <a:srgbClr val="FF0000"/>
                </a:solidFill>
              </a:rPr>
              <a:t>nn</a:t>
            </a:r>
            <a:r>
              <a:rPr lang="en-US" altLang="zh-TW" dirty="0">
                <a:solidFill>
                  <a:srgbClr val="FF0000"/>
                </a:solidFill>
              </a:rPr>
              <a:t>&gt;=100 &amp;&amp; </a:t>
            </a:r>
            <a:r>
              <a:rPr lang="en-US" altLang="zh-TW" dirty="0" err="1">
                <a:solidFill>
                  <a:srgbClr val="FF0000"/>
                </a:solidFill>
              </a:rPr>
              <a:t>nn</a:t>
            </a:r>
            <a:r>
              <a:rPr lang="en-US" altLang="zh-TW" dirty="0">
                <a:solidFill>
                  <a:srgbClr val="FF0000"/>
                </a:solidFill>
              </a:rPr>
              <a:t>&lt;=999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>
                <a:solidFill>
                  <a:schemeClr val="bg1"/>
                </a:solidFill>
              </a:rPr>
              <a:t>&amp;&amp;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: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and (</a:t>
            </a:r>
            <a:r>
              <a:rPr lang="zh-TW" altLang="en-US" dirty="0" smtClean="0">
                <a:solidFill>
                  <a:schemeClr val="bg1"/>
                </a:solidFill>
              </a:rPr>
              <a:t>及</a:t>
            </a:r>
            <a:r>
              <a:rPr lang="en-US" altLang="zh-TW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zh-TW" altLang="en-US" dirty="0"/>
              <a:t>符合條件數值</a:t>
            </a:r>
            <a:r>
              <a:rPr lang="zh-TW" altLang="en-US" dirty="0" smtClean="0"/>
              <a:t>範圍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If (</a:t>
            </a:r>
            <a:r>
              <a:rPr lang="en-US" altLang="zh-TW" dirty="0" err="1" smtClean="0">
                <a:solidFill>
                  <a:srgbClr val="FF0000"/>
                </a:solidFill>
              </a:rPr>
              <a:t>nn</a:t>
            </a:r>
            <a:r>
              <a:rPr lang="en-US" altLang="zh-TW" dirty="0">
                <a:solidFill>
                  <a:srgbClr val="FF0000"/>
                </a:solidFill>
              </a:rPr>
              <a:t>&gt;=100 || </a:t>
            </a:r>
            <a:r>
              <a:rPr lang="en-US" altLang="zh-TW" dirty="0" err="1">
                <a:solidFill>
                  <a:srgbClr val="FF0000"/>
                </a:solidFill>
              </a:rPr>
              <a:t>nn</a:t>
            </a:r>
            <a:r>
              <a:rPr lang="en-US" altLang="zh-TW" dirty="0">
                <a:solidFill>
                  <a:srgbClr val="FF0000"/>
                </a:solidFill>
              </a:rPr>
              <a:t>&lt;=999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/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||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: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or (</a:t>
            </a:r>
            <a:r>
              <a:rPr lang="zh-TW" altLang="en-US" dirty="0" smtClean="0">
                <a:solidFill>
                  <a:schemeClr val="bg1"/>
                </a:solidFill>
              </a:rPr>
              <a:t>或</a:t>
            </a:r>
            <a:r>
              <a:rPr lang="en-US" altLang="zh-TW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zh-TW" altLang="en-US" dirty="0"/>
              <a:t>符合條件數值範圍</a:t>
            </a:r>
            <a:r>
              <a:rPr lang="en-US" altLang="zh-TW" dirty="0" smtClean="0"/>
              <a:t>?</a:t>
            </a:r>
          </a:p>
          <a:p>
            <a:pPr marL="514350" lvl="2">
              <a:spcBef>
                <a:spcPts val="750"/>
              </a:spcBef>
            </a:pPr>
            <a:endParaRPr lang="en-US" altLang="zh-TW" dirty="0"/>
          </a:p>
          <a:p>
            <a:pPr lvl="1"/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113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1922"/>
            <a:ext cx="7841844" cy="252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226469"/>
            <a:ext cx="5698044" cy="3263504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50" y="2061875"/>
            <a:ext cx="4953459" cy="367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6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678" y="2473303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迴圈</a:t>
            </a:r>
            <a:r>
              <a:rPr lang="en-US" altLang="zh-TW" dirty="0"/>
              <a:t>(loop</a:t>
            </a:r>
            <a:r>
              <a:rPr lang="en-US" altLang="zh-TW" dirty="0" smtClean="0"/>
              <a:t>)</a:t>
            </a:r>
            <a:r>
              <a:rPr lang="zh-TW" altLang="en-US" dirty="0" smtClean="0"/>
              <a:t>概念 </a:t>
            </a:r>
            <a:r>
              <a:rPr lang="en-US" altLang="zh-TW" dirty="0" smtClean="0"/>
              <a:t>:</a:t>
            </a:r>
            <a:br>
              <a:rPr lang="en-US" altLang="zh-TW" dirty="0" smtClean="0"/>
            </a:br>
            <a:r>
              <a:rPr lang="zh-TW" altLang="en-US" dirty="0"/>
              <a:t>讓程式繞圈圈 </a:t>
            </a:r>
          </a:p>
        </p:txBody>
      </p:sp>
    </p:spTree>
    <p:extLst>
      <p:ext uri="{BB962C8B-B14F-4D97-AF65-F5344CB8AC3E}">
        <p14:creationId xmlns:p14="http://schemas.microsoft.com/office/powerpoint/2010/main" val="37670269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迴圈</a:t>
            </a:r>
            <a:r>
              <a:rPr lang="en-US" altLang="zh-TW" dirty="0" smtClean="0"/>
              <a:t>(loop)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0996" y="2125266"/>
            <a:ext cx="7886700" cy="3263504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應用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讓猜數字重複執行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猜到對為止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繼續猜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但何時結束</a:t>
            </a:r>
            <a:r>
              <a:rPr lang="en-US" altLang="zh-TW" dirty="0" smtClean="0"/>
              <a:t>?</a:t>
            </a:r>
            <a:r>
              <a:rPr lang="zh-TW" altLang="en-US" dirty="0" smtClean="0"/>
              <a:t> 結束條件</a:t>
            </a:r>
            <a:endParaRPr lang="en-US" altLang="zh-TW" dirty="0" smtClean="0"/>
          </a:p>
          <a:p>
            <a:r>
              <a:rPr lang="zh-TW" altLang="en-US" dirty="0"/>
              <a:t>重複</a:t>
            </a:r>
            <a:r>
              <a:rPr lang="zh-TW" altLang="en-US" dirty="0" smtClean="0"/>
              <a:t>計算</a:t>
            </a:r>
            <a:r>
              <a:rPr lang="en-US" altLang="zh-TW" dirty="0" smtClean="0"/>
              <a:t>BMI</a:t>
            </a:r>
          </a:p>
          <a:p>
            <a:r>
              <a:rPr lang="zh-TW" altLang="en-US" dirty="0"/>
              <a:t>重複判斷</a:t>
            </a:r>
            <a:r>
              <a:rPr lang="en-US" altLang="zh-TW" dirty="0" smtClean="0"/>
              <a:t>leap year(</a:t>
            </a:r>
            <a:r>
              <a:rPr lang="zh-TW" altLang="en-US" dirty="0" smtClean="0"/>
              <a:t>閏年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29363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1670" y="23481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迴圈</a:t>
            </a:r>
            <a:r>
              <a:rPr lang="en-US" altLang="zh-TW" dirty="0" smtClean="0"/>
              <a:t>(loop)</a:t>
            </a:r>
            <a:r>
              <a:rPr lang="zh-TW" altLang="en-US" dirty="0"/>
              <a:t>概念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5772" y="1145238"/>
            <a:ext cx="5196094" cy="5132741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重複不斷執行，直到條件不符合為止。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常見型態：</a:t>
            </a:r>
            <a:r>
              <a:rPr lang="en-US" altLang="zh-TW" dirty="0" smtClean="0"/>
              <a:t>for</a:t>
            </a:r>
            <a:r>
              <a:rPr lang="zh-TW" altLang="en-US" dirty="0" smtClean="0"/>
              <a:t>、</a:t>
            </a:r>
            <a:r>
              <a:rPr lang="en-US" altLang="zh-TW" dirty="0" smtClean="0"/>
              <a:t>while</a:t>
            </a:r>
            <a:r>
              <a:rPr lang="zh-TW" altLang="en-US" dirty="0" smtClean="0"/>
              <a:t>、</a:t>
            </a:r>
            <a:r>
              <a:rPr lang="en-US" altLang="zh-TW" dirty="0" smtClean="0"/>
              <a:t>do…while</a:t>
            </a:r>
          </a:p>
          <a:p>
            <a:r>
              <a:rPr lang="zh-TW" altLang="en-US" dirty="0" smtClean="0">
                <a:solidFill>
                  <a:srgbClr val="FF0000"/>
                </a:solidFill>
              </a:rPr>
              <a:t>一開始條件須符合，才能進入迴圈內部執行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無窮</a:t>
            </a:r>
            <a:r>
              <a:rPr lang="zh-TW" altLang="en-US" dirty="0"/>
              <a:t>迴</a:t>
            </a:r>
            <a:r>
              <a:rPr lang="zh-TW" altLang="en-US" dirty="0" smtClean="0"/>
              <a:t>圈：條件永遠符合</a:t>
            </a:r>
            <a:endParaRPr lang="en-US" altLang="zh-TW" dirty="0" smtClean="0"/>
          </a:p>
          <a:p>
            <a:r>
              <a:rPr lang="zh-TW" altLang="en-US" dirty="0" smtClean="0"/>
              <a:t>有些環境必須是無窮迴圈：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O.S(</a:t>
            </a:r>
            <a:r>
              <a:rPr lang="zh-TW" altLang="en-US" dirty="0" smtClean="0"/>
              <a:t>作業系統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zh-TW" altLang="en-US" dirty="0" smtClean="0"/>
              <a:t>＊</a:t>
            </a:r>
            <a:r>
              <a:rPr lang="en-US" altLang="zh-TW" dirty="0" smtClean="0"/>
              <a:t>CPU</a:t>
            </a:r>
            <a:r>
              <a:rPr lang="zh-TW" altLang="en-US" dirty="0" smtClean="0"/>
              <a:t>特性：重複執行</a:t>
            </a:r>
            <a:r>
              <a:rPr lang="en-US" altLang="zh-TW" dirty="0" smtClean="0"/>
              <a:t>(</a:t>
            </a:r>
            <a:r>
              <a:rPr lang="zh-TW" altLang="en-US" dirty="0" smtClean="0"/>
              <a:t>耐性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 smtClean="0"/>
              <a:t>S1;</a:t>
            </a:r>
          </a:p>
          <a:p>
            <a:pPr marL="0" indent="0">
              <a:buNone/>
            </a:pPr>
            <a:r>
              <a:rPr lang="en-US" altLang="zh-TW" dirty="0" smtClean="0"/>
              <a:t>while (</a:t>
            </a:r>
            <a:r>
              <a:rPr lang="zh-TW" altLang="en-US" dirty="0"/>
              <a:t>條件</a:t>
            </a:r>
            <a:r>
              <a:rPr lang="en-US" altLang="zh-TW" dirty="0" smtClean="0"/>
              <a:t>) {</a:t>
            </a:r>
          </a:p>
          <a:p>
            <a:pPr marL="0" indent="0">
              <a:buNone/>
            </a:pPr>
            <a:r>
              <a:rPr lang="en-US" altLang="zh-TW" dirty="0" smtClean="0"/>
              <a:t>      S2;</a:t>
            </a:r>
          </a:p>
          <a:p>
            <a:pPr marL="0" indent="0">
              <a:buNone/>
            </a:pPr>
            <a:r>
              <a:rPr lang="en-US" altLang="zh-TW" dirty="0" smtClean="0"/>
              <a:t>}</a:t>
            </a:r>
          </a:p>
          <a:p>
            <a:pPr marL="0" indent="0">
              <a:buNone/>
            </a:pPr>
            <a:r>
              <a:rPr lang="en-US" altLang="zh-TW" dirty="0" smtClean="0"/>
              <a:t>S3;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流程圖: 決策 3"/>
          <p:cNvSpPr/>
          <p:nvPr/>
        </p:nvSpPr>
        <p:spPr>
          <a:xfrm>
            <a:off x="6085389" y="2515324"/>
            <a:ext cx="1814333" cy="100027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prstClr val="white"/>
                </a:solidFill>
              </a:rPr>
              <a:t>條件</a:t>
            </a:r>
          </a:p>
        </p:txBody>
      </p:sp>
      <p:cxnSp>
        <p:nvCxnSpPr>
          <p:cNvPr id="6" name="直線單箭頭接點 5"/>
          <p:cNvCxnSpPr/>
          <p:nvPr/>
        </p:nvCxnSpPr>
        <p:spPr>
          <a:xfrm>
            <a:off x="6992555" y="1131094"/>
            <a:ext cx="0" cy="316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流程圖: 程序 8"/>
          <p:cNvSpPr/>
          <p:nvPr/>
        </p:nvSpPr>
        <p:spPr>
          <a:xfrm>
            <a:off x="6319777" y="1447559"/>
            <a:ext cx="1345557" cy="55558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100" dirty="0">
                <a:solidFill>
                  <a:prstClr val="white"/>
                </a:solidFill>
              </a:rPr>
              <a:t>S1;</a:t>
            </a:r>
            <a:endParaRPr lang="zh-TW" altLang="en-US" sz="2100" dirty="0">
              <a:solidFill>
                <a:prstClr val="white"/>
              </a:solidFill>
            </a:endParaRPr>
          </a:p>
        </p:txBody>
      </p:sp>
      <p:cxnSp>
        <p:nvCxnSpPr>
          <p:cNvPr id="11" name="直線單箭頭接點 10"/>
          <p:cNvCxnSpPr>
            <a:endCxn id="4" idx="0"/>
          </p:cNvCxnSpPr>
          <p:nvPr/>
        </p:nvCxnSpPr>
        <p:spPr>
          <a:xfrm>
            <a:off x="6992555" y="2003144"/>
            <a:ext cx="0" cy="512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流程圖: 程序 12"/>
          <p:cNvSpPr/>
          <p:nvPr/>
        </p:nvSpPr>
        <p:spPr>
          <a:xfrm>
            <a:off x="6319777" y="3907618"/>
            <a:ext cx="1345557" cy="55558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100" dirty="0">
                <a:solidFill>
                  <a:prstClr val="white"/>
                </a:solidFill>
              </a:rPr>
              <a:t>S2;</a:t>
            </a:r>
            <a:endParaRPr lang="zh-TW" altLang="en-US" sz="2100" dirty="0">
              <a:solidFill>
                <a:prstClr val="white"/>
              </a:solidFill>
            </a:endParaRPr>
          </a:p>
        </p:txBody>
      </p:sp>
      <p:sp>
        <p:nvSpPr>
          <p:cNvPr id="14" name="流程圖: 程序 13"/>
          <p:cNvSpPr/>
          <p:nvPr/>
        </p:nvSpPr>
        <p:spPr>
          <a:xfrm>
            <a:off x="6349799" y="5026956"/>
            <a:ext cx="1345557" cy="55558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100" dirty="0">
                <a:solidFill>
                  <a:prstClr val="white"/>
                </a:solidFill>
              </a:rPr>
              <a:t>S3;</a:t>
            </a:r>
            <a:endParaRPr lang="zh-TW" altLang="en-US" sz="2100" dirty="0">
              <a:solidFill>
                <a:prstClr val="white"/>
              </a:solidFill>
            </a:endParaRPr>
          </a:p>
        </p:txBody>
      </p:sp>
      <p:cxnSp>
        <p:nvCxnSpPr>
          <p:cNvPr id="21" name="直線單箭頭接點 20"/>
          <p:cNvCxnSpPr>
            <a:stCxn id="4" idx="2"/>
            <a:endCxn id="13" idx="0"/>
          </p:cNvCxnSpPr>
          <p:nvPr/>
        </p:nvCxnSpPr>
        <p:spPr>
          <a:xfrm>
            <a:off x="6992555" y="3515600"/>
            <a:ext cx="0" cy="392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肘形接點 29"/>
          <p:cNvCxnSpPr>
            <a:stCxn id="13" idx="2"/>
          </p:cNvCxnSpPr>
          <p:nvPr/>
        </p:nvCxnSpPr>
        <p:spPr>
          <a:xfrm rot="5400000">
            <a:off x="6262848" y="3964549"/>
            <a:ext cx="231055" cy="1228363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肘形接點 33"/>
          <p:cNvCxnSpPr>
            <a:endCxn id="4" idx="1"/>
          </p:cNvCxnSpPr>
          <p:nvPr/>
        </p:nvCxnSpPr>
        <p:spPr>
          <a:xfrm rot="5400000" flipH="1" flipV="1">
            <a:off x="5085393" y="3694261"/>
            <a:ext cx="1678796" cy="32119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肘形接點 35"/>
          <p:cNvCxnSpPr>
            <a:stCxn id="4" idx="3"/>
          </p:cNvCxnSpPr>
          <p:nvPr/>
        </p:nvCxnSpPr>
        <p:spPr>
          <a:xfrm>
            <a:off x="7899721" y="3015462"/>
            <a:ext cx="303836" cy="1782968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肘形接點 40"/>
          <p:cNvCxnSpPr>
            <a:endCxn id="14" idx="0"/>
          </p:cNvCxnSpPr>
          <p:nvPr/>
        </p:nvCxnSpPr>
        <p:spPr>
          <a:xfrm rot="10800000" flipV="1">
            <a:off x="7022578" y="4815792"/>
            <a:ext cx="1163618" cy="21116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文字方塊 41"/>
          <p:cNvSpPr txBox="1"/>
          <p:nvPr/>
        </p:nvSpPr>
        <p:spPr>
          <a:xfrm>
            <a:off x="7103955" y="3594606"/>
            <a:ext cx="4977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True</a:t>
            </a:r>
          </a:p>
          <a:p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8059643" y="2755726"/>
            <a:ext cx="53745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False</a:t>
            </a:r>
          </a:p>
          <a:p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手繪多邊形 4"/>
          <p:cNvSpPr/>
          <p:nvPr/>
        </p:nvSpPr>
        <p:spPr>
          <a:xfrm>
            <a:off x="5905407" y="3314995"/>
            <a:ext cx="348646" cy="865715"/>
          </a:xfrm>
          <a:custGeom>
            <a:avLst/>
            <a:gdLst>
              <a:gd name="connsiteX0" fmla="*/ 366742 w 464861"/>
              <a:gd name="connsiteY0" fmla="*/ 600944 h 1154286"/>
              <a:gd name="connsiteX1" fmla="*/ 410809 w 464861"/>
              <a:gd name="connsiteY1" fmla="*/ 1140771 h 1154286"/>
              <a:gd name="connsiteX2" fmla="*/ 36236 w 464861"/>
              <a:gd name="connsiteY2" fmla="*/ 909417 h 1154286"/>
              <a:gd name="connsiteX3" fmla="*/ 58270 w 464861"/>
              <a:gd name="connsiteY3" fmla="*/ 39084 h 1154286"/>
              <a:gd name="connsiteX4" fmla="*/ 421826 w 464861"/>
              <a:gd name="connsiteY4" fmla="*/ 182303 h 1154286"/>
              <a:gd name="connsiteX5" fmla="*/ 443860 w 464861"/>
              <a:gd name="connsiteY5" fmla="*/ 468742 h 11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861" h="1154286">
                <a:moveTo>
                  <a:pt x="366742" y="600944"/>
                </a:moveTo>
                <a:cubicBezTo>
                  <a:pt x="416317" y="845151"/>
                  <a:pt x="465893" y="1089359"/>
                  <a:pt x="410809" y="1140771"/>
                </a:cubicBezTo>
                <a:cubicBezTo>
                  <a:pt x="355725" y="1192183"/>
                  <a:pt x="94992" y="1093032"/>
                  <a:pt x="36236" y="909417"/>
                </a:cubicBezTo>
                <a:cubicBezTo>
                  <a:pt x="-22521" y="725803"/>
                  <a:pt x="-5995" y="160270"/>
                  <a:pt x="58270" y="39084"/>
                </a:cubicBezTo>
                <a:cubicBezTo>
                  <a:pt x="122535" y="-82102"/>
                  <a:pt x="357561" y="110693"/>
                  <a:pt x="421826" y="182303"/>
                </a:cubicBezTo>
                <a:cubicBezTo>
                  <a:pt x="486091" y="253913"/>
                  <a:pt x="464975" y="361327"/>
                  <a:pt x="443860" y="468742"/>
                </a:cubicBezTo>
              </a:path>
            </a:pathLst>
          </a:custGeom>
          <a:noFill/>
          <a:ln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7" name="矩形 6"/>
          <p:cNvSpPr/>
          <p:nvPr/>
        </p:nvSpPr>
        <p:spPr>
          <a:xfrm>
            <a:off x="315772" y="4293096"/>
            <a:ext cx="2456028" cy="1984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43040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猜</a:t>
            </a:r>
            <a:r>
              <a:rPr lang="zh-TW" altLang="en-US" dirty="0" smtClean="0"/>
              <a:t>數字遊戲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2626" y="1988840"/>
            <a:ext cx="4159374" cy="3263504"/>
          </a:xfrm>
        </p:spPr>
        <p:txBody>
          <a:bodyPr/>
          <a:lstStyle/>
          <a:p>
            <a:r>
              <a:rPr lang="zh-TW" altLang="en-US" dirty="0"/>
              <a:t>讓猜數字</a:t>
            </a:r>
            <a:r>
              <a:rPr lang="zh-TW" altLang="en-US" dirty="0">
                <a:solidFill>
                  <a:srgbClr val="FF0000"/>
                </a:solidFill>
              </a:rPr>
              <a:t>重複</a:t>
            </a:r>
            <a:r>
              <a:rPr lang="zh-TW" altLang="en-US" dirty="0" smtClean="0">
                <a:solidFill>
                  <a:srgbClr val="FF0000"/>
                </a:solidFill>
              </a:rPr>
              <a:t>執行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猜</a:t>
            </a:r>
            <a:r>
              <a:rPr lang="zh-TW" altLang="en-US" dirty="0"/>
              <a:t>到對為止</a:t>
            </a:r>
            <a:endParaRPr lang="en-US" altLang="zh-TW" dirty="0"/>
          </a:p>
          <a:p>
            <a:r>
              <a:rPr lang="zh-TW" altLang="en-US" dirty="0"/>
              <a:t>繼續猜</a:t>
            </a:r>
            <a:endParaRPr lang="en-US" altLang="zh-TW" dirty="0"/>
          </a:p>
          <a:p>
            <a:r>
              <a:rPr lang="zh-TW" altLang="en-US" dirty="0"/>
              <a:t>但何時結束</a:t>
            </a:r>
            <a:r>
              <a:rPr lang="en-US" altLang="zh-TW" dirty="0"/>
              <a:t>?</a:t>
            </a:r>
            <a:r>
              <a:rPr lang="zh-TW" altLang="en-US" dirty="0"/>
              <a:t> 結束條件</a:t>
            </a:r>
          </a:p>
        </p:txBody>
      </p:sp>
      <p:sp>
        <p:nvSpPr>
          <p:cNvPr id="4" name="矩形 3"/>
          <p:cNvSpPr/>
          <p:nvPr/>
        </p:nvSpPr>
        <p:spPr>
          <a:xfrm>
            <a:off x="4572000" y="2276872"/>
            <a:ext cx="4572000" cy="147732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zh-TW" altLang="en-US" dirty="0" smtClean="0"/>
              <a:t>建立</a:t>
            </a:r>
            <a:r>
              <a:rPr lang="zh-TW" altLang="zh-TW" dirty="0"/>
              <a:t>亂數</a:t>
            </a:r>
            <a:r>
              <a:rPr lang="zh-TW" altLang="en-US" dirty="0"/>
              <a:t>類別</a:t>
            </a:r>
            <a:r>
              <a:rPr lang="en-US" altLang="zh-TW" dirty="0" err="1"/>
              <a:t>SecureRandom</a:t>
            </a:r>
            <a:r>
              <a:rPr lang="zh-TW" altLang="en-US" dirty="0"/>
              <a:t>之物件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r>
              <a:rPr lang="zh-TW" altLang="en-US" dirty="0" smtClean="0"/>
              <a:t>以此</a:t>
            </a:r>
            <a:r>
              <a:rPr lang="zh-TW" altLang="en-US" dirty="0"/>
              <a:t>類別</a:t>
            </a:r>
            <a:r>
              <a:rPr lang="en-US" altLang="zh-TW" dirty="0" err="1"/>
              <a:t>nextInt</a:t>
            </a:r>
            <a:r>
              <a:rPr lang="zh-TW" altLang="en-US" dirty="0"/>
              <a:t>函數</a:t>
            </a:r>
            <a:r>
              <a:rPr lang="en-US" altLang="zh-TW" dirty="0"/>
              <a:t>(</a:t>
            </a:r>
            <a:r>
              <a:rPr lang="zh-TW" altLang="en-US" dirty="0"/>
              <a:t>方法</a:t>
            </a:r>
            <a:r>
              <a:rPr lang="en-US" altLang="zh-TW" dirty="0"/>
              <a:t>)</a:t>
            </a:r>
            <a:r>
              <a:rPr lang="zh-TW" altLang="en-US" dirty="0"/>
              <a:t>產</a:t>
            </a:r>
            <a:r>
              <a:rPr lang="zh-TW" altLang="zh-TW" dirty="0"/>
              <a:t>生</a:t>
            </a:r>
            <a:r>
              <a:rPr lang="en-US" altLang="zh-TW" dirty="0"/>
              <a:t>1~100</a:t>
            </a:r>
            <a:r>
              <a:rPr lang="zh-TW" altLang="zh-TW" dirty="0"/>
              <a:t>隨機整數</a:t>
            </a:r>
            <a:endParaRPr lang="en-US" altLang="zh-TW" dirty="0"/>
          </a:p>
          <a:p>
            <a:r>
              <a:rPr lang="zh-TW" altLang="zh-TW" dirty="0" smtClean="0"/>
              <a:t>猜</a:t>
            </a:r>
            <a:r>
              <a:rPr lang="zh-TW" altLang="zh-TW" dirty="0"/>
              <a:t>數字</a:t>
            </a:r>
            <a:r>
              <a:rPr lang="en-US" altLang="zh-TW" dirty="0"/>
              <a:t>:</a:t>
            </a:r>
            <a:r>
              <a:rPr lang="zh-TW" altLang="en-US" dirty="0"/>
              <a:t>讓使用者輸入數值</a:t>
            </a:r>
            <a:endParaRPr lang="en-US" altLang="zh-TW" dirty="0"/>
          </a:p>
          <a:p>
            <a:r>
              <a:rPr lang="zh-TW" altLang="en-US" dirty="0"/>
              <a:t>判斷答對與否，且輸出回饋信息</a:t>
            </a:r>
            <a:endParaRPr lang="en-US" altLang="zh-TW" dirty="0"/>
          </a:p>
        </p:txBody>
      </p:sp>
      <p:cxnSp>
        <p:nvCxnSpPr>
          <p:cNvPr id="6" name="直線單箭頭接點 5"/>
          <p:cNvCxnSpPr/>
          <p:nvPr/>
        </p:nvCxnSpPr>
        <p:spPr>
          <a:xfrm>
            <a:off x="3203848" y="2420888"/>
            <a:ext cx="1368152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7863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程序 3"/>
          <p:cNvSpPr/>
          <p:nvPr/>
        </p:nvSpPr>
        <p:spPr>
          <a:xfrm>
            <a:off x="1803200" y="988436"/>
            <a:ext cx="2140599" cy="46683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100" dirty="0" smtClean="0">
                <a:solidFill>
                  <a:prstClr val="white"/>
                </a:solidFill>
              </a:rPr>
              <a:t>產生第一個亂數</a:t>
            </a:r>
            <a:endParaRPr lang="zh-TW" altLang="en-US" sz="2100" dirty="0">
              <a:solidFill>
                <a:prstClr val="white"/>
              </a:solidFill>
            </a:endParaRPr>
          </a:p>
        </p:txBody>
      </p:sp>
      <p:cxnSp>
        <p:nvCxnSpPr>
          <p:cNvPr id="6" name="直線單箭頭接點 5"/>
          <p:cNvCxnSpPr>
            <a:stCxn id="4" idx="2"/>
          </p:cNvCxnSpPr>
          <p:nvPr/>
        </p:nvCxnSpPr>
        <p:spPr>
          <a:xfrm>
            <a:off x="2873500" y="1455267"/>
            <a:ext cx="26406" cy="269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流程圖: 決策 6"/>
          <p:cNvSpPr/>
          <p:nvPr/>
        </p:nvSpPr>
        <p:spPr>
          <a:xfrm>
            <a:off x="1998802" y="1712330"/>
            <a:ext cx="1723181" cy="78563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50" dirty="0">
                <a:solidFill>
                  <a:prstClr val="white"/>
                </a:solidFill>
              </a:rPr>
              <a:t>繼續</a:t>
            </a:r>
            <a:endParaRPr lang="en-US" altLang="zh-TW" sz="1350" dirty="0">
              <a:solidFill>
                <a:prstClr val="white"/>
              </a:solidFill>
            </a:endParaRPr>
          </a:p>
          <a:p>
            <a:pPr algn="ctr"/>
            <a:r>
              <a:rPr lang="zh-TW" altLang="en-US" sz="1350" dirty="0">
                <a:solidFill>
                  <a:prstClr val="white"/>
                </a:solidFill>
              </a:rPr>
              <a:t>玩</a:t>
            </a:r>
            <a:r>
              <a:rPr lang="en-US" altLang="zh-TW" sz="1350" dirty="0">
                <a:solidFill>
                  <a:prstClr val="white"/>
                </a:solidFill>
              </a:rPr>
              <a:t>/</a:t>
            </a:r>
            <a:r>
              <a:rPr lang="zh-TW" altLang="en-US" sz="1350" dirty="0">
                <a:solidFill>
                  <a:prstClr val="white"/>
                </a:solidFill>
              </a:rPr>
              <a:t>猜</a:t>
            </a:r>
            <a:r>
              <a:rPr lang="en-US" altLang="zh-TW" sz="1350" dirty="0">
                <a:solidFill>
                  <a:prstClr val="white"/>
                </a:solidFill>
              </a:rPr>
              <a:t>?</a:t>
            </a:r>
            <a:endParaRPr lang="zh-TW" altLang="en-US" sz="1350" dirty="0">
              <a:solidFill>
                <a:prstClr val="white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2860393" y="2497962"/>
            <a:ext cx="0" cy="269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流程圖: 程序 10"/>
          <p:cNvSpPr/>
          <p:nvPr/>
        </p:nvSpPr>
        <p:spPr>
          <a:xfrm>
            <a:off x="2239700" y="2788775"/>
            <a:ext cx="1241385" cy="45141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100" dirty="0">
                <a:solidFill>
                  <a:prstClr val="white"/>
                </a:solidFill>
              </a:rPr>
              <a:t>輸入數值</a:t>
            </a:r>
          </a:p>
        </p:txBody>
      </p:sp>
      <p:cxnSp>
        <p:nvCxnSpPr>
          <p:cNvPr id="12" name="直線單箭頭接點 11"/>
          <p:cNvCxnSpPr/>
          <p:nvPr/>
        </p:nvCxnSpPr>
        <p:spPr>
          <a:xfrm>
            <a:off x="2860393" y="3240189"/>
            <a:ext cx="0" cy="399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流程圖: 決策 12"/>
          <p:cNvSpPr/>
          <p:nvPr/>
        </p:nvSpPr>
        <p:spPr>
          <a:xfrm>
            <a:off x="1686828" y="3639515"/>
            <a:ext cx="2347129" cy="92018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50" dirty="0">
                <a:solidFill>
                  <a:prstClr val="white"/>
                </a:solidFill>
              </a:rPr>
              <a:t>輸入值</a:t>
            </a:r>
            <a:r>
              <a:rPr lang="en-US" altLang="zh-TW" sz="1350" dirty="0">
                <a:solidFill>
                  <a:prstClr val="white"/>
                </a:solidFill>
              </a:rPr>
              <a:t>==</a:t>
            </a:r>
            <a:r>
              <a:rPr lang="zh-TW" altLang="en-US" sz="1350" dirty="0">
                <a:solidFill>
                  <a:prstClr val="white"/>
                </a:solidFill>
              </a:rPr>
              <a:t>亂數</a:t>
            </a:r>
          </a:p>
        </p:txBody>
      </p:sp>
      <p:cxnSp>
        <p:nvCxnSpPr>
          <p:cNvPr id="17" name="直線單箭頭接點 16"/>
          <p:cNvCxnSpPr/>
          <p:nvPr/>
        </p:nvCxnSpPr>
        <p:spPr>
          <a:xfrm flipH="1">
            <a:off x="2860392" y="4559702"/>
            <a:ext cx="1" cy="269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流程圖: 程序 17"/>
          <p:cNvSpPr/>
          <p:nvPr/>
        </p:nvSpPr>
        <p:spPr>
          <a:xfrm>
            <a:off x="1998803" y="4828813"/>
            <a:ext cx="1454070" cy="45141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100" dirty="0">
                <a:solidFill>
                  <a:prstClr val="white"/>
                </a:solidFill>
              </a:rPr>
              <a:t>印</a:t>
            </a:r>
            <a:r>
              <a:rPr lang="en-US" altLang="zh-TW" sz="2100" dirty="0">
                <a:solidFill>
                  <a:prstClr val="white"/>
                </a:solidFill>
              </a:rPr>
              <a:t>“</a:t>
            </a:r>
            <a:r>
              <a:rPr lang="zh-TW" altLang="en-US" sz="2100" dirty="0">
                <a:solidFill>
                  <a:prstClr val="white"/>
                </a:solidFill>
              </a:rPr>
              <a:t>答對了</a:t>
            </a:r>
            <a:r>
              <a:rPr lang="en-US" altLang="zh-TW" sz="2100" dirty="0">
                <a:solidFill>
                  <a:prstClr val="white"/>
                </a:solidFill>
              </a:rPr>
              <a:t>”</a:t>
            </a:r>
            <a:endParaRPr lang="zh-TW" altLang="en-US" sz="2100" dirty="0">
              <a:solidFill>
                <a:prstClr val="white"/>
              </a:solidFill>
            </a:endParaRPr>
          </a:p>
        </p:txBody>
      </p:sp>
      <p:cxnSp>
        <p:nvCxnSpPr>
          <p:cNvPr id="22" name="肘形接點 21"/>
          <p:cNvCxnSpPr>
            <a:stCxn id="13" idx="1"/>
          </p:cNvCxnSpPr>
          <p:nvPr/>
        </p:nvCxnSpPr>
        <p:spPr>
          <a:xfrm rot="10800000">
            <a:off x="894144" y="2105145"/>
            <a:ext cx="792684" cy="1994463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endCxn id="7" idx="1"/>
          </p:cNvCxnSpPr>
          <p:nvPr/>
        </p:nvCxnSpPr>
        <p:spPr>
          <a:xfrm>
            <a:off x="894144" y="2105145"/>
            <a:ext cx="110465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404443" y="4052656"/>
            <a:ext cx="537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False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28" name="直線單箭頭接點 27"/>
          <p:cNvCxnSpPr>
            <a:stCxn id="18" idx="3"/>
          </p:cNvCxnSpPr>
          <p:nvPr/>
        </p:nvCxnSpPr>
        <p:spPr>
          <a:xfrm flipV="1">
            <a:off x="3452873" y="5050180"/>
            <a:ext cx="451414" cy="4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流程圖: 程序 28"/>
          <p:cNvSpPr/>
          <p:nvPr/>
        </p:nvSpPr>
        <p:spPr>
          <a:xfrm>
            <a:off x="3932499" y="4828813"/>
            <a:ext cx="1779608" cy="45141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100" dirty="0">
                <a:solidFill>
                  <a:prstClr val="white"/>
                </a:solidFill>
              </a:rPr>
              <a:t>下一個亂數值</a:t>
            </a:r>
          </a:p>
        </p:txBody>
      </p:sp>
      <p:cxnSp>
        <p:nvCxnSpPr>
          <p:cNvPr id="36" name="肘形接點 35"/>
          <p:cNvCxnSpPr>
            <a:stCxn id="29" idx="0"/>
            <a:endCxn id="7" idx="3"/>
          </p:cNvCxnSpPr>
          <p:nvPr/>
        </p:nvCxnSpPr>
        <p:spPr>
          <a:xfrm rot="16200000" flipV="1">
            <a:off x="2910310" y="2916819"/>
            <a:ext cx="2723667" cy="110032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文字方塊 37"/>
          <p:cNvSpPr txBox="1"/>
          <p:nvPr/>
        </p:nvSpPr>
        <p:spPr>
          <a:xfrm>
            <a:off x="2860392" y="4562665"/>
            <a:ext cx="4977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True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19" name="手繪多邊形 18"/>
          <p:cNvSpPr/>
          <p:nvPr/>
        </p:nvSpPr>
        <p:spPr>
          <a:xfrm>
            <a:off x="1478595" y="2497961"/>
            <a:ext cx="348646" cy="865715"/>
          </a:xfrm>
          <a:custGeom>
            <a:avLst/>
            <a:gdLst>
              <a:gd name="connsiteX0" fmla="*/ 366742 w 464861"/>
              <a:gd name="connsiteY0" fmla="*/ 600944 h 1154286"/>
              <a:gd name="connsiteX1" fmla="*/ 410809 w 464861"/>
              <a:gd name="connsiteY1" fmla="*/ 1140771 h 1154286"/>
              <a:gd name="connsiteX2" fmla="*/ 36236 w 464861"/>
              <a:gd name="connsiteY2" fmla="*/ 909417 h 1154286"/>
              <a:gd name="connsiteX3" fmla="*/ 58270 w 464861"/>
              <a:gd name="connsiteY3" fmla="*/ 39084 h 1154286"/>
              <a:gd name="connsiteX4" fmla="*/ 421826 w 464861"/>
              <a:gd name="connsiteY4" fmla="*/ 182303 h 1154286"/>
              <a:gd name="connsiteX5" fmla="*/ 443860 w 464861"/>
              <a:gd name="connsiteY5" fmla="*/ 468742 h 11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861" h="1154286">
                <a:moveTo>
                  <a:pt x="366742" y="600944"/>
                </a:moveTo>
                <a:cubicBezTo>
                  <a:pt x="416317" y="845151"/>
                  <a:pt x="465893" y="1089359"/>
                  <a:pt x="410809" y="1140771"/>
                </a:cubicBezTo>
                <a:cubicBezTo>
                  <a:pt x="355725" y="1192183"/>
                  <a:pt x="94992" y="1093032"/>
                  <a:pt x="36236" y="909417"/>
                </a:cubicBezTo>
                <a:cubicBezTo>
                  <a:pt x="-22521" y="725803"/>
                  <a:pt x="-5995" y="160270"/>
                  <a:pt x="58270" y="39084"/>
                </a:cubicBezTo>
                <a:cubicBezTo>
                  <a:pt x="122535" y="-82102"/>
                  <a:pt x="357561" y="110693"/>
                  <a:pt x="421826" y="182303"/>
                </a:cubicBezTo>
                <a:cubicBezTo>
                  <a:pt x="486091" y="253913"/>
                  <a:pt x="464975" y="361327"/>
                  <a:pt x="443860" y="468742"/>
                </a:cubicBezTo>
              </a:path>
            </a:pathLst>
          </a:custGeom>
          <a:noFill/>
          <a:ln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1" name="手繪多邊形 20"/>
          <p:cNvSpPr/>
          <p:nvPr/>
        </p:nvSpPr>
        <p:spPr>
          <a:xfrm>
            <a:off x="4045939" y="2678951"/>
            <a:ext cx="584435" cy="862606"/>
          </a:xfrm>
          <a:custGeom>
            <a:avLst/>
            <a:gdLst>
              <a:gd name="connsiteX0" fmla="*/ 366134 w 779246"/>
              <a:gd name="connsiteY0" fmla="*/ 79135 h 1150141"/>
              <a:gd name="connsiteX1" fmla="*/ 731894 w 779246"/>
              <a:gd name="connsiteY1" fmla="*/ 288140 h 1150141"/>
              <a:gd name="connsiteX2" fmla="*/ 718831 w 779246"/>
              <a:gd name="connsiteY2" fmla="*/ 980472 h 1150141"/>
              <a:gd name="connsiteX3" fmla="*/ 222443 w 779246"/>
              <a:gd name="connsiteY3" fmla="*/ 1111100 h 1150141"/>
              <a:gd name="connsiteX4" fmla="*/ 374 w 779246"/>
              <a:gd name="connsiteY4" fmla="*/ 418769 h 1150141"/>
              <a:gd name="connsiteX5" fmla="*/ 170191 w 779246"/>
              <a:gd name="connsiteY5" fmla="*/ 66072 h 1150141"/>
              <a:gd name="connsiteX6" fmla="*/ 196317 w 779246"/>
              <a:gd name="connsiteY6" fmla="*/ 757 h 115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246" h="1150141">
                <a:moveTo>
                  <a:pt x="366134" y="79135"/>
                </a:moveTo>
                <a:cubicBezTo>
                  <a:pt x="519622" y="108526"/>
                  <a:pt x="673111" y="137917"/>
                  <a:pt x="731894" y="288140"/>
                </a:cubicBezTo>
                <a:cubicBezTo>
                  <a:pt x="790677" y="438363"/>
                  <a:pt x="803739" y="843312"/>
                  <a:pt x="718831" y="980472"/>
                </a:cubicBezTo>
                <a:cubicBezTo>
                  <a:pt x="633923" y="1117632"/>
                  <a:pt x="342186" y="1204717"/>
                  <a:pt x="222443" y="1111100"/>
                </a:cubicBezTo>
                <a:cubicBezTo>
                  <a:pt x="102700" y="1017483"/>
                  <a:pt x="9083" y="592940"/>
                  <a:pt x="374" y="418769"/>
                </a:cubicBezTo>
                <a:cubicBezTo>
                  <a:pt x="-8335" y="244598"/>
                  <a:pt x="137534" y="135741"/>
                  <a:pt x="170191" y="66072"/>
                </a:cubicBezTo>
                <a:cubicBezTo>
                  <a:pt x="202848" y="-3597"/>
                  <a:pt x="199582" y="-1420"/>
                  <a:pt x="196317" y="757"/>
                </a:cubicBezTo>
              </a:path>
            </a:pathLst>
          </a:custGeom>
          <a:noFill/>
          <a:ln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3" name="流程圖: 程序 22"/>
          <p:cNvSpPr/>
          <p:nvPr/>
        </p:nvSpPr>
        <p:spPr>
          <a:xfrm>
            <a:off x="321195" y="3427264"/>
            <a:ext cx="1506046" cy="45141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100" dirty="0">
                <a:solidFill>
                  <a:prstClr val="white"/>
                </a:solidFill>
              </a:rPr>
              <a:t>印</a:t>
            </a:r>
            <a:r>
              <a:rPr lang="en-US" altLang="zh-TW" sz="2100" dirty="0">
                <a:solidFill>
                  <a:prstClr val="white"/>
                </a:solidFill>
              </a:rPr>
              <a:t>“</a:t>
            </a:r>
            <a:r>
              <a:rPr lang="zh-TW" altLang="en-US" sz="2100" dirty="0">
                <a:solidFill>
                  <a:prstClr val="white"/>
                </a:solidFill>
              </a:rPr>
              <a:t>答錯了</a:t>
            </a:r>
            <a:r>
              <a:rPr lang="en-US" altLang="zh-TW" sz="2100" dirty="0">
                <a:solidFill>
                  <a:prstClr val="white"/>
                </a:solidFill>
              </a:rPr>
              <a:t>”</a:t>
            </a:r>
            <a:endParaRPr lang="zh-TW" altLang="en-US" sz="2100" dirty="0">
              <a:solidFill>
                <a:prstClr val="white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694" y="2044963"/>
            <a:ext cx="2798306" cy="28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224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874" y="962117"/>
            <a:ext cx="3806876" cy="689378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讓猜數字重複</a:t>
            </a:r>
            <a:r>
              <a:rPr lang="zh-TW" altLang="en-US" dirty="0" smtClean="0"/>
              <a:t>執行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525" y="1103934"/>
            <a:ext cx="4079825" cy="479203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1" y="1872624"/>
            <a:ext cx="3739558" cy="3705179"/>
          </a:xfrm>
          <a:prstGeom prst="rect">
            <a:avLst/>
          </a:prstGeom>
        </p:spPr>
      </p:pic>
      <p:sp>
        <p:nvSpPr>
          <p:cNvPr id="7" name="向右箭號 6"/>
          <p:cNvSpPr/>
          <p:nvPr/>
        </p:nvSpPr>
        <p:spPr>
          <a:xfrm>
            <a:off x="3863567" y="3009712"/>
            <a:ext cx="571959" cy="577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4" name="矩形 3"/>
          <p:cNvSpPr/>
          <p:nvPr/>
        </p:nvSpPr>
        <p:spPr>
          <a:xfrm>
            <a:off x="4716016" y="2780928"/>
            <a:ext cx="3799334" cy="266429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33536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61305"/>
            <a:ext cx="7886700" cy="66187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程式與流程圖對應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08" y="1027003"/>
            <a:ext cx="4079825" cy="479203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475" y="1897402"/>
            <a:ext cx="4379119" cy="35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773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3968" y="261305"/>
            <a:ext cx="4231382" cy="661874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迴</a:t>
            </a:r>
            <a:r>
              <a:rPr lang="zh-TW" altLang="en-US" dirty="0" smtClean="0"/>
              <a:t>圈會執行</a:t>
            </a:r>
            <a:r>
              <a:rPr lang="en-US" altLang="zh-TW" dirty="0" smtClean="0"/>
              <a:t>? Why?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1945"/>
            <a:ext cx="4248472" cy="698477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zh-TW" dirty="0"/>
              <a:t>import </a:t>
            </a:r>
            <a:r>
              <a:rPr lang="en-US" altLang="zh-TW" dirty="0" err="1"/>
              <a:t>java.security.SecureRandom</a:t>
            </a:r>
            <a:r>
              <a:rPr lang="en-US" altLang="zh-TW" dirty="0"/>
              <a:t>;</a:t>
            </a:r>
          </a:p>
          <a:p>
            <a:pPr marL="0" indent="0">
              <a:buNone/>
            </a:pPr>
            <a:r>
              <a:rPr lang="en-US" altLang="zh-TW" dirty="0"/>
              <a:t>import </a:t>
            </a:r>
            <a:r>
              <a:rPr lang="en-US" altLang="zh-TW" dirty="0" err="1"/>
              <a:t>java.util.Scanner</a:t>
            </a:r>
            <a:r>
              <a:rPr lang="en-US" altLang="zh-TW" dirty="0"/>
              <a:t>;</a:t>
            </a:r>
          </a:p>
          <a:p>
            <a:pPr marL="0" indent="0">
              <a:buNone/>
            </a:pPr>
            <a:r>
              <a:rPr lang="en-US" altLang="zh-TW" dirty="0" smtClean="0"/>
              <a:t>public </a:t>
            </a:r>
            <a:r>
              <a:rPr lang="en-US" altLang="zh-TW" dirty="0"/>
              <a:t>class GuessN_3 {</a:t>
            </a:r>
          </a:p>
          <a:p>
            <a:pPr marL="0" indent="0">
              <a:buNone/>
            </a:pPr>
            <a:r>
              <a:rPr lang="en-US" altLang="zh-TW" dirty="0"/>
              <a:t>  public static void main(String[] </a:t>
            </a:r>
            <a:r>
              <a:rPr lang="en-US" altLang="zh-TW" dirty="0" err="1"/>
              <a:t>args</a:t>
            </a:r>
            <a:r>
              <a:rPr lang="en-US" altLang="zh-TW" dirty="0"/>
              <a:t>) </a:t>
            </a:r>
            <a:r>
              <a:rPr lang="en-US" altLang="zh-TW" dirty="0" smtClean="0"/>
              <a:t>{</a:t>
            </a:r>
            <a:r>
              <a:rPr lang="en-US" altLang="zh-TW" dirty="0"/>
              <a:t>		</a:t>
            </a:r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en-US" altLang="zh-TW" dirty="0" err="1"/>
              <a:t>SecureRandom</a:t>
            </a:r>
            <a:r>
              <a:rPr lang="en-US" altLang="zh-TW" dirty="0"/>
              <a:t> </a:t>
            </a:r>
            <a:r>
              <a:rPr lang="en-US" altLang="zh-TW" dirty="0" err="1"/>
              <a:t>sr</a:t>
            </a:r>
            <a:r>
              <a:rPr lang="en-US" altLang="zh-TW" dirty="0"/>
              <a:t> = new </a:t>
            </a:r>
            <a:r>
              <a:rPr lang="en-US" altLang="zh-TW" dirty="0" err="1"/>
              <a:t>SecureRandom</a:t>
            </a:r>
            <a:r>
              <a:rPr lang="en-US" altLang="zh-TW" dirty="0"/>
              <a:t>();</a:t>
            </a:r>
          </a:p>
          <a:p>
            <a:pPr marL="0" indent="0">
              <a:buNone/>
            </a:pPr>
            <a:r>
              <a:rPr lang="en-US" altLang="zh-TW" dirty="0"/>
              <a:t>   Scanner input = new Scanner(System.in</a:t>
            </a:r>
            <a:r>
              <a:rPr lang="en-US" altLang="zh-TW" dirty="0" smtClean="0"/>
              <a:t>);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en-US" altLang="zh-TW" dirty="0" err="1"/>
              <a:t>int</a:t>
            </a:r>
            <a:r>
              <a:rPr lang="en-US" altLang="zh-TW" dirty="0"/>
              <a:t> a = 0;</a:t>
            </a:r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en-US" altLang="zh-TW" dirty="0" err="1">
                <a:solidFill>
                  <a:srgbClr val="FF0000"/>
                </a:solidFill>
              </a:rPr>
              <a:t>int</a:t>
            </a:r>
            <a:r>
              <a:rPr lang="en-US" altLang="zh-TW" dirty="0">
                <a:solidFill>
                  <a:srgbClr val="FF0000"/>
                </a:solidFill>
              </a:rPr>
              <a:t> b = </a:t>
            </a:r>
            <a:r>
              <a:rPr lang="en-US" altLang="zh-TW" dirty="0" smtClean="0">
                <a:solidFill>
                  <a:srgbClr val="FF0000"/>
                </a:solidFill>
              </a:rPr>
              <a:t>0</a:t>
            </a:r>
            <a:r>
              <a:rPr lang="en-US" altLang="zh-TW" dirty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r>
              <a:rPr lang="en-US" altLang="zh-TW" dirty="0"/>
              <a:t>   a = </a:t>
            </a:r>
            <a:r>
              <a:rPr lang="en-US" altLang="zh-TW" dirty="0" err="1"/>
              <a:t>sr.nextInt</a:t>
            </a:r>
            <a:r>
              <a:rPr lang="en-US" altLang="zh-TW" dirty="0"/>
              <a:t>(100)+1;</a:t>
            </a:r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en-US" altLang="zh-TW" dirty="0">
                <a:solidFill>
                  <a:srgbClr val="FF0000"/>
                </a:solidFill>
              </a:rPr>
              <a:t>while (b&gt;0) {</a:t>
            </a:r>
          </a:p>
          <a:p>
            <a:pPr marL="0" indent="0">
              <a:buNone/>
            </a:pPr>
            <a:r>
              <a:rPr lang="en-US" altLang="zh-TW" dirty="0"/>
              <a:t>    </a:t>
            </a:r>
            <a:r>
              <a:rPr lang="en-US" altLang="zh-TW" dirty="0" err="1"/>
              <a:t>System.out.print</a:t>
            </a:r>
            <a:r>
              <a:rPr lang="en-US" altLang="zh-TW" dirty="0"/>
              <a:t>("</a:t>
            </a:r>
            <a:r>
              <a:rPr lang="zh-TW" altLang="en-US" dirty="0"/>
              <a:t>猜數字</a:t>
            </a:r>
            <a:r>
              <a:rPr lang="en-US" altLang="zh-TW" dirty="0"/>
              <a:t>(1~100)</a:t>
            </a:r>
            <a:r>
              <a:rPr lang="zh-TW" altLang="en-US" dirty="0"/>
              <a:t>：</a:t>
            </a:r>
            <a:r>
              <a:rPr lang="en-US" altLang="zh-TW" dirty="0"/>
              <a:t>");</a:t>
            </a:r>
          </a:p>
          <a:p>
            <a:pPr marL="0" indent="0">
              <a:buNone/>
            </a:pPr>
            <a:r>
              <a:rPr lang="en-US" altLang="zh-TW" dirty="0"/>
              <a:t>    b = </a:t>
            </a:r>
            <a:r>
              <a:rPr lang="en-US" altLang="zh-TW" dirty="0" err="1"/>
              <a:t>input.nextInt</a:t>
            </a:r>
            <a:r>
              <a:rPr lang="en-US" altLang="zh-TW" dirty="0"/>
              <a:t>();</a:t>
            </a:r>
          </a:p>
          <a:p>
            <a:pPr marL="0" indent="0">
              <a:buNone/>
            </a:pPr>
            <a:r>
              <a:rPr lang="en-US" altLang="zh-TW" dirty="0"/>
              <a:t>    if (a!= b) { //nested if</a:t>
            </a:r>
          </a:p>
          <a:p>
            <a:pPr marL="0" indent="0">
              <a:buNone/>
            </a:pPr>
            <a:r>
              <a:rPr lang="en-US" altLang="zh-TW" dirty="0"/>
              <a:t>	if (a &gt; b)</a:t>
            </a:r>
          </a:p>
          <a:p>
            <a:pPr marL="0" indent="0">
              <a:buNone/>
            </a:pPr>
            <a:r>
              <a:rPr lang="en-US" altLang="zh-TW" dirty="0"/>
              <a:t>	   </a:t>
            </a:r>
            <a:r>
              <a:rPr lang="en-US" altLang="zh-TW" dirty="0" err="1"/>
              <a:t>System.out.println</a:t>
            </a:r>
            <a:r>
              <a:rPr lang="en-US" altLang="zh-TW" dirty="0"/>
              <a:t>("</a:t>
            </a:r>
            <a:r>
              <a:rPr lang="zh-TW" altLang="en-US" dirty="0"/>
              <a:t>猜的太小囉</a:t>
            </a:r>
            <a:r>
              <a:rPr lang="en-US" altLang="zh-TW" dirty="0"/>
              <a:t>");</a:t>
            </a:r>
          </a:p>
          <a:p>
            <a:pPr marL="0" indent="0">
              <a:buNone/>
            </a:pPr>
            <a:r>
              <a:rPr lang="en-US" altLang="zh-TW" dirty="0"/>
              <a:t>	else</a:t>
            </a:r>
          </a:p>
          <a:p>
            <a:pPr marL="0" indent="0">
              <a:buNone/>
            </a:pPr>
            <a:r>
              <a:rPr lang="en-US" altLang="zh-TW" dirty="0"/>
              <a:t>	   </a:t>
            </a:r>
            <a:r>
              <a:rPr lang="en-US" altLang="zh-TW" dirty="0" err="1"/>
              <a:t>System.out.println</a:t>
            </a:r>
            <a:r>
              <a:rPr lang="en-US" altLang="zh-TW" dirty="0"/>
              <a:t>("</a:t>
            </a:r>
            <a:r>
              <a:rPr lang="zh-TW" altLang="en-US" dirty="0"/>
              <a:t>猜的太大囉</a:t>
            </a:r>
            <a:r>
              <a:rPr lang="en-US" altLang="zh-TW" dirty="0"/>
              <a:t>");</a:t>
            </a:r>
          </a:p>
          <a:p>
            <a:pPr marL="0" indent="0">
              <a:buNone/>
            </a:pPr>
            <a:r>
              <a:rPr lang="en-US" altLang="zh-TW" dirty="0"/>
              <a:t>	} //if</a:t>
            </a:r>
          </a:p>
          <a:p>
            <a:pPr marL="0" indent="0">
              <a:buNone/>
            </a:pPr>
            <a:r>
              <a:rPr lang="en-US" altLang="zh-TW" dirty="0"/>
              <a:t>    else {</a:t>
            </a:r>
          </a:p>
          <a:p>
            <a:pPr marL="0" indent="0">
              <a:buNone/>
            </a:pPr>
            <a:r>
              <a:rPr lang="en-US" altLang="zh-TW" dirty="0"/>
              <a:t>       </a:t>
            </a:r>
            <a:r>
              <a:rPr lang="en-US" altLang="zh-TW" dirty="0" smtClean="0"/>
              <a:t>      </a:t>
            </a:r>
            <a:r>
              <a:rPr lang="en-US" altLang="zh-TW" dirty="0" err="1"/>
              <a:t>System.out.println</a:t>
            </a:r>
            <a:r>
              <a:rPr lang="en-US" altLang="zh-TW" dirty="0"/>
              <a:t>("</a:t>
            </a:r>
            <a:r>
              <a:rPr lang="zh-TW" altLang="en-US" dirty="0"/>
              <a:t>恭喜猜對</a:t>
            </a:r>
            <a:r>
              <a:rPr lang="en-US" altLang="zh-TW" dirty="0"/>
              <a:t>!\n");</a:t>
            </a:r>
          </a:p>
          <a:p>
            <a:pPr marL="0" indent="0">
              <a:buNone/>
            </a:pPr>
            <a:r>
              <a:rPr lang="en-US" altLang="zh-TW" dirty="0"/>
              <a:t>       </a:t>
            </a:r>
            <a:r>
              <a:rPr lang="en-US" altLang="zh-TW" dirty="0" smtClean="0"/>
              <a:t>      </a:t>
            </a:r>
            <a:r>
              <a:rPr lang="en-US" altLang="zh-TW" dirty="0"/>
              <a:t>a = </a:t>
            </a:r>
            <a:r>
              <a:rPr lang="en-US" altLang="zh-TW" dirty="0" err="1"/>
              <a:t>sr.nextInt</a:t>
            </a:r>
            <a:r>
              <a:rPr lang="en-US" altLang="zh-TW" dirty="0"/>
              <a:t>(100)+1;</a:t>
            </a:r>
          </a:p>
          <a:p>
            <a:pPr marL="0" indent="0">
              <a:buNone/>
            </a:pPr>
            <a:r>
              <a:rPr lang="en-US" altLang="zh-TW" dirty="0"/>
              <a:t>     </a:t>
            </a:r>
            <a:r>
              <a:rPr lang="zh-TW" altLang="en-US" dirty="0" smtClean="0"/>
              <a:t>     </a:t>
            </a:r>
            <a:r>
              <a:rPr lang="en-US" altLang="zh-TW" dirty="0" smtClean="0"/>
              <a:t> }//else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}//while</a:t>
            </a:r>
          </a:p>
          <a:p>
            <a:pPr marL="0" indent="0">
              <a:buNone/>
            </a:pPr>
            <a:r>
              <a:rPr lang="en-US" altLang="zh-TW" dirty="0"/>
              <a:t>	}//main</a:t>
            </a:r>
          </a:p>
          <a:p>
            <a:pPr marL="0" indent="0">
              <a:buNone/>
            </a:pPr>
            <a:r>
              <a:rPr lang="en-US" altLang="zh-TW" dirty="0"/>
              <a:t>}//class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475" y="1897402"/>
            <a:ext cx="4379119" cy="35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4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488832" cy="99417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條件</a:t>
            </a:r>
            <a:r>
              <a:rPr lang="en-US" altLang="zh-TW" dirty="0" smtClean="0"/>
              <a:t>Q3:</a:t>
            </a:r>
            <a:r>
              <a:rPr lang="zh-TW" altLang="en-US" dirty="0" smtClean="0"/>
              <a:t>邏輯運算式 </a:t>
            </a:r>
            <a:r>
              <a:rPr lang="en-US" altLang="zh-TW" dirty="0" smtClean="0"/>
              <a:t>(</a:t>
            </a:r>
            <a:r>
              <a:rPr lang="zh-TW" altLang="en-US" dirty="0" smtClean="0"/>
              <a:t>立即搶答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126828"/>
            <a:ext cx="5915025" cy="5220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If 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dirty="0" err="1" smtClean="0">
                <a:solidFill>
                  <a:srgbClr val="FF0000"/>
                </a:solidFill>
              </a:rPr>
              <a:t>nn</a:t>
            </a:r>
            <a:r>
              <a:rPr lang="en-US" altLang="zh-TW" dirty="0" smtClean="0">
                <a:solidFill>
                  <a:srgbClr val="FF0000"/>
                </a:solidFill>
              </a:rPr>
              <a:t>&lt;100 </a:t>
            </a:r>
            <a:r>
              <a:rPr lang="en-US" altLang="zh-TW" dirty="0">
                <a:solidFill>
                  <a:srgbClr val="FF0000"/>
                </a:solidFill>
              </a:rPr>
              <a:t>|| </a:t>
            </a:r>
            <a:r>
              <a:rPr lang="en-US" altLang="zh-TW" dirty="0" err="1" smtClean="0">
                <a:solidFill>
                  <a:srgbClr val="FF0000"/>
                </a:solidFill>
              </a:rPr>
              <a:t>nn</a:t>
            </a:r>
            <a:r>
              <a:rPr lang="en-US" altLang="zh-TW" dirty="0" smtClean="0">
                <a:solidFill>
                  <a:srgbClr val="FF0000"/>
                </a:solidFill>
              </a:rPr>
              <a:t>&gt;999</a:t>
            </a:r>
            <a:r>
              <a:rPr lang="en-US" altLang="zh-TW" dirty="0" smtClean="0"/>
              <a:t>)</a:t>
            </a:r>
          </a:p>
          <a:p>
            <a:pPr marL="514350" lvl="2">
              <a:spcBef>
                <a:spcPts val="750"/>
              </a:spcBef>
            </a:pPr>
            <a:r>
              <a:rPr lang="zh-TW" altLang="en-US" dirty="0"/>
              <a:t>符合條件數值範圍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If (</a:t>
            </a:r>
            <a:r>
              <a:rPr lang="en-US" altLang="zh-TW" dirty="0" err="1">
                <a:solidFill>
                  <a:srgbClr val="FF0000"/>
                </a:solidFill>
              </a:rPr>
              <a:t>nn</a:t>
            </a:r>
            <a:r>
              <a:rPr lang="en-US" altLang="zh-TW" dirty="0">
                <a:solidFill>
                  <a:srgbClr val="FF0000"/>
                </a:solidFill>
              </a:rPr>
              <a:t>&lt;100 </a:t>
            </a:r>
            <a:r>
              <a:rPr lang="en-US" altLang="zh-TW" dirty="0" smtClean="0">
                <a:solidFill>
                  <a:srgbClr val="FF0000"/>
                </a:solidFill>
              </a:rPr>
              <a:t>&amp;&amp; </a:t>
            </a:r>
            <a:r>
              <a:rPr lang="en-US" altLang="zh-TW" dirty="0" err="1">
                <a:solidFill>
                  <a:srgbClr val="FF0000"/>
                </a:solidFill>
              </a:rPr>
              <a:t>nn</a:t>
            </a:r>
            <a:r>
              <a:rPr lang="en-US" altLang="zh-TW" dirty="0">
                <a:solidFill>
                  <a:srgbClr val="FF0000"/>
                </a:solidFill>
              </a:rPr>
              <a:t>&gt;999</a:t>
            </a:r>
            <a:r>
              <a:rPr lang="en-US" altLang="zh-TW" dirty="0"/>
              <a:t>)</a:t>
            </a:r>
          </a:p>
          <a:p>
            <a:pPr marL="514350" lvl="2">
              <a:spcBef>
                <a:spcPts val="750"/>
              </a:spcBef>
            </a:pPr>
            <a:r>
              <a:rPr lang="zh-TW" altLang="en-US" dirty="0"/>
              <a:t>符合條件數值範圍</a:t>
            </a:r>
            <a:r>
              <a:rPr lang="en-US" altLang="zh-TW" dirty="0"/>
              <a:t>?</a:t>
            </a:r>
          </a:p>
          <a:p>
            <a:pPr marL="0" lvl="1" indent="0">
              <a:spcBef>
                <a:spcPts val="750"/>
              </a:spcBef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If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( !</a:t>
            </a:r>
            <a:r>
              <a:rPr lang="en-US" altLang="zh-TW" dirty="0" smtClean="0"/>
              <a:t>(</a:t>
            </a:r>
            <a:r>
              <a:rPr lang="en-US" altLang="zh-TW" dirty="0" err="1"/>
              <a:t>nn</a:t>
            </a:r>
            <a:r>
              <a:rPr lang="en-US" altLang="zh-TW" dirty="0"/>
              <a:t>&gt;=100 &amp;&amp; </a:t>
            </a:r>
            <a:r>
              <a:rPr lang="en-US" altLang="zh-TW" dirty="0" err="1"/>
              <a:t>nn</a:t>
            </a:r>
            <a:r>
              <a:rPr lang="en-US" altLang="zh-TW" dirty="0"/>
              <a:t>&lt;=999</a:t>
            </a:r>
            <a:r>
              <a:rPr lang="en-US" altLang="zh-TW" dirty="0" smtClean="0"/>
              <a:t>))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!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: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not (</a:t>
            </a:r>
            <a:r>
              <a:rPr lang="zh-TW" altLang="en-US" dirty="0" smtClean="0">
                <a:solidFill>
                  <a:schemeClr val="bg1"/>
                </a:solidFill>
              </a:rPr>
              <a:t>反</a:t>
            </a:r>
            <a:r>
              <a:rPr lang="en-US" altLang="zh-TW" dirty="0" smtClean="0">
                <a:solidFill>
                  <a:schemeClr val="bg1"/>
                </a:solidFill>
              </a:rPr>
              <a:t>)</a:t>
            </a:r>
            <a:endParaRPr lang="en-US" altLang="zh-TW" dirty="0">
              <a:solidFill>
                <a:schemeClr val="bg1"/>
              </a:solidFill>
            </a:endParaRPr>
          </a:p>
          <a:p>
            <a:pPr lvl="1"/>
            <a:r>
              <a:rPr lang="zh-TW" altLang="en-US" dirty="0"/>
              <a:t>符合條件數值範圍</a:t>
            </a:r>
            <a:r>
              <a:rPr lang="en-US" altLang="zh-TW" dirty="0"/>
              <a:t>?</a:t>
            </a:r>
          </a:p>
          <a:p>
            <a:pPr marL="514350" lvl="2">
              <a:spcBef>
                <a:spcPts val="750"/>
              </a:spcBef>
            </a:pPr>
            <a:endParaRPr lang="en-US" altLang="zh-TW" dirty="0"/>
          </a:p>
          <a:p>
            <a:pPr lvl="1"/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90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831623"/>
          </a:xfrm>
        </p:spPr>
        <p:txBody>
          <a:bodyPr/>
          <a:lstStyle/>
          <a:p>
            <a:r>
              <a:rPr lang="zh-TW" altLang="en-US" dirty="0" smtClean="0"/>
              <a:t>習題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1764" y="1052736"/>
            <a:ext cx="8820472" cy="4989294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zh-TW" altLang="en-US" sz="2800" dirty="0" smtClean="0"/>
              <a:t>習題</a:t>
            </a:r>
            <a:r>
              <a:rPr lang="en-US" altLang="zh-TW" sz="2800" dirty="0" smtClean="0"/>
              <a:t>1:</a:t>
            </a:r>
            <a:r>
              <a:rPr lang="zh-TW" altLang="en-US" sz="2800" dirty="0" smtClean="0"/>
              <a:t>輸入矩形</a:t>
            </a:r>
            <a:r>
              <a:rPr lang="zh-TW" altLang="en-US" sz="2800" dirty="0" smtClean="0">
                <a:solidFill>
                  <a:srgbClr val="FF0000"/>
                </a:solidFill>
              </a:rPr>
              <a:t>長、寬</a:t>
            </a:r>
            <a:r>
              <a:rPr lang="en-US" altLang="zh-TW" sz="2800" dirty="0" smtClean="0">
                <a:solidFill>
                  <a:srgbClr val="FF0000"/>
                </a:solidFill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</a:rPr>
              <a:t>整數</a:t>
            </a:r>
            <a:r>
              <a:rPr lang="en-US" altLang="zh-TW" sz="2800" dirty="0" smtClean="0">
                <a:solidFill>
                  <a:srgbClr val="FF0000"/>
                </a:solidFill>
              </a:rPr>
              <a:t>)</a:t>
            </a:r>
            <a:r>
              <a:rPr lang="zh-TW" altLang="en-US" sz="2800" dirty="0" smtClean="0"/>
              <a:t>資料，求面積及邊長、判斷為正方</a:t>
            </a:r>
            <a:r>
              <a:rPr lang="zh-TW" altLang="en-US" sz="2800" dirty="0"/>
              <a:t>形</a:t>
            </a:r>
            <a:r>
              <a:rPr lang="zh-TW" altLang="en-US" sz="2800" dirty="0" smtClean="0"/>
              <a:t>或長方形，</a:t>
            </a:r>
            <a:r>
              <a:rPr lang="zh-TW" altLang="en-US" sz="2800" b="1" u="sng" dirty="0" smtClean="0">
                <a:solidFill>
                  <a:srgbClr val="FF0000"/>
                </a:solidFill>
              </a:rPr>
              <a:t>但須能重複執行</a:t>
            </a:r>
            <a:r>
              <a:rPr lang="zh-TW" altLang="en-US" sz="2800" dirty="0" smtClean="0"/>
              <a:t>，直到</a:t>
            </a:r>
            <a:r>
              <a:rPr lang="zh-TW" altLang="en-US" sz="2800" dirty="0" smtClean="0">
                <a:solidFill>
                  <a:srgbClr val="FF0000"/>
                </a:solidFill>
              </a:rPr>
              <a:t>長或寬</a:t>
            </a:r>
            <a:r>
              <a:rPr lang="zh-TW" altLang="en-US" sz="2800" dirty="0"/>
              <a:t>輸入</a:t>
            </a:r>
            <a:r>
              <a:rPr lang="zh-TW" altLang="en-US" sz="2800" dirty="0" smtClean="0">
                <a:solidFill>
                  <a:srgbClr val="FF0000"/>
                </a:solidFill>
              </a:rPr>
              <a:t>為</a:t>
            </a:r>
            <a:r>
              <a:rPr lang="en-US" altLang="zh-TW" sz="2800" dirty="0" smtClean="0">
                <a:solidFill>
                  <a:srgbClr val="FF0000"/>
                </a:solidFill>
              </a:rPr>
              <a:t>&lt;=0</a:t>
            </a:r>
            <a:endParaRPr lang="en-US" altLang="zh-TW" sz="2800" dirty="0" smtClean="0"/>
          </a:p>
          <a:p>
            <a:pPr marL="685800" lvl="2">
              <a:spcBef>
                <a:spcPts val="1000"/>
              </a:spcBef>
            </a:pPr>
            <a:r>
              <a:rPr lang="zh-TW" altLang="en-US" sz="3200" dirty="0"/>
              <a:t>正方形或</a:t>
            </a:r>
            <a:r>
              <a:rPr lang="zh-TW" altLang="en-US" sz="3200" dirty="0" smtClean="0"/>
              <a:t>長方形條件</a:t>
            </a:r>
            <a:r>
              <a:rPr lang="en-US" altLang="zh-TW" sz="3200" dirty="0" smtClean="0"/>
              <a:t>?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pPr marL="685800" lvl="2">
              <a:spcBef>
                <a:spcPts val="1000"/>
              </a:spcBef>
            </a:pPr>
            <a:r>
              <a:rPr lang="zh-TW" altLang="en-US" sz="3200" dirty="0" smtClean="0">
                <a:solidFill>
                  <a:srgbClr val="FF0000"/>
                </a:solidFill>
              </a:rPr>
              <a:t>如何</a:t>
            </a:r>
            <a:r>
              <a:rPr lang="zh-TW" altLang="en-US" sz="3200" dirty="0">
                <a:solidFill>
                  <a:srgbClr val="FF0000"/>
                </a:solidFill>
              </a:rPr>
              <a:t>解決</a:t>
            </a:r>
            <a:r>
              <a:rPr lang="en-US" altLang="zh-TW" sz="3200" dirty="0">
                <a:solidFill>
                  <a:srgbClr val="FF0000"/>
                </a:solidFill>
              </a:rPr>
              <a:t>?</a:t>
            </a:r>
            <a:r>
              <a:rPr lang="zh-TW" altLang="en-US" sz="3200" dirty="0">
                <a:solidFill>
                  <a:srgbClr val="FF0000"/>
                </a:solidFill>
              </a:rPr>
              <a:t> 請規畫其過程 </a:t>
            </a:r>
            <a:r>
              <a:rPr lang="en-US" altLang="zh-TW" sz="3200" dirty="0">
                <a:solidFill>
                  <a:srgbClr val="FF0000"/>
                </a:solidFill>
              </a:rPr>
              <a:t>(</a:t>
            </a:r>
            <a:r>
              <a:rPr lang="zh-TW" altLang="en-US" sz="3200" dirty="0">
                <a:solidFill>
                  <a:srgbClr val="FF0000"/>
                </a:solidFill>
              </a:rPr>
              <a:t>解法</a:t>
            </a:r>
            <a:r>
              <a:rPr lang="en-US" altLang="zh-TW" sz="3200" dirty="0" smtClean="0">
                <a:solidFill>
                  <a:srgbClr val="FF0000"/>
                </a:solidFill>
              </a:rPr>
              <a:t>)</a:t>
            </a:r>
            <a:r>
              <a:rPr lang="zh-TW" altLang="en-US" sz="3200" dirty="0" smtClean="0">
                <a:solidFill>
                  <a:srgbClr val="FF0000"/>
                </a:solidFill>
              </a:rPr>
              <a:t>且畫流程圖</a:t>
            </a:r>
            <a:endParaRPr lang="en-US" altLang="zh-TW" sz="3200" dirty="0">
              <a:solidFill>
                <a:srgbClr val="FF0000"/>
              </a:solidFill>
            </a:endParaRPr>
          </a:p>
          <a:p>
            <a:pPr marL="228600" lvl="1">
              <a:spcBef>
                <a:spcPts val="1000"/>
              </a:spcBef>
            </a:pPr>
            <a:r>
              <a:rPr lang="zh-TW" altLang="en-US" sz="4000" dirty="0"/>
              <a:t>習題</a:t>
            </a:r>
            <a:r>
              <a:rPr lang="en-US" altLang="zh-TW" sz="4000" dirty="0"/>
              <a:t>2</a:t>
            </a:r>
            <a:r>
              <a:rPr lang="en-US" altLang="zh-TW" sz="4000" dirty="0" smtClean="0"/>
              <a:t>:</a:t>
            </a:r>
            <a:r>
              <a:rPr lang="zh-TW" altLang="en-US" sz="4000" dirty="0" smtClean="0"/>
              <a:t>輸入</a:t>
            </a:r>
            <a:r>
              <a:rPr lang="zh-TW" altLang="en-US" sz="4000" dirty="0" smtClean="0">
                <a:solidFill>
                  <a:srgbClr val="FF0000"/>
                </a:solidFill>
              </a:rPr>
              <a:t>民國幾年</a:t>
            </a:r>
            <a:r>
              <a:rPr lang="zh-TW" altLang="en-US" sz="4000" dirty="0" smtClean="0"/>
              <a:t>，判斷該年是閏年或平年，須</a:t>
            </a:r>
            <a:r>
              <a:rPr lang="zh-TW" altLang="en-US" sz="4000" dirty="0"/>
              <a:t>能重複執行，</a:t>
            </a:r>
            <a:r>
              <a:rPr lang="zh-TW" altLang="en-US" sz="4000" dirty="0" smtClean="0"/>
              <a:t>直到輸入年份</a:t>
            </a:r>
            <a:r>
              <a:rPr lang="zh-TW" altLang="en-US" sz="4000" dirty="0" smtClean="0">
                <a:solidFill>
                  <a:srgbClr val="FF0000"/>
                </a:solidFill>
              </a:rPr>
              <a:t>為</a:t>
            </a:r>
            <a:r>
              <a:rPr lang="en-US" altLang="zh-TW" sz="4000" smtClean="0">
                <a:solidFill>
                  <a:srgbClr val="FF0000"/>
                </a:solidFill>
              </a:rPr>
              <a:t>&lt;=-100</a:t>
            </a:r>
            <a:endParaRPr lang="en-US" altLang="zh-TW" sz="4000" dirty="0"/>
          </a:p>
          <a:p>
            <a:pPr marL="228600" lvl="1">
              <a:spcBef>
                <a:spcPts val="1000"/>
              </a:spcBef>
            </a:pPr>
            <a:endParaRPr lang="zh-TW" altLang="en-US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08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04365"/>
            <a:ext cx="7041811" cy="99417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條件</a:t>
            </a:r>
            <a:r>
              <a:rPr lang="en-US" altLang="zh-TW" dirty="0" smtClean="0"/>
              <a:t>Q2/3:</a:t>
            </a:r>
            <a:r>
              <a:rPr lang="zh-TW" altLang="en-US" dirty="0" smtClean="0"/>
              <a:t>邏輯運算式 </a:t>
            </a:r>
            <a:r>
              <a:rPr lang="en-US" altLang="zh-TW" dirty="0" smtClean="0"/>
              <a:t>(answer)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6401" y="1774869"/>
            <a:ext cx="5741726" cy="40459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if (</a:t>
            </a:r>
            <a:r>
              <a:rPr lang="en-US" altLang="zh-TW" dirty="0" err="1">
                <a:solidFill>
                  <a:srgbClr val="FF0000"/>
                </a:solidFill>
              </a:rPr>
              <a:t>nn</a:t>
            </a:r>
            <a:r>
              <a:rPr lang="en-US" altLang="zh-TW" dirty="0">
                <a:solidFill>
                  <a:srgbClr val="FF0000"/>
                </a:solidFill>
              </a:rPr>
              <a:t>&gt;=100 &amp;&amp; </a:t>
            </a:r>
            <a:r>
              <a:rPr lang="en-US" altLang="zh-TW" dirty="0" err="1">
                <a:solidFill>
                  <a:srgbClr val="FF0000"/>
                </a:solidFill>
              </a:rPr>
              <a:t>nn</a:t>
            </a:r>
            <a:r>
              <a:rPr lang="en-US" altLang="zh-TW" dirty="0">
                <a:solidFill>
                  <a:srgbClr val="FF0000"/>
                </a:solidFill>
              </a:rPr>
              <a:t>&lt;=999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&amp;&amp;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(</a:t>
            </a:r>
            <a:r>
              <a:rPr lang="zh-TW" altLang="en-US" dirty="0" smtClean="0"/>
              <a:t>及</a:t>
            </a:r>
            <a:r>
              <a:rPr lang="en-US" altLang="zh-TW" dirty="0" smtClean="0"/>
              <a:t>)   </a:t>
            </a:r>
            <a:r>
              <a:rPr lang="zh-TW" altLang="en-US" dirty="0" smtClean="0"/>
              <a:t>交集</a:t>
            </a:r>
            <a:endParaRPr lang="en-US" altLang="zh-TW" dirty="0" smtClean="0"/>
          </a:p>
          <a:p>
            <a:pPr lvl="1"/>
            <a:r>
              <a:rPr lang="zh-TW" altLang="en-US" dirty="0"/>
              <a:t>符合條件數值</a:t>
            </a:r>
            <a:r>
              <a:rPr lang="zh-TW" altLang="en-US" dirty="0" smtClean="0"/>
              <a:t>範圍</a:t>
            </a:r>
            <a:r>
              <a:rPr lang="en-US" altLang="zh-TW" dirty="0" smtClean="0"/>
              <a:t>?  100&lt;=    </a:t>
            </a:r>
            <a:r>
              <a:rPr lang="en-US" altLang="zh-TW" dirty="0" err="1" smtClean="0"/>
              <a:t>nn</a:t>
            </a:r>
            <a:r>
              <a:rPr lang="en-US" altLang="zh-TW" dirty="0" smtClean="0"/>
              <a:t>     &lt;=999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If (</a:t>
            </a:r>
            <a:r>
              <a:rPr lang="en-US" altLang="zh-TW" dirty="0" err="1" smtClean="0">
                <a:solidFill>
                  <a:srgbClr val="FF0000"/>
                </a:solidFill>
              </a:rPr>
              <a:t>nn</a:t>
            </a:r>
            <a:r>
              <a:rPr lang="en-US" altLang="zh-TW" dirty="0">
                <a:solidFill>
                  <a:srgbClr val="FF0000"/>
                </a:solidFill>
              </a:rPr>
              <a:t>&gt;=100 || </a:t>
            </a:r>
            <a:r>
              <a:rPr lang="en-US" altLang="zh-TW" dirty="0" err="1">
                <a:solidFill>
                  <a:srgbClr val="FF0000"/>
                </a:solidFill>
              </a:rPr>
              <a:t>nn</a:t>
            </a:r>
            <a:r>
              <a:rPr lang="en-US" altLang="zh-TW" dirty="0">
                <a:solidFill>
                  <a:srgbClr val="FF0000"/>
                </a:solidFill>
              </a:rPr>
              <a:t>&lt;=999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/>
              <a:t> </a:t>
            </a:r>
            <a:r>
              <a:rPr lang="en-US" altLang="zh-TW" dirty="0" smtClean="0"/>
              <a:t>||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or (</a:t>
            </a:r>
            <a:r>
              <a:rPr lang="zh-TW" altLang="en-US" dirty="0" smtClean="0"/>
              <a:t>或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</a:t>
            </a:r>
            <a:r>
              <a:rPr lang="zh-TW" altLang="en-US" dirty="0"/>
              <a:t>聯</a:t>
            </a:r>
            <a:r>
              <a:rPr lang="zh-TW" altLang="en-US" dirty="0" smtClean="0"/>
              <a:t>集</a:t>
            </a:r>
            <a:endParaRPr lang="en-US" altLang="zh-TW" dirty="0" smtClean="0"/>
          </a:p>
          <a:p>
            <a:pPr lvl="1"/>
            <a:r>
              <a:rPr lang="zh-TW" altLang="en-US" dirty="0"/>
              <a:t>符合條件數值範圍</a:t>
            </a:r>
            <a:r>
              <a:rPr lang="en-US" altLang="zh-TW" dirty="0" smtClean="0"/>
              <a:t>?</a:t>
            </a:r>
            <a:r>
              <a:rPr lang="zh-TW" altLang="en-US" dirty="0" smtClean="0"/>
              <a:t>    </a:t>
            </a:r>
            <a:r>
              <a:rPr lang="en-US" altLang="zh-TW" dirty="0" smtClean="0"/>
              <a:t>unlimited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If (</a:t>
            </a:r>
            <a:r>
              <a:rPr lang="en-US" altLang="zh-TW" dirty="0" err="1" smtClean="0">
                <a:solidFill>
                  <a:srgbClr val="FF0000"/>
                </a:solidFill>
              </a:rPr>
              <a:t>nn</a:t>
            </a:r>
            <a:r>
              <a:rPr lang="en-US" altLang="zh-TW" dirty="0" smtClean="0">
                <a:solidFill>
                  <a:srgbClr val="FF0000"/>
                </a:solidFill>
              </a:rPr>
              <a:t>&lt;100 </a:t>
            </a:r>
            <a:r>
              <a:rPr lang="en-US" altLang="zh-TW" dirty="0">
                <a:solidFill>
                  <a:srgbClr val="FF0000"/>
                </a:solidFill>
              </a:rPr>
              <a:t>|| </a:t>
            </a:r>
            <a:r>
              <a:rPr lang="en-US" altLang="zh-TW" dirty="0" err="1" smtClean="0">
                <a:solidFill>
                  <a:srgbClr val="FF0000"/>
                </a:solidFill>
              </a:rPr>
              <a:t>nn</a:t>
            </a:r>
            <a:r>
              <a:rPr lang="en-US" altLang="zh-TW" dirty="0" smtClean="0">
                <a:solidFill>
                  <a:srgbClr val="FF0000"/>
                </a:solidFill>
              </a:rPr>
              <a:t>&gt;999</a:t>
            </a:r>
            <a:r>
              <a:rPr lang="en-US" altLang="zh-TW" dirty="0" smtClean="0"/>
              <a:t>)</a:t>
            </a:r>
          </a:p>
          <a:p>
            <a:pPr marL="514350" lvl="2">
              <a:spcBef>
                <a:spcPts val="750"/>
              </a:spcBef>
            </a:pPr>
            <a:r>
              <a:rPr lang="zh-TW" altLang="en-US" dirty="0"/>
              <a:t>符合條件數值範圍</a:t>
            </a:r>
            <a:r>
              <a:rPr lang="en-US" altLang="zh-TW" dirty="0" smtClean="0"/>
              <a:t>?</a:t>
            </a:r>
            <a:r>
              <a:rPr lang="zh-TW" altLang="en-US" dirty="0" smtClean="0"/>
              <a:t>  </a:t>
            </a:r>
            <a:r>
              <a:rPr lang="en-US" altLang="zh-TW" dirty="0" smtClean="0"/>
              <a:t>100~999</a:t>
            </a:r>
            <a:r>
              <a:rPr lang="zh-TW" altLang="en-US" dirty="0" smtClean="0"/>
              <a:t>之外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If (</a:t>
            </a:r>
            <a:r>
              <a:rPr lang="en-US" altLang="zh-TW" dirty="0" err="1">
                <a:solidFill>
                  <a:srgbClr val="FF0000"/>
                </a:solidFill>
              </a:rPr>
              <a:t>nn</a:t>
            </a:r>
            <a:r>
              <a:rPr lang="en-US" altLang="zh-TW" dirty="0">
                <a:solidFill>
                  <a:srgbClr val="FF0000"/>
                </a:solidFill>
              </a:rPr>
              <a:t>&lt;100 </a:t>
            </a:r>
            <a:r>
              <a:rPr lang="en-US" altLang="zh-TW" dirty="0" smtClean="0">
                <a:solidFill>
                  <a:srgbClr val="FF0000"/>
                </a:solidFill>
              </a:rPr>
              <a:t>&amp;&amp; </a:t>
            </a:r>
            <a:r>
              <a:rPr lang="en-US" altLang="zh-TW" dirty="0" err="1">
                <a:solidFill>
                  <a:srgbClr val="FF0000"/>
                </a:solidFill>
              </a:rPr>
              <a:t>nn</a:t>
            </a:r>
            <a:r>
              <a:rPr lang="en-US" altLang="zh-TW" dirty="0">
                <a:solidFill>
                  <a:srgbClr val="FF0000"/>
                </a:solidFill>
              </a:rPr>
              <a:t>&gt;999</a:t>
            </a:r>
            <a:r>
              <a:rPr lang="en-US" altLang="zh-TW" dirty="0"/>
              <a:t>)</a:t>
            </a:r>
          </a:p>
          <a:p>
            <a:pPr marL="514350" lvl="2">
              <a:spcBef>
                <a:spcPts val="750"/>
              </a:spcBef>
            </a:pPr>
            <a:r>
              <a:rPr lang="zh-TW" altLang="en-US" dirty="0"/>
              <a:t>符合條件數值範圍</a:t>
            </a:r>
            <a:r>
              <a:rPr lang="en-US" altLang="zh-TW" dirty="0" smtClean="0"/>
              <a:t>? </a:t>
            </a:r>
            <a:r>
              <a:rPr lang="zh-TW" altLang="en-US" dirty="0" smtClean="0"/>
              <a:t>無此</a:t>
            </a:r>
            <a:endParaRPr lang="en-US" altLang="zh-TW" dirty="0"/>
          </a:p>
          <a:p>
            <a:pPr marL="0" lvl="1" indent="0">
              <a:spcBef>
                <a:spcPts val="750"/>
              </a:spcBef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if 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(!</a:t>
            </a:r>
            <a:r>
              <a:rPr lang="en-US" altLang="zh-TW" dirty="0" smtClean="0"/>
              <a:t>(</a:t>
            </a:r>
            <a:r>
              <a:rPr lang="en-US" altLang="zh-TW" dirty="0" err="1"/>
              <a:t>nn</a:t>
            </a:r>
            <a:r>
              <a:rPr lang="en-US" altLang="zh-TW" dirty="0"/>
              <a:t>&gt;=100 &amp;&amp; </a:t>
            </a:r>
            <a:r>
              <a:rPr lang="en-US" altLang="zh-TW" dirty="0" err="1"/>
              <a:t>nn</a:t>
            </a:r>
            <a:r>
              <a:rPr lang="en-US" altLang="zh-TW" dirty="0"/>
              <a:t>&lt;=999</a:t>
            </a:r>
            <a:r>
              <a:rPr lang="en-US" altLang="zh-TW" dirty="0" smtClean="0"/>
              <a:t>))</a:t>
            </a:r>
            <a:endParaRPr lang="en-US" altLang="zh-TW" dirty="0"/>
          </a:p>
          <a:p>
            <a:pPr lvl="1"/>
            <a:r>
              <a:rPr lang="zh-TW" altLang="en-US" dirty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!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not (</a:t>
            </a:r>
            <a:r>
              <a:rPr lang="zh-TW" altLang="en-US" dirty="0" smtClean="0">
                <a:solidFill>
                  <a:srgbClr val="FF0000"/>
                </a:solidFill>
              </a:rPr>
              <a:t>反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pPr lvl="1"/>
            <a:r>
              <a:rPr lang="zh-TW" altLang="en-US" dirty="0"/>
              <a:t>符合條件數值範圍</a:t>
            </a:r>
            <a:r>
              <a:rPr lang="en-US" altLang="zh-TW" dirty="0" smtClean="0"/>
              <a:t>?</a:t>
            </a:r>
            <a:r>
              <a:rPr lang="zh-TW" altLang="en-US" dirty="0" smtClean="0"/>
              <a:t> </a:t>
            </a:r>
            <a:r>
              <a:rPr lang="en-US" altLang="zh-TW" dirty="0" smtClean="0"/>
              <a:t>Same as 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 err="1" smtClean="0">
                <a:solidFill>
                  <a:srgbClr val="FF0000"/>
                </a:solidFill>
              </a:rPr>
              <a:t>nn</a:t>
            </a:r>
            <a:r>
              <a:rPr lang="en-US" altLang="zh-TW" dirty="0" smtClean="0">
                <a:solidFill>
                  <a:srgbClr val="FF0000"/>
                </a:solidFill>
              </a:rPr>
              <a:t>&lt;100 </a:t>
            </a:r>
            <a:r>
              <a:rPr lang="en-US" altLang="zh-TW" dirty="0">
                <a:solidFill>
                  <a:srgbClr val="FF0000"/>
                </a:solidFill>
              </a:rPr>
              <a:t>|| </a:t>
            </a:r>
            <a:r>
              <a:rPr lang="en-US" altLang="zh-TW" dirty="0" err="1">
                <a:solidFill>
                  <a:srgbClr val="FF0000"/>
                </a:solidFill>
              </a:rPr>
              <a:t>nn</a:t>
            </a:r>
            <a:r>
              <a:rPr lang="en-US" altLang="zh-TW" dirty="0">
                <a:solidFill>
                  <a:srgbClr val="FF0000"/>
                </a:solidFill>
              </a:rPr>
              <a:t>&gt;999</a:t>
            </a:r>
            <a:r>
              <a:rPr lang="en-US" altLang="zh-TW" dirty="0"/>
              <a:t>)</a:t>
            </a:r>
          </a:p>
          <a:p>
            <a:pPr lvl="1"/>
            <a:endParaRPr lang="en-US" altLang="zh-TW" dirty="0"/>
          </a:p>
          <a:p>
            <a:pPr marL="514350" lvl="2">
              <a:spcBef>
                <a:spcPts val="750"/>
              </a:spcBef>
            </a:pPr>
            <a:endParaRPr lang="en-US" altLang="zh-TW" dirty="0"/>
          </a:p>
          <a:p>
            <a:pPr lvl="1"/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左-右雙向箭號 3"/>
          <p:cNvSpPr/>
          <p:nvPr/>
        </p:nvSpPr>
        <p:spPr>
          <a:xfrm>
            <a:off x="4820970" y="3288106"/>
            <a:ext cx="3768505" cy="2037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5" name="十字形 4"/>
          <p:cNvSpPr/>
          <p:nvPr/>
        </p:nvSpPr>
        <p:spPr>
          <a:xfrm>
            <a:off x="5282697" y="3216810"/>
            <a:ext cx="142592" cy="346295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" name="十字形 5"/>
          <p:cNvSpPr/>
          <p:nvPr/>
        </p:nvSpPr>
        <p:spPr>
          <a:xfrm>
            <a:off x="7034542" y="3216810"/>
            <a:ext cx="142592" cy="346295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7" name="文字方塊 6"/>
          <p:cNvSpPr txBox="1"/>
          <p:nvPr/>
        </p:nvSpPr>
        <p:spPr>
          <a:xfrm>
            <a:off x="5180511" y="3563104"/>
            <a:ext cx="4491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100</a:t>
            </a:r>
            <a:endParaRPr lang="zh-TW" altLang="en-US" sz="135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904942" y="3617425"/>
            <a:ext cx="4491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999</a:t>
            </a:r>
            <a:endParaRPr lang="zh-TW" altLang="en-US" sz="1350" dirty="0"/>
          </a:p>
        </p:txBody>
      </p:sp>
    </p:spTree>
    <p:extLst>
      <p:ext uri="{BB962C8B-B14F-4D97-AF65-F5344CB8AC3E}">
        <p14:creationId xmlns:p14="http://schemas.microsoft.com/office/powerpoint/2010/main" val="28987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搶答</a:t>
            </a:r>
            <a:r>
              <a:rPr lang="en-US" altLang="zh-TW" dirty="0" smtClean="0"/>
              <a:t>Q4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altLang="zh-TW" dirty="0" smtClean="0"/>
              <a:t>int x , y , z = 5;  </a:t>
            </a:r>
          </a:p>
          <a:p>
            <a:pPr marL="0" indent="0">
              <a:buNone/>
            </a:pPr>
            <a:r>
              <a:rPr lang="pl-PL" altLang="zh-TW" dirty="0" smtClean="0"/>
              <a:t>x = y = z + 5;  </a:t>
            </a:r>
          </a:p>
          <a:p>
            <a:pPr marL="0" indent="0">
              <a:buNone/>
            </a:pPr>
            <a:r>
              <a:rPr lang="pl-PL" altLang="zh-TW" dirty="0" smtClean="0"/>
              <a:t>z = x + y + z;  </a:t>
            </a:r>
          </a:p>
          <a:p>
            <a:pPr marL="0" indent="0">
              <a:buNone/>
            </a:pPr>
            <a:r>
              <a:rPr lang="pl-PL" altLang="zh-TW" dirty="0" smtClean="0"/>
              <a:t>System.out.println("z = " + z);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3433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搶答</a:t>
            </a:r>
            <a:r>
              <a:rPr lang="en-US" altLang="zh-TW" dirty="0" smtClean="0"/>
              <a:t>Q5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altLang="zh-TW" dirty="0" smtClean="0"/>
              <a:t>int x1 = 9, y1 = 8, z1 = 7;  </a:t>
            </a:r>
          </a:p>
          <a:p>
            <a:pPr marL="0" indent="0">
              <a:buNone/>
            </a:pPr>
            <a:r>
              <a:rPr lang="es-ES" altLang="zh-TW" dirty="0" smtClean="0"/>
              <a:t>x1 = x1 % z1;</a:t>
            </a:r>
          </a:p>
          <a:p>
            <a:pPr marL="0" indent="0">
              <a:buNone/>
            </a:pPr>
            <a:r>
              <a:rPr lang="es-ES" altLang="zh-TW" dirty="0" smtClean="0"/>
              <a:t>if (x1 &lt; 5)</a:t>
            </a:r>
          </a:p>
          <a:p>
            <a:pPr marL="342900" lvl="1" indent="0">
              <a:buNone/>
            </a:pPr>
            <a:r>
              <a:rPr lang="es-ES" altLang="zh-TW" dirty="0" smtClean="0"/>
              <a:t>y1 = y1 + 1;  </a:t>
            </a:r>
          </a:p>
          <a:p>
            <a:pPr marL="0" indent="0">
              <a:buNone/>
            </a:pPr>
            <a:r>
              <a:rPr lang="es-ES" altLang="zh-TW" dirty="0" smtClean="0"/>
              <a:t>else</a:t>
            </a:r>
          </a:p>
          <a:p>
            <a:pPr marL="342900" lvl="1" indent="0">
              <a:buNone/>
            </a:pPr>
            <a:r>
              <a:rPr lang="es-ES" altLang="zh-TW" dirty="0" smtClean="0"/>
              <a:t>                  y1 = x1 + 1;  </a:t>
            </a:r>
          </a:p>
          <a:p>
            <a:pPr marL="0" indent="0">
              <a:buNone/>
            </a:pPr>
            <a:r>
              <a:rPr lang="es-ES" altLang="zh-TW" dirty="0" smtClean="0"/>
              <a:t>System.out.println("y1 = " + y1);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3818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搶答</a:t>
            </a:r>
            <a:r>
              <a:rPr lang="en-US" altLang="zh-TW" dirty="0" smtClean="0"/>
              <a:t>Q6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altLang="zh-TW" dirty="0" smtClean="0"/>
              <a:t> x1 = 9; y1=8; z1=7;  </a:t>
            </a:r>
          </a:p>
          <a:p>
            <a:pPr marL="0" indent="0">
              <a:buNone/>
            </a:pPr>
            <a:r>
              <a:rPr lang="es-ES" altLang="zh-TW" dirty="0" smtClean="0"/>
              <a:t>x1 = x1 % z1;  </a:t>
            </a:r>
          </a:p>
          <a:p>
            <a:pPr marL="0" indent="0">
              <a:buNone/>
            </a:pPr>
            <a:r>
              <a:rPr lang="es-ES" altLang="zh-TW" dirty="0" smtClean="0"/>
              <a:t>if (!(x1&lt;=5))</a:t>
            </a:r>
          </a:p>
          <a:p>
            <a:pPr marL="342900" lvl="1" indent="0">
              <a:buNone/>
            </a:pPr>
            <a:r>
              <a:rPr lang="es-ES" altLang="zh-TW" dirty="0" smtClean="0"/>
              <a:t>y1 = y1 + 1;  </a:t>
            </a:r>
          </a:p>
          <a:p>
            <a:pPr marL="0" indent="0">
              <a:buNone/>
            </a:pPr>
            <a:r>
              <a:rPr lang="es-ES" altLang="zh-TW" dirty="0" smtClean="0"/>
              <a:t>else</a:t>
            </a:r>
          </a:p>
          <a:p>
            <a:pPr marL="342900" lvl="1" indent="0">
              <a:buNone/>
            </a:pPr>
            <a:r>
              <a:rPr lang="es-ES" altLang="zh-TW" dirty="0" smtClean="0"/>
              <a:t>y1 = x1 + 1;  </a:t>
            </a:r>
          </a:p>
          <a:p>
            <a:pPr marL="0" indent="0">
              <a:buNone/>
            </a:pPr>
            <a:r>
              <a:rPr lang="es-ES" altLang="zh-TW" dirty="0" smtClean="0"/>
              <a:t>System.out.println("y1 = " + y1);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8742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2393</TotalTime>
  <Words>1938</Words>
  <Application>Microsoft Office PowerPoint</Application>
  <PresentationFormat>如螢幕大小 (4:3)</PresentationFormat>
  <Paragraphs>381</Paragraphs>
  <Slides>50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50</vt:i4>
      </vt:variant>
    </vt:vector>
  </HeadingPairs>
  <TitlesOfParts>
    <vt:vector size="57" baseType="lpstr">
      <vt:lpstr>新細明體</vt:lpstr>
      <vt:lpstr>標楷體</vt:lpstr>
      <vt:lpstr>Arial</vt:lpstr>
      <vt:lpstr>Calibri</vt:lpstr>
      <vt:lpstr>Calibri Light</vt:lpstr>
      <vt:lpstr>Office 佈景主題</vt:lpstr>
      <vt:lpstr>1_Office 佈景主題</vt:lpstr>
      <vt:lpstr>複習算術運算式、條件運算式</vt:lpstr>
      <vt:lpstr>搶答Q1: debug </vt:lpstr>
      <vt:lpstr>搶答Q1: debug (answer) </vt:lpstr>
      <vt:lpstr>條件Q2:邏輯運算式 (立即搶答)</vt:lpstr>
      <vt:lpstr>條件Q3:邏輯運算式 (立即搶答)</vt:lpstr>
      <vt:lpstr>條件Q2/3:邏輯運算式 (answer)</vt:lpstr>
      <vt:lpstr>搶答Q4</vt:lpstr>
      <vt:lpstr>搶答Q5</vt:lpstr>
      <vt:lpstr>搶答Q6</vt:lpstr>
      <vt:lpstr>搶答Q7</vt:lpstr>
      <vt:lpstr>搶答Q8</vt:lpstr>
      <vt:lpstr>搶答Q9</vt:lpstr>
      <vt:lpstr>搶答Q10</vt:lpstr>
      <vt:lpstr>Q4~Q10 Answer</vt:lpstr>
      <vt:lpstr>Assignment statement</vt:lpstr>
      <vt:lpstr>再談分支 (selection, branch) III 程式如何轉彎?</vt:lpstr>
      <vt:lpstr>Review BMI診斷:分成三層次(簡化)</vt:lpstr>
      <vt:lpstr>PowerPoint 簡報</vt:lpstr>
      <vt:lpstr>PowerPoint 簡報</vt:lpstr>
      <vt:lpstr>BMI診斷</vt:lpstr>
      <vt:lpstr>猜數字遊戲</vt:lpstr>
      <vt:lpstr>PowerPoint 簡報</vt:lpstr>
      <vt:lpstr>猜數字遊戲(1):運用亂數設計猜數字遊戲程式</vt:lpstr>
      <vt:lpstr>產生1~100亂數</vt:lpstr>
      <vt:lpstr>猜數字遊戲(2):運用亂數設計猜數字遊戲程式</vt:lpstr>
      <vt:lpstr>猜數字遊戲(3):運用亂數設計猜數字遊戲程式</vt:lpstr>
      <vt:lpstr>不同分支，相同結果</vt:lpstr>
      <vt:lpstr>巢狀分支Nested if</vt:lpstr>
      <vt:lpstr>猜數字遊戲之反思</vt:lpstr>
      <vt:lpstr>PowerPoint 簡報</vt:lpstr>
      <vt:lpstr>判斷閏年(leap year)、平年(common year)</vt:lpstr>
      <vt:lpstr>閏年、平年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閏年規則轉成條件</vt:lpstr>
      <vt:lpstr>PowerPoint 簡報</vt:lpstr>
      <vt:lpstr>PowerPoint 簡報</vt:lpstr>
      <vt:lpstr>迴圈(loop)概念 : 讓程式繞圈圈 </vt:lpstr>
      <vt:lpstr>迴圈(loop)</vt:lpstr>
      <vt:lpstr>迴圈(loop)概念</vt:lpstr>
      <vt:lpstr>猜數字遊戲</vt:lpstr>
      <vt:lpstr>PowerPoint 簡報</vt:lpstr>
      <vt:lpstr>讓猜數字重複執行</vt:lpstr>
      <vt:lpstr>程式與流程圖對應</vt:lpstr>
      <vt:lpstr>迴圈會執行? Why?</vt:lpstr>
      <vt:lpstr>習題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utaipei</dc:creator>
  <cp:lastModifiedBy>user</cp:lastModifiedBy>
  <cp:revision>215</cp:revision>
  <cp:lastPrinted>2017-10-24T05:08:21Z</cp:lastPrinted>
  <dcterms:created xsi:type="dcterms:W3CDTF">2017-09-02T05:47:28Z</dcterms:created>
  <dcterms:modified xsi:type="dcterms:W3CDTF">2018-03-31T06:07:02Z</dcterms:modified>
</cp:coreProperties>
</file>