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handoutMasterIdLst>
    <p:handoutMasterId r:id="rId63"/>
  </p:handoutMasterIdLst>
  <p:sldIdLst>
    <p:sldId id="315" r:id="rId3"/>
    <p:sldId id="302" r:id="rId4"/>
    <p:sldId id="305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14" r:id="rId14"/>
    <p:sldId id="316" r:id="rId15"/>
    <p:sldId id="330" r:id="rId16"/>
    <p:sldId id="326" r:id="rId17"/>
    <p:sldId id="327" r:id="rId18"/>
    <p:sldId id="328" r:id="rId19"/>
    <p:sldId id="329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72" r:id="rId30"/>
    <p:sldId id="373" r:id="rId31"/>
    <p:sldId id="374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17" r:id="rId6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AD69678-FCBE-4D4A-BFF3-8A9BAC2762C4}">
          <p14:sldIdLst>
            <p14:sldId id="315"/>
            <p14:sldId id="302"/>
            <p14:sldId id="305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14"/>
            <p14:sldId id="316"/>
            <p14:sldId id="330"/>
          </p14:sldIdLst>
        </p14:section>
        <p14:section name="未命名的章節" id="{813A2005-283D-4269-9F8A-513B8CD3EF9D}">
          <p14:sldIdLst>
            <p14:sldId id="326"/>
            <p14:sldId id="327"/>
            <p14:sldId id="328"/>
            <p14:sldId id="329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72"/>
            <p14:sldId id="373"/>
            <p14:sldId id="374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9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1135-4D41-452B-99E1-536521F67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1164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8B4F5-CFB3-42A6-A732-3B3802D394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052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8B4F5-CFB3-42A6-A732-3B3802D3942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25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D9B5-774E-4014-9544-AFBF9E3621E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58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D9B5-774E-4014-9544-AFBF9E3621E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4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4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3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77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27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8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1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5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2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43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9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5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0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2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9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98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01E7-3D61-4143-9533-CB812C7EC727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2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32102;laiahfur@gmail.com" TargetMode="External"/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0%E5%B9%B4" TargetMode="External"/><Relationship Id="rId2" Type="http://schemas.openxmlformats.org/officeDocument/2006/relationships/hyperlink" Target="https://zh.wikipedia.org/wiki/%E6%A0%BC%E9%87%8C%E9%AB%98%E5%88%A9%E5%8E%86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請大家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準時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4366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/>
              <a:t>8.</a:t>
            </a:r>
            <a:r>
              <a:rPr lang="zh-TW" altLang="en-US" sz="3600" dirty="0"/>
              <a:t>那些變數的名稱不合法</a:t>
            </a:r>
            <a:r>
              <a:rPr lang="en-US" altLang="zh-TW" sz="3600" dirty="0"/>
              <a:t>invalid?</a:t>
            </a:r>
          </a:p>
          <a:p>
            <a:pPr marL="0" indent="0">
              <a:buNone/>
            </a:pPr>
            <a:r>
              <a:rPr lang="zh-TW" altLang="en-US" sz="3600" dirty="0" smtClean="0"/>
              <a:t>     </a:t>
            </a:r>
            <a:r>
              <a:rPr lang="en-US" altLang="zh-TW" sz="3600" dirty="0"/>
              <a:t>(1) a_2</a:t>
            </a:r>
          </a:p>
          <a:p>
            <a:pPr marL="0" indent="0">
              <a:buNone/>
            </a:pPr>
            <a:r>
              <a:rPr lang="en-US" altLang="zh-TW" sz="3600" dirty="0"/>
              <a:t>     (2) 123pp</a:t>
            </a:r>
          </a:p>
          <a:p>
            <a:pPr marL="0" indent="0">
              <a:buNone/>
            </a:pPr>
            <a:r>
              <a:rPr lang="en-US" altLang="zh-TW" sz="3600" dirty="0"/>
              <a:t>     (3) </a:t>
            </a:r>
            <a:r>
              <a:rPr lang="en-US" altLang="zh-TW" sz="3600" dirty="0" err="1"/>
              <a:t>p+q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/>
              <a:t>     (4)  f%3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278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9.x+3=z*k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上述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Bug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在何處？如何修改才會正確？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108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5622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2678" y="448814"/>
            <a:ext cx="8774632" cy="6165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宣告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為整數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變數，請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寫此敘述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？宣告目的為何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int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w;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宣告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目的在於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請求系統依資料型態配給一塊記憶體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整數變數內容放入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w=80;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整數變數原本內容再增加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w=w+15;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的整數變數內容放入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(set)z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已宣告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z=w;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整數變數內容相乘後，放入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宣告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y=w*z;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整數變數內容清除為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w=0;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77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22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6165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下列哪些變數名稱是不合法的？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複選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(1)x-y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x+y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(3)3pig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(4)x4B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5)x*y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1, 2, 3, 5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8.</a:t>
            </a:r>
            <a:r>
              <a:rPr lang="zh-TW" altLang="en-US" dirty="0"/>
              <a:t>那些變數的名稱不</a:t>
            </a:r>
            <a:r>
              <a:rPr lang="zh-TW" altLang="en-US" dirty="0" smtClean="0"/>
              <a:t>合法</a:t>
            </a:r>
            <a:r>
              <a:rPr lang="en-US" altLang="zh-TW" dirty="0" smtClean="0"/>
              <a:t>(invalid)?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(1) a_2</a:t>
            </a:r>
          </a:p>
          <a:p>
            <a:pPr marL="0" indent="0">
              <a:buNone/>
            </a:pPr>
            <a:r>
              <a:rPr lang="en-US" altLang="zh-TW" dirty="0"/>
              <a:t>     (2) 123pp</a:t>
            </a:r>
          </a:p>
          <a:p>
            <a:pPr marL="0" indent="0">
              <a:buNone/>
            </a:pPr>
            <a:r>
              <a:rPr lang="en-US" altLang="zh-TW" dirty="0"/>
              <a:t>     (3) </a:t>
            </a:r>
            <a:r>
              <a:rPr lang="en-US" altLang="zh-TW" dirty="0" err="1"/>
              <a:t>p+q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(4)  f%3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2, 3,4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9.x+3=z*k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Bug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在何處？如何修改才會正確？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Ans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x_3=z*k;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x3=z*k;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x=z*k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43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270" y="476672"/>
            <a:ext cx="8349194" cy="994172"/>
          </a:xfrm>
        </p:spPr>
        <p:txBody>
          <a:bodyPr/>
          <a:lstStyle/>
          <a:p>
            <a:r>
              <a:rPr lang="zh-TW" altLang="en-US" dirty="0"/>
              <a:t>搶</a:t>
            </a:r>
            <a:r>
              <a:rPr lang="zh-TW" altLang="en-US" dirty="0" smtClean="0"/>
              <a:t>答</a:t>
            </a:r>
            <a:r>
              <a:rPr lang="en-US" altLang="zh-TW" dirty="0" smtClean="0"/>
              <a:t>:</a:t>
            </a:r>
            <a:r>
              <a:rPr lang="zh-TW" altLang="en-US" dirty="0" smtClean="0"/>
              <a:t> 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內容追蹤， 印出結果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877975"/>
            <a:ext cx="4961417" cy="2105247"/>
          </a:xfrm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 err="1"/>
              <a:t>i</a:t>
            </a:r>
            <a:r>
              <a:rPr lang="en-US" altLang="zh-TW" dirty="0" err="1" smtClean="0"/>
              <a:t>nt</a:t>
            </a:r>
            <a:r>
              <a:rPr lang="en-US" altLang="zh-TW" dirty="0" smtClean="0"/>
              <a:t> X=10, Y=4, Z=15;</a:t>
            </a:r>
          </a:p>
          <a:p>
            <a:pPr marL="0" indent="0">
              <a:buNone/>
            </a:pPr>
            <a:r>
              <a:rPr lang="en-US" altLang="zh-TW" dirty="0" smtClean="0"/>
              <a:t>X=X+1;</a:t>
            </a:r>
          </a:p>
          <a:p>
            <a:pPr marL="0" indent="0">
              <a:buNone/>
            </a:pPr>
            <a:r>
              <a:rPr lang="en-US" altLang="zh-TW" dirty="0" smtClean="0"/>
              <a:t>X=X+Y;</a:t>
            </a:r>
          </a:p>
          <a:p>
            <a:pPr marL="0" indent="0">
              <a:buNone/>
            </a:pPr>
            <a:r>
              <a:rPr lang="en-US" altLang="zh-TW" dirty="0" smtClean="0"/>
              <a:t>Z=(Y*Y)%(X-1);</a:t>
            </a:r>
          </a:p>
          <a:p>
            <a:pPr marL="0" indent="0">
              <a:buNone/>
            </a:pPr>
            <a:r>
              <a:rPr lang="en-US" altLang="zh-TW" dirty="0" err="1" smtClean="0"/>
              <a:t>System.out.println</a:t>
            </a:r>
            <a:r>
              <a:rPr lang="en-US" altLang="zh-TW" dirty="0" smtClean="0"/>
              <a:t>(“X=“+X+”, Z=“+Z);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2644" y="4501558"/>
            <a:ext cx="6578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/>
              <a:t>思考三分鐘後，請在</a:t>
            </a:r>
            <a:r>
              <a:rPr lang="en-US" altLang="zh-TW" sz="2100" dirty="0"/>
              <a:t>ADOBE connect </a:t>
            </a:r>
            <a:r>
              <a:rPr lang="zh-TW" altLang="en-US" sz="2100" dirty="0"/>
              <a:t>右下角聊天區作答</a:t>
            </a:r>
            <a:r>
              <a:rPr lang="en-US" altLang="zh-TW" sz="2100" dirty="0"/>
              <a:t>!</a:t>
            </a:r>
            <a:endParaRPr lang="zh-TW" altLang="en-US" sz="2100" dirty="0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3285461" y="1558999"/>
            <a:ext cx="1507165" cy="1778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999" y="1316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分支 </a:t>
            </a:r>
            <a:r>
              <a:rPr lang="en-US" altLang="zh-TW" dirty="0" smtClean="0">
                <a:solidFill>
                  <a:srgbClr val="FF0000"/>
                </a:solidFill>
              </a:rPr>
              <a:t>(selection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TW" dirty="0" smtClean="0">
                <a:solidFill>
                  <a:srgbClr val="FF0000"/>
                </a:solidFill>
              </a:rPr>
              <a:t>branch)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zh-TW" dirty="0" smtClean="0"/>
              <a:t>程式</a:t>
            </a:r>
            <a:r>
              <a:rPr lang="zh-TW" altLang="en-US" dirty="0" smtClean="0"/>
              <a:t>會轉彎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7612912" cy="2091097"/>
          </a:xfrm>
        </p:spPr>
        <p:txBody>
          <a:bodyPr/>
          <a:lstStyle/>
          <a:p>
            <a:r>
              <a:rPr lang="zh-TW" altLang="en-US" sz="2700" dirty="0"/>
              <a:t>臺北市立大學 </a:t>
            </a:r>
            <a:r>
              <a:rPr lang="zh-TW" altLang="en-US" sz="2700" dirty="0">
                <a:hlinkClick r:id="rId2" tooltip="資訊科學系(含碩士班)"/>
              </a:rPr>
              <a:t>資訊科學系</a:t>
            </a:r>
            <a:r>
              <a:rPr lang="en-US" altLang="zh-TW" sz="2700" dirty="0">
                <a:hlinkClick r:id="rId2" tooltip="資訊科學系(含碩士班)"/>
              </a:rPr>
              <a:t>(</a:t>
            </a:r>
            <a:r>
              <a:rPr lang="zh-TW" altLang="en-US" sz="2700" dirty="0">
                <a:hlinkClick r:id="rId2" tooltip="資訊科學系(含碩士班)"/>
              </a:rPr>
              <a:t>含碩士班</a:t>
            </a:r>
            <a:r>
              <a:rPr lang="en-US" altLang="zh-TW" sz="2700" dirty="0">
                <a:hlinkClick r:id="rId2" tooltip="資訊科學系(含碩士班)"/>
              </a:rPr>
              <a:t>)</a:t>
            </a:r>
            <a:endParaRPr lang="en-US" altLang="zh-TW" sz="2700" dirty="0"/>
          </a:p>
          <a:p>
            <a:r>
              <a:rPr lang="zh-TW" altLang="en-US" sz="2700" dirty="0"/>
              <a:t>賴阿福</a:t>
            </a:r>
            <a:endParaRPr lang="en-US" altLang="zh-TW" sz="27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86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0627" y="1565661"/>
            <a:ext cx="7886700" cy="994172"/>
          </a:xfrm>
        </p:spPr>
        <p:txBody>
          <a:bodyPr/>
          <a:lstStyle/>
          <a:p>
            <a:pPr algn="ctr"/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en-US" altLang="zh-TW" dirty="0" smtClean="0"/>
              <a:t>(variable)</a:t>
            </a:r>
            <a:r>
              <a:rPr lang="zh-TW" altLang="en-US" dirty="0" smtClean="0"/>
              <a:t>概念複習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600" y="2559833"/>
            <a:ext cx="7886700" cy="2697543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何謂變</a:t>
            </a:r>
            <a:r>
              <a:rPr lang="zh-TW" altLang="zh-TW" dirty="0" smtClean="0"/>
              <a:t>數</a:t>
            </a:r>
            <a:r>
              <a:rPr lang="en-US" altLang="zh-TW" dirty="0" smtClean="0"/>
              <a:t>?</a:t>
            </a:r>
            <a:r>
              <a:rPr lang="zh-TW" altLang="en-US" dirty="0" smtClean="0"/>
              <a:t>執行時，變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存在何處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有何用途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變</a:t>
            </a:r>
            <a:r>
              <a:rPr lang="zh-TW" altLang="zh-TW" dirty="0"/>
              <a:t>數</a:t>
            </a:r>
            <a:r>
              <a:rPr lang="zh-TW" altLang="en-US" dirty="0"/>
              <a:t>有哪些</a:t>
            </a:r>
            <a:r>
              <a:rPr lang="zh-TW" altLang="en-US" dirty="0" smtClean="0"/>
              <a:t>型態</a:t>
            </a:r>
            <a:r>
              <a:rPr lang="en-US" altLang="zh-TW" dirty="0" smtClean="0"/>
              <a:t>(data type)?</a:t>
            </a:r>
            <a:endParaRPr lang="en-US" altLang="zh-TW" dirty="0"/>
          </a:p>
          <a:p>
            <a:r>
              <a:rPr lang="zh-TW" altLang="en-US" dirty="0"/>
              <a:t>為何需有不同型態</a:t>
            </a:r>
            <a:r>
              <a:rPr lang="en-US" altLang="zh-TW" dirty="0"/>
              <a:t>?</a:t>
            </a:r>
          </a:p>
          <a:p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如何宣告</a:t>
            </a:r>
            <a:r>
              <a:rPr lang="en-US" altLang="zh-TW" dirty="0" smtClean="0"/>
              <a:t>?</a:t>
            </a:r>
            <a:r>
              <a:rPr lang="zh-TW" altLang="en-US" dirty="0" smtClean="0"/>
              <a:t>為何要宣告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變</a:t>
            </a:r>
            <a:r>
              <a:rPr lang="zh-TW" altLang="zh-TW" dirty="0"/>
              <a:t>數</a:t>
            </a:r>
            <a:r>
              <a:rPr lang="zh-TW" altLang="en-US" dirty="0"/>
              <a:t>內容</a:t>
            </a:r>
            <a:r>
              <a:rPr lang="zh-TW" altLang="en-US" dirty="0" smtClean="0"/>
              <a:t>如何給初值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變</a:t>
            </a:r>
            <a:r>
              <a:rPr lang="zh-TW" altLang="zh-TW" dirty="0"/>
              <a:t>數</a:t>
            </a:r>
            <a:r>
              <a:rPr lang="zh-TW" altLang="en-US" dirty="0" smtClean="0"/>
              <a:t>內容如何存、取</a:t>
            </a:r>
            <a:r>
              <a:rPr lang="en-US" altLang="zh-TW" dirty="0" smtClean="0"/>
              <a:t>:</a:t>
            </a:r>
            <a:r>
              <a:rPr lang="zh-TW" altLang="en-US" dirty="0" smtClean="0"/>
              <a:t>存入</a:t>
            </a:r>
            <a:r>
              <a:rPr lang="en-US" altLang="zh-TW" dirty="0" smtClean="0"/>
              <a:t>(store, set)</a:t>
            </a:r>
            <a:r>
              <a:rPr lang="zh-TW" altLang="en-US" dirty="0" smtClean="0"/>
              <a:t>、取出</a:t>
            </a:r>
            <a:r>
              <a:rPr lang="en-US" altLang="zh-TW" dirty="0" smtClean="0"/>
              <a:t>(get, retrieve)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0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86700" cy="80156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概念複習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678" y="1278237"/>
            <a:ext cx="8026463" cy="4461095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何謂變</a:t>
            </a:r>
            <a:r>
              <a:rPr lang="zh-TW" altLang="zh-TW" dirty="0" smtClean="0"/>
              <a:t>數</a:t>
            </a:r>
            <a:r>
              <a:rPr lang="en-US" altLang="zh-TW" dirty="0" smtClean="0"/>
              <a:t>?</a:t>
            </a:r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存在何處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代表程式要使用一塊</a:t>
            </a:r>
            <a:r>
              <a:rPr lang="en-US" altLang="zh-TW" dirty="0" smtClean="0"/>
              <a:t>RAM</a:t>
            </a:r>
            <a:r>
              <a:rPr lang="zh-TW" altLang="en-US" dirty="0" smtClean="0"/>
              <a:t>，存在</a:t>
            </a:r>
            <a:r>
              <a:rPr lang="en-US" altLang="zh-TW" dirty="0" smtClean="0"/>
              <a:t>RAM</a:t>
            </a:r>
          </a:p>
          <a:p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有何用途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紀錄、存放變動資</a:t>
            </a:r>
            <a:r>
              <a:rPr lang="zh-TW" altLang="en-US" dirty="0"/>
              <a:t>料</a:t>
            </a:r>
            <a:endParaRPr lang="en-US" altLang="zh-TW" dirty="0" smtClean="0"/>
          </a:p>
          <a:p>
            <a:r>
              <a:rPr lang="zh-TW" altLang="en-US" dirty="0"/>
              <a:t>變</a:t>
            </a:r>
            <a:r>
              <a:rPr lang="zh-TW" altLang="zh-TW" dirty="0"/>
              <a:t>數</a:t>
            </a:r>
            <a:r>
              <a:rPr lang="zh-TW" altLang="en-US" dirty="0"/>
              <a:t>有哪些型態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整數、浮點</a:t>
            </a:r>
            <a:r>
              <a:rPr lang="zh-TW" altLang="zh-TW" dirty="0" smtClean="0"/>
              <a:t>數</a:t>
            </a:r>
            <a:r>
              <a:rPr lang="zh-TW" altLang="en-US" dirty="0" smtClean="0"/>
              <a:t>、字串、</a:t>
            </a:r>
            <a:r>
              <a:rPr lang="en-US" altLang="zh-TW" dirty="0" err="1" smtClean="0"/>
              <a:t>boolean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char</a:t>
            </a:r>
            <a:endParaRPr lang="en-US" altLang="zh-TW" dirty="0"/>
          </a:p>
          <a:p>
            <a:r>
              <a:rPr lang="zh-TW" altLang="en-US" dirty="0"/>
              <a:t>為何需有不同型態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/>
              <a:t>不同</a:t>
            </a:r>
            <a:r>
              <a:rPr lang="zh-TW" altLang="en-US" dirty="0" smtClean="0"/>
              <a:t>型態有</a:t>
            </a:r>
            <a:r>
              <a:rPr lang="zh-TW" altLang="en-US" dirty="0"/>
              <a:t>不同</a:t>
            </a:r>
            <a:r>
              <a:rPr lang="zh-TW" altLang="en-US" dirty="0" smtClean="0"/>
              <a:t>用途、值域</a:t>
            </a:r>
            <a:endParaRPr lang="en-US" altLang="zh-TW" dirty="0"/>
          </a:p>
          <a:p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如何宣告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err="1"/>
              <a:t>i</a:t>
            </a:r>
            <a:r>
              <a:rPr lang="en-US" altLang="zh-TW" dirty="0" err="1" smtClean="0"/>
              <a:t>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p,q,r</a:t>
            </a:r>
            <a:r>
              <a:rPr lang="en-US" altLang="zh-TW" dirty="0" smtClean="0"/>
              <a:t>;</a:t>
            </a:r>
          </a:p>
          <a:p>
            <a:r>
              <a:rPr lang="zh-TW" altLang="en-US" dirty="0"/>
              <a:t>變</a:t>
            </a:r>
            <a:r>
              <a:rPr lang="zh-TW" altLang="zh-TW" dirty="0"/>
              <a:t>數</a:t>
            </a:r>
            <a:r>
              <a:rPr lang="zh-TW" altLang="en-US" dirty="0"/>
              <a:t>內容</a:t>
            </a:r>
            <a:r>
              <a:rPr lang="zh-TW" altLang="en-US" dirty="0" smtClean="0"/>
              <a:t>如何給初值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err="1" smtClean="0"/>
              <a:t>int</a:t>
            </a:r>
            <a:r>
              <a:rPr lang="en-US" altLang="zh-TW" dirty="0" smtClean="0"/>
              <a:t> p=9,q;</a:t>
            </a:r>
          </a:p>
          <a:p>
            <a:r>
              <a:rPr lang="zh-TW" altLang="en-US" dirty="0"/>
              <a:t>變</a:t>
            </a:r>
            <a:r>
              <a:rPr lang="zh-TW" altLang="zh-TW" dirty="0"/>
              <a:t>數</a:t>
            </a:r>
            <a:r>
              <a:rPr lang="zh-TW" altLang="en-US" dirty="0" smtClean="0"/>
              <a:t>內容如何存、取</a:t>
            </a:r>
            <a:r>
              <a:rPr lang="en-US" altLang="zh-TW" dirty="0" smtClean="0"/>
              <a:t>:</a:t>
            </a:r>
            <a:r>
              <a:rPr lang="zh-TW" altLang="en-US" dirty="0" smtClean="0"/>
              <a:t>存入</a:t>
            </a:r>
            <a:r>
              <a:rPr lang="en-US" altLang="zh-TW" dirty="0" smtClean="0"/>
              <a:t>(</a:t>
            </a:r>
            <a:r>
              <a:rPr lang="zh-TW" altLang="en-US" dirty="0" smtClean="0"/>
              <a:t>透過</a:t>
            </a:r>
            <a:r>
              <a:rPr lang="en-US" altLang="zh-TW" dirty="0" smtClean="0"/>
              <a:t>=)</a:t>
            </a:r>
            <a:r>
              <a:rPr lang="zh-TW" altLang="en-US" dirty="0" smtClean="0"/>
              <a:t>、取出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存入  </a:t>
            </a:r>
            <a:r>
              <a:rPr lang="en-US" altLang="zh-TW" dirty="0" smtClean="0"/>
              <a:t>p</a:t>
            </a:r>
            <a:r>
              <a:rPr lang="en-US" altLang="zh-TW" dirty="0" smtClean="0">
                <a:solidFill>
                  <a:srgbClr val="FF0000"/>
                </a:solidFill>
              </a:rPr>
              <a:t>=</a:t>
            </a:r>
            <a:r>
              <a:rPr lang="en-US" altLang="zh-TW" dirty="0" smtClean="0"/>
              <a:t>100;</a:t>
            </a:r>
          </a:p>
          <a:p>
            <a:pPr lvl="1"/>
            <a:r>
              <a:rPr lang="zh-TW" altLang="en-US" dirty="0" smtClean="0"/>
              <a:t>取出 </a:t>
            </a:r>
            <a:r>
              <a:rPr lang="en-US" altLang="zh-TW" dirty="0" err="1" smtClean="0"/>
              <a:t>System.out.print</a:t>
            </a:r>
            <a:r>
              <a:rPr lang="en-US" altLang="zh-TW" dirty="0" smtClean="0"/>
              <a:t>(“p=“+</a:t>
            </a:r>
            <a:r>
              <a:rPr lang="en-US" altLang="zh-TW" dirty="0" smtClean="0">
                <a:solidFill>
                  <a:srgbClr val="FF0000"/>
                </a:solidFill>
              </a:rPr>
              <a:t>p</a:t>
            </a:r>
            <a:r>
              <a:rPr lang="en-US" altLang="zh-TW" dirty="0" smtClean="0"/>
              <a:t>);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20714" y="3712487"/>
            <a:ext cx="588431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500" dirty="0" err="1"/>
              <a:t>int</a:t>
            </a:r>
            <a:r>
              <a:rPr lang="en-US" altLang="zh-TW" sz="1500" dirty="0"/>
              <a:t> p;</a:t>
            </a:r>
          </a:p>
          <a:p>
            <a:r>
              <a:rPr lang="en-US" altLang="zh-TW" sz="1500" dirty="0" err="1"/>
              <a:t>int</a:t>
            </a:r>
            <a:r>
              <a:rPr lang="en-US" altLang="zh-TW" sz="1500" dirty="0"/>
              <a:t> q;</a:t>
            </a:r>
          </a:p>
          <a:p>
            <a:r>
              <a:rPr lang="en-US" altLang="zh-TW" sz="1500" dirty="0" err="1"/>
              <a:t>int</a:t>
            </a:r>
            <a:r>
              <a:rPr lang="en-US" altLang="zh-TW" sz="1500" dirty="0"/>
              <a:t> r;</a:t>
            </a:r>
            <a:endParaRPr lang="zh-TW" altLang="en-US" sz="15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948759" y="4014646"/>
            <a:ext cx="2987643" cy="6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0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比較  </a:t>
            </a:r>
            <a:r>
              <a:rPr lang="en-US" altLang="zh-TW" dirty="0" smtClean="0"/>
              <a:t>(</a:t>
            </a:r>
            <a:r>
              <a:rPr lang="zh-TW" altLang="en-US" dirty="0" smtClean="0"/>
              <a:t>連</a:t>
            </a:r>
            <a:r>
              <a:rPr lang="zh-TW" altLang="en-US" dirty="0"/>
              <a:t>連</a:t>
            </a:r>
            <a:r>
              <a:rPr lang="zh-TW" altLang="en-US" dirty="0" smtClean="0"/>
              <a:t>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097" y="1957247"/>
            <a:ext cx="3951838" cy="4338873"/>
          </a:xfrm>
        </p:spPr>
        <p:txBody>
          <a:bodyPr>
            <a:normAutofit/>
          </a:bodyPr>
          <a:lstStyle/>
          <a:p>
            <a:r>
              <a:rPr lang="en-US" altLang="zh-TW" sz="2700" dirty="0">
                <a:solidFill>
                  <a:srgbClr val="FF0000"/>
                </a:solidFill>
              </a:rPr>
              <a:t>Math</a:t>
            </a:r>
            <a:r>
              <a:rPr lang="en-US" altLang="zh-TW" sz="2700" dirty="0"/>
              <a:t>   </a:t>
            </a:r>
          </a:p>
          <a:p>
            <a:pPr lvl="1"/>
            <a:r>
              <a:rPr lang="en-US" altLang="zh-TW" sz="2700" dirty="0"/>
              <a:t>x=x+1   </a:t>
            </a:r>
          </a:p>
          <a:p>
            <a:pPr lvl="1"/>
            <a:r>
              <a:rPr lang="en-US" altLang="zh-TW" sz="2700" dirty="0"/>
              <a:t>y=x+1</a:t>
            </a:r>
          </a:p>
          <a:p>
            <a:pPr lvl="1"/>
            <a:r>
              <a:rPr lang="en-US" altLang="zh-TW" sz="2700" dirty="0"/>
              <a:t>x-1=y+8</a:t>
            </a:r>
          </a:p>
          <a:p>
            <a:r>
              <a:rPr lang="en-US" altLang="zh-TW" sz="2700" dirty="0">
                <a:solidFill>
                  <a:srgbClr val="FF0000"/>
                </a:solidFill>
              </a:rPr>
              <a:t>Java</a:t>
            </a:r>
            <a:r>
              <a:rPr lang="en-US" altLang="zh-TW" sz="2700" dirty="0"/>
              <a:t>    </a:t>
            </a:r>
          </a:p>
          <a:p>
            <a:pPr lvl="1"/>
            <a:r>
              <a:rPr lang="en-US" altLang="zh-TW" sz="2700" dirty="0"/>
              <a:t> x=x+1;</a:t>
            </a:r>
          </a:p>
          <a:p>
            <a:pPr lvl="1"/>
            <a:r>
              <a:rPr lang="en-US" altLang="zh-TW" sz="2700" dirty="0"/>
              <a:t>x-1=y+8</a:t>
            </a:r>
          </a:p>
          <a:p>
            <a:pPr lvl="1"/>
            <a:r>
              <a:rPr lang="en-US" altLang="zh-TW" sz="2700" dirty="0"/>
              <a:t>If (y==x+1)</a:t>
            </a:r>
          </a:p>
          <a:p>
            <a:pPr lvl="1"/>
            <a:r>
              <a:rPr lang="en-US" altLang="zh-TW" sz="2700" dirty="0"/>
              <a:t>If (x-1==y+8)</a:t>
            </a:r>
          </a:p>
          <a:p>
            <a:pPr lvl="1"/>
            <a:endParaRPr lang="en-US" altLang="zh-TW" sz="2700" dirty="0"/>
          </a:p>
          <a:p>
            <a:pPr lvl="1"/>
            <a:endParaRPr lang="zh-TW" altLang="en-US" sz="27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58008" y="2391812"/>
            <a:ext cx="992579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100" dirty="0"/>
              <a:t>方程式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658007" y="4023505"/>
            <a:ext cx="1564852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100" dirty="0"/>
              <a:t>不存在</a:t>
            </a:r>
            <a:r>
              <a:rPr lang="en-US" altLang="zh-TW" sz="2100" dirty="0"/>
              <a:t>(bug)</a:t>
            </a:r>
            <a:endParaRPr lang="zh-TW" altLang="en-US" sz="21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58008" y="2892616"/>
            <a:ext cx="1261884" cy="415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100" dirty="0"/>
              <a:t>指定運算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92056" y="3422650"/>
            <a:ext cx="1694695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100" dirty="0"/>
              <a:t>條件式</a:t>
            </a:r>
            <a:r>
              <a:rPr lang="en-US" altLang="zh-TW" sz="2100" dirty="0"/>
              <a:t>(</a:t>
            </a:r>
            <a:r>
              <a:rPr lang="zh-TW" altLang="en-US" sz="2100" dirty="0"/>
              <a:t>等於</a:t>
            </a:r>
            <a:r>
              <a:rPr lang="en-US" altLang="zh-TW" sz="2100" dirty="0"/>
              <a:t>)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394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內容互換</a:t>
            </a:r>
            <a:r>
              <a:rPr lang="en-US" altLang="zh-TW" dirty="0" smtClean="0"/>
              <a:t>(swap, exchange)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768" y="2157353"/>
            <a:ext cx="2124584" cy="1358039"/>
          </a:xfrm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zh-TW" sz="4425" dirty="0" err="1"/>
              <a:t>int</a:t>
            </a:r>
            <a:r>
              <a:rPr lang="en-US" altLang="zh-TW" sz="4425" dirty="0"/>
              <a:t> p=50, q=70;</a:t>
            </a:r>
            <a:r>
              <a:rPr lang="en-US" altLang="zh-TW" sz="4425" dirty="0">
                <a:sym typeface="Wingdings" panose="05000000000000000000" pitchFamily="2" charset="2"/>
              </a:rPr>
              <a:t>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p=q;</a:t>
            </a:r>
            <a:r>
              <a:rPr lang="en-US" altLang="zh-TW" sz="4425" dirty="0">
                <a:sym typeface="Wingdings" panose="05000000000000000000" pitchFamily="2" charset="2"/>
              </a:rPr>
              <a:t> 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q=p;</a:t>
            </a:r>
            <a:r>
              <a:rPr lang="en-US" altLang="zh-TW" sz="4425" dirty="0">
                <a:sym typeface="Wingdings" panose="05000000000000000000" pitchFamily="2" charset="2"/>
              </a:rPr>
              <a:t> </a:t>
            </a:r>
            <a:endParaRPr lang="en-US" altLang="zh-TW" sz="4425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2318165" y="2756290"/>
            <a:ext cx="898185" cy="29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491336" y="2191910"/>
          <a:ext cx="835984" cy="132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/>
                        <a:t>50</a:t>
                      </a:r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/>
                        <a:t>70</a:t>
                      </a:r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118664" y="2657443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18664" y="3122977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5607615" y="2157352"/>
          <a:ext cx="835984" cy="132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234943" y="2622886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34943" y="3088419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7858527" y="2157352"/>
          <a:ext cx="835984" cy="132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7485856" y="2622886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85856" y="3088419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15" name="向右箭號 14"/>
          <p:cNvSpPr/>
          <p:nvPr/>
        </p:nvSpPr>
        <p:spPr>
          <a:xfrm>
            <a:off x="4430656" y="2755934"/>
            <a:ext cx="730325" cy="33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6" name="向右箭號 15"/>
          <p:cNvSpPr/>
          <p:nvPr/>
        </p:nvSpPr>
        <p:spPr>
          <a:xfrm>
            <a:off x="6575909" y="2755934"/>
            <a:ext cx="730325" cy="33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2627673" y="2410635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</a:t>
            </a:r>
            <a:endParaRPr lang="en-US" altLang="zh-TW" sz="2100" dirty="0"/>
          </a:p>
        </p:txBody>
      </p:sp>
      <p:sp>
        <p:nvSpPr>
          <p:cNvPr id="18" name="矩形 17"/>
          <p:cNvSpPr/>
          <p:nvPr/>
        </p:nvSpPr>
        <p:spPr>
          <a:xfrm>
            <a:off x="4572000" y="2410635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</a:t>
            </a:r>
            <a:endParaRPr lang="en-US" altLang="zh-TW" sz="2100" dirty="0"/>
          </a:p>
        </p:txBody>
      </p:sp>
      <p:sp>
        <p:nvSpPr>
          <p:cNvPr id="19" name="矩形 18"/>
          <p:cNvSpPr/>
          <p:nvPr/>
        </p:nvSpPr>
        <p:spPr>
          <a:xfrm>
            <a:off x="6724965" y="2363518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</a:t>
            </a:r>
            <a:endParaRPr lang="en-US" altLang="zh-TW" sz="21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22059" y="4686787"/>
            <a:ext cx="5817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思考三分鐘</a:t>
            </a:r>
            <a:r>
              <a:rPr lang="en-US" altLang="zh-TW" sz="2400" dirty="0"/>
              <a:t>!</a:t>
            </a:r>
            <a:r>
              <a:rPr lang="zh-TW" altLang="en-US" sz="2400" dirty="0"/>
              <a:t>將每敘述造成改變，填入</a:t>
            </a:r>
            <a:r>
              <a:rPr lang="en-US" altLang="zh-TW" sz="2400" dirty="0"/>
              <a:t>RAM</a:t>
            </a:r>
          </a:p>
          <a:p>
            <a:r>
              <a:rPr lang="en-US" altLang="zh-TW" sz="2400" dirty="0"/>
              <a:t>CORRECT?</a:t>
            </a:r>
            <a:r>
              <a:rPr lang="zh-TW" altLang="en-US" sz="2400" dirty="0"/>
              <a:t>  </a:t>
            </a:r>
            <a:r>
              <a:rPr lang="en-US" altLang="zh-TW" sz="2400" dirty="0"/>
              <a:t>INCORRECT</a:t>
            </a:r>
            <a:r>
              <a:rPr lang="en-US" altLang="zh-TW" sz="1350" dirty="0"/>
              <a:t>?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8172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實作輔導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日期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</a:t>
            </a:r>
            <a:r>
              <a:rPr lang="en-US" altLang="zh-TW" dirty="0" smtClean="0">
                <a:solidFill>
                  <a:srgbClr val="FF0000"/>
                </a:solidFill>
              </a:rPr>
              <a:t>/24</a:t>
            </a:r>
            <a:r>
              <a:rPr lang="zh-TW" altLang="en-US" dirty="0" smtClean="0">
                <a:solidFill>
                  <a:srgbClr val="FF0000"/>
                </a:solidFill>
              </a:rPr>
              <a:t>（</a:t>
            </a:r>
            <a:r>
              <a:rPr lang="zh-TW" altLang="en-US" dirty="0">
                <a:solidFill>
                  <a:srgbClr val="FF0000"/>
                </a:solidFill>
              </a:rPr>
              <a:t>星期六）</a:t>
            </a:r>
            <a:r>
              <a:rPr lang="en-US" altLang="zh-TW" dirty="0" smtClean="0">
                <a:solidFill>
                  <a:srgbClr val="FF0000"/>
                </a:solidFill>
              </a:rPr>
              <a:t> 09:10~16:00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dirty="0"/>
              <a:t>臺北市立大學　臺北市中正區愛國西路</a:t>
            </a:r>
            <a:r>
              <a:rPr lang="zh-TW" altLang="en-US" dirty="0" smtClean="0"/>
              <a:t>一號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中正紀念堂站</a:t>
            </a:r>
            <a:r>
              <a:rPr lang="en-US" altLang="zh-TW" dirty="0" smtClean="0"/>
              <a:t>7</a:t>
            </a:r>
            <a:r>
              <a:rPr lang="zh-TW" altLang="en-US" dirty="0" smtClean="0"/>
              <a:t>號出口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公誠樓三樓 </a:t>
            </a:r>
            <a:r>
              <a:rPr lang="en-US" altLang="zh-TW" dirty="0" smtClean="0"/>
              <a:t>G316</a:t>
            </a:r>
            <a:r>
              <a:rPr lang="zh-TW" altLang="en-US" dirty="0" smtClean="0"/>
              <a:t> 電腦教室</a:t>
            </a:r>
            <a:r>
              <a:rPr lang="en-US" altLang="zh-TW" dirty="0" smtClean="0"/>
              <a:t>(</a:t>
            </a:r>
            <a:r>
              <a:rPr lang="zh-TW" altLang="en-US" dirty="0">
                <a:hlinkClick r:id="rId2" tooltip="另開新視窗"/>
              </a:rPr>
              <a:t>資訊科學</a:t>
            </a:r>
            <a:r>
              <a:rPr lang="zh-TW" altLang="en-US" dirty="0" smtClean="0">
                <a:hlinkClick r:id="rId2" tooltip="另開新視窗"/>
              </a:rPr>
              <a:t>系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可自行攜帶筆電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協助習題、安裝</a:t>
            </a:r>
            <a:r>
              <a:rPr lang="en-US" altLang="zh-TW" dirty="0" smtClean="0"/>
              <a:t>java </a:t>
            </a:r>
            <a:r>
              <a:rPr lang="zh-TW" altLang="en-US" dirty="0" smtClean="0"/>
              <a:t>環境、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r>
              <a:rPr lang="zh-TW" altLang="en-US" dirty="0" smtClean="0"/>
              <a:t>參加者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請</a:t>
            </a:r>
            <a:r>
              <a:rPr lang="en-US" altLang="zh-TW" dirty="0" smtClean="0"/>
              <a:t>email </a:t>
            </a:r>
            <a:r>
              <a:rPr lang="zh-TW" altLang="en-US" dirty="0" smtClean="0">
                <a:hlinkClick r:id="rId3"/>
              </a:rPr>
              <a:t>給</a:t>
            </a:r>
            <a:r>
              <a:rPr lang="en-US" altLang="zh-TW" dirty="0" smtClean="0">
                <a:hlinkClick r:id="rId3"/>
              </a:rPr>
              <a:t>laiahfur@gmail.com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或直接到輔導</a:t>
            </a:r>
            <a:r>
              <a:rPr lang="zh-TW" altLang="en-US" dirty="0"/>
              <a:t>地點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下次預定</a:t>
            </a:r>
            <a:r>
              <a:rPr lang="en-US" altLang="zh-TW" dirty="0" smtClean="0"/>
              <a:t>:</a:t>
            </a:r>
            <a:r>
              <a:rPr lang="en-US" altLang="zh-TW" dirty="0">
                <a:solidFill>
                  <a:srgbClr val="FF0000"/>
                </a:solidFill>
              </a:rPr>
              <a:t> 4/14 </a:t>
            </a:r>
            <a:r>
              <a:rPr lang="zh-TW" altLang="en-US" dirty="0">
                <a:solidFill>
                  <a:srgbClr val="FF0000"/>
                </a:solidFill>
              </a:rPr>
              <a:t>（星期六）</a:t>
            </a:r>
            <a:r>
              <a:rPr lang="en-US" altLang="zh-TW" dirty="0">
                <a:solidFill>
                  <a:srgbClr val="FF0000"/>
                </a:solidFill>
              </a:rPr>
              <a:t> 09:10~16:00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229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306" y="858046"/>
            <a:ext cx="7886700" cy="5236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內容互換</a:t>
            </a:r>
            <a:r>
              <a:rPr lang="en-US" altLang="zh-TW" dirty="0" smtClean="0"/>
              <a:t>1(swap, exchange)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997" y="1530872"/>
            <a:ext cx="2672563" cy="1959145"/>
          </a:xfrm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zh-TW" sz="4425" dirty="0" err="1"/>
              <a:t>int</a:t>
            </a:r>
            <a:r>
              <a:rPr lang="en-US" altLang="zh-TW" sz="4425" dirty="0"/>
              <a:t> p=50, q=70, t1,t2;</a:t>
            </a:r>
            <a:r>
              <a:rPr lang="en-US" altLang="zh-TW" sz="4425" dirty="0">
                <a:sym typeface="Wingdings" panose="05000000000000000000" pitchFamily="2" charset="2"/>
              </a:rPr>
              <a:t>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t1=p;</a:t>
            </a:r>
            <a:r>
              <a:rPr lang="en-US" altLang="zh-TW" sz="4050" dirty="0">
                <a:sym typeface="Wingdings" panose="05000000000000000000" pitchFamily="2" charset="2"/>
              </a:rPr>
              <a:t> 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t2=q;</a:t>
            </a:r>
            <a:r>
              <a:rPr lang="en-US" altLang="zh-TW" sz="4425" dirty="0">
                <a:sym typeface="Wingdings" panose="05000000000000000000" pitchFamily="2" charset="2"/>
              </a:rPr>
              <a:t>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p=t2;</a:t>
            </a:r>
            <a:r>
              <a:rPr lang="en-US" altLang="zh-TW" sz="4425" dirty="0">
                <a:sym typeface="Wingdings" panose="05000000000000000000" pitchFamily="2" charset="2"/>
              </a:rPr>
              <a:t> </a:t>
            </a:r>
          </a:p>
          <a:p>
            <a:pPr marL="0" indent="0">
              <a:buNone/>
            </a:pPr>
            <a:r>
              <a:rPr lang="en-US" altLang="zh-TW" sz="4425" dirty="0">
                <a:sym typeface="Wingdings" panose="05000000000000000000" pitchFamily="2" charset="2"/>
              </a:rPr>
              <a:t>q=t1;</a:t>
            </a:r>
            <a:endParaRPr lang="en-US" altLang="zh-TW" sz="4425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2283335" y="2411915"/>
            <a:ext cx="791230" cy="259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419566" y="1565429"/>
          <a:ext cx="835984" cy="204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/>
                        <a:t>50</a:t>
                      </a:r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/>
                        <a:t>70</a:t>
                      </a:r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046895" y="2030962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046895" y="2496496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15" name="向右箭號 14"/>
          <p:cNvSpPr/>
          <p:nvPr/>
        </p:nvSpPr>
        <p:spPr>
          <a:xfrm>
            <a:off x="4358886" y="2129453"/>
            <a:ext cx="730325" cy="33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6" name="向右箭號 15"/>
          <p:cNvSpPr/>
          <p:nvPr/>
        </p:nvSpPr>
        <p:spPr>
          <a:xfrm>
            <a:off x="6504139" y="2129453"/>
            <a:ext cx="730325" cy="33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2489474" y="2185593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</a:t>
            </a:r>
            <a:endParaRPr lang="en-US" altLang="zh-TW" sz="2100" dirty="0"/>
          </a:p>
        </p:txBody>
      </p:sp>
      <p:sp>
        <p:nvSpPr>
          <p:cNvPr id="18" name="矩形 17"/>
          <p:cNvSpPr/>
          <p:nvPr/>
        </p:nvSpPr>
        <p:spPr>
          <a:xfrm>
            <a:off x="4500230" y="1784154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</a:t>
            </a:r>
            <a:endParaRPr lang="en-US" altLang="zh-TW" sz="2100" dirty="0"/>
          </a:p>
        </p:txBody>
      </p:sp>
      <p:sp>
        <p:nvSpPr>
          <p:cNvPr id="19" name="矩形 18"/>
          <p:cNvSpPr/>
          <p:nvPr/>
        </p:nvSpPr>
        <p:spPr>
          <a:xfrm>
            <a:off x="6653195" y="1737037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</a:t>
            </a:r>
            <a:endParaRPr lang="en-US" altLang="zh-TW" sz="21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23503" y="2918475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t1</a:t>
            </a:r>
            <a:endParaRPr lang="zh-TW" altLang="en-US" sz="2100" dirty="0"/>
          </a:p>
        </p:txBody>
      </p:sp>
      <p:sp>
        <p:nvSpPr>
          <p:cNvPr id="4" name="矩形 3"/>
          <p:cNvSpPr/>
          <p:nvPr/>
        </p:nvSpPr>
        <p:spPr>
          <a:xfrm>
            <a:off x="7221297" y="4207039"/>
            <a:ext cx="443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</a:t>
            </a:r>
            <a:endParaRPr lang="zh-TW" altLang="en-US" sz="21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046895" y="3250759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t2</a:t>
            </a:r>
            <a:endParaRPr lang="zh-TW" altLang="en-US" sz="2100" dirty="0"/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/>
          </p:nvPr>
        </p:nvGraphicFramePr>
        <p:xfrm>
          <a:off x="5527485" y="1565429"/>
          <a:ext cx="835984" cy="204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5154814" y="2030962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154814" y="2496496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131422" y="2918475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t1</a:t>
            </a:r>
            <a:endParaRPr lang="zh-TW" altLang="en-US" sz="21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154814" y="3250759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t2</a:t>
            </a:r>
            <a:endParaRPr lang="zh-TW" altLang="en-US" sz="2100" dirty="0"/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/>
          </p:nvPr>
        </p:nvGraphicFramePr>
        <p:xfrm>
          <a:off x="7710933" y="1441835"/>
          <a:ext cx="835984" cy="204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1" name="文字方塊 40"/>
          <p:cNvSpPr txBox="1"/>
          <p:nvPr/>
        </p:nvSpPr>
        <p:spPr>
          <a:xfrm>
            <a:off x="7338262" y="1907368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338262" y="2372902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7314870" y="2794881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t1</a:t>
            </a:r>
            <a:endParaRPr lang="zh-TW" altLang="en-US" sz="21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7338262" y="3127165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t2</a:t>
            </a:r>
            <a:endParaRPr lang="zh-TW" altLang="en-US" sz="2100" dirty="0"/>
          </a:p>
        </p:txBody>
      </p:sp>
      <p:graphicFrame>
        <p:nvGraphicFramePr>
          <p:cNvPr id="45" name="表格 44"/>
          <p:cNvGraphicFramePr>
            <a:graphicFrameLocks noGrp="1"/>
          </p:cNvGraphicFramePr>
          <p:nvPr>
            <p:extLst/>
          </p:nvPr>
        </p:nvGraphicFramePr>
        <p:xfrm>
          <a:off x="5547142" y="3797331"/>
          <a:ext cx="835984" cy="204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6" name="文字方塊 45"/>
          <p:cNvSpPr txBox="1"/>
          <p:nvPr/>
        </p:nvSpPr>
        <p:spPr>
          <a:xfrm>
            <a:off x="5174471" y="4262864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174471" y="4728397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151079" y="5150377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t1</a:t>
            </a:r>
            <a:endParaRPr lang="zh-TW" altLang="en-US" sz="21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174471" y="5482661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t2</a:t>
            </a:r>
            <a:endParaRPr lang="zh-TW" altLang="en-US" sz="2100" dirty="0"/>
          </a:p>
        </p:txBody>
      </p:sp>
      <p:graphicFrame>
        <p:nvGraphicFramePr>
          <p:cNvPr id="50" name="表格 49"/>
          <p:cNvGraphicFramePr>
            <a:graphicFrameLocks noGrp="1"/>
          </p:cNvGraphicFramePr>
          <p:nvPr>
            <p:extLst/>
          </p:nvPr>
        </p:nvGraphicFramePr>
        <p:xfrm>
          <a:off x="3559511" y="3845457"/>
          <a:ext cx="835984" cy="204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3186839" y="4310990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3186839" y="4776523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3163448" y="5198503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t1</a:t>
            </a:r>
            <a:endParaRPr lang="zh-TW" altLang="en-US" sz="21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3186839" y="5530787"/>
            <a:ext cx="39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t2</a:t>
            </a:r>
            <a:endParaRPr lang="zh-TW" altLang="en-US" sz="2100" dirty="0"/>
          </a:p>
        </p:txBody>
      </p:sp>
      <p:sp>
        <p:nvSpPr>
          <p:cNvPr id="55" name="向左箭號 54"/>
          <p:cNvSpPr/>
          <p:nvPr/>
        </p:nvSpPr>
        <p:spPr>
          <a:xfrm>
            <a:off x="4500230" y="4310991"/>
            <a:ext cx="650849" cy="536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6" name="向左箭號 55"/>
          <p:cNvSpPr/>
          <p:nvPr/>
        </p:nvSpPr>
        <p:spPr>
          <a:xfrm>
            <a:off x="6641570" y="4436899"/>
            <a:ext cx="1556133" cy="536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7" name="矩形 56"/>
          <p:cNvSpPr/>
          <p:nvPr/>
        </p:nvSpPr>
        <p:spPr>
          <a:xfrm>
            <a:off x="4730815" y="4024436"/>
            <a:ext cx="443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</a:t>
            </a:r>
            <a:endParaRPr lang="zh-TW" altLang="en-US" sz="2100" dirty="0"/>
          </a:p>
        </p:txBody>
      </p:sp>
      <p:sp>
        <p:nvSpPr>
          <p:cNvPr id="59" name="向下箭號 58"/>
          <p:cNvSpPr/>
          <p:nvPr/>
        </p:nvSpPr>
        <p:spPr>
          <a:xfrm>
            <a:off x="7900915" y="3667261"/>
            <a:ext cx="343766" cy="896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8" name="文字方塊 57"/>
          <p:cNvSpPr txBox="1"/>
          <p:nvPr/>
        </p:nvSpPr>
        <p:spPr>
          <a:xfrm>
            <a:off x="57497" y="4343655"/>
            <a:ext cx="250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思考三分鐘</a:t>
            </a:r>
            <a:r>
              <a:rPr lang="en-US" altLang="zh-TW" sz="1200" dirty="0"/>
              <a:t>!</a:t>
            </a:r>
            <a:r>
              <a:rPr lang="zh-TW" altLang="en-US" sz="1200" dirty="0"/>
              <a:t>將每敘述造成改變，填入</a:t>
            </a:r>
            <a:r>
              <a:rPr lang="en-US" altLang="zh-TW" sz="1200" dirty="0"/>
              <a:t>RAM</a:t>
            </a:r>
          </a:p>
          <a:p>
            <a:r>
              <a:rPr lang="en-US" altLang="zh-TW" sz="1200" dirty="0"/>
              <a:t>CORRECT?</a:t>
            </a:r>
            <a:r>
              <a:rPr lang="zh-TW" altLang="en-US" sz="1200" dirty="0"/>
              <a:t>  </a:t>
            </a:r>
            <a:r>
              <a:rPr lang="en-US" altLang="zh-TW" sz="1200" dirty="0"/>
              <a:t>INCORRECT?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08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 smtClean="0"/>
              <a:t>內容互換</a:t>
            </a:r>
            <a:r>
              <a:rPr lang="en-US" altLang="zh-TW" dirty="0" smtClean="0"/>
              <a:t>2(swap, exchange)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767" y="2157353"/>
            <a:ext cx="2367907" cy="1959145"/>
          </a:xfrm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TW" sz="4425" dirty="0" err="1"/>
              <a:t>int</a:t>
            </a:r>
            <a:r>
              <a:rPr lang="en-US" altLang="zh-TW" sz="4425" dirty="0"/>
              <a:t> p=50, q=70, t;</a:t>
            </a:r>
            <a:r>
              <a:rPr lang="en-US" altLang="zh-TW" sz="4425" dirty="0">
                <a:sym typeface="Wingdings" panose="05000000000000000000" pitchFamily="2" charset="2"/>
              </a:rPr>
              <a:t>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t=p;</a:t>
            </a:r>
            <a:r>
              <a:rPr lang="en-US" altLang="zh-TW" sz="4050" dirty="0">
                <a:sym typeface="Wingdings" panose="05000000000000000000" pitchFamily="2" charset="2"/>
              </a:rPr>
              <a:t> 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p=q;</a:t>
            </a:r>
            <a:r>
              <a:rPr lang="en-US" altLang="zh-TW" sz="4425" dirty="0">
                <a:sym typeface="Wingdings" panose="05000000000000000000" pitchFamily="2" charset="2"/>
              </a:rPr>
              <a:t></a:t>
            </a:r>
            <a:endParaRPr lang="en-US" altLang="zh-TW" sz="4425" dirty="0"/>
          </a:p>
          <a:p>
            <a:pPr marL="0" indent="0">
              <a:buNone/>
            </a:pPr>
            <a:r>
              <a:rPr lang="en-US" altLang="zh-TW" sz="4425" dirty="0"/>
              <a:t>q=t;</a:t>
            </a:r>
            <a:r>
              <a:rPr lang="en-US" altLang="zh-TW" sz="4425" dirty="0">
                <a:sym typeface="Wingdings" panose="05000000000000000000" pitchFamily="2" charset="2"/>
              </a:rPr>
              <a:t> </a:t>
            </a:r>
            <a:endParaRPr lang="en-US" altLang="zh-TW" sz="4425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2318166" y="2756291"/>
            <a:ext cx="791230" cy="259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491336" y="2191910"/>
          <a:ext cx="835984" cy="165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/>
                        <a:t>50</a:t>
                      </a:r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/>
                        <a:t>70</a:t>
                      </a:r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118664" y="2657443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18664" y="3122977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15" name="向右箭號 14"/>
          <p:cNvSpPr/>
          <p:nvPr/>
        </p:nvSpPr>
        <p:spPr>
          <a:xfrm>
            <a:off x="4430656" y="2755934"/>
            <a:ext cx="730325" cy="33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6" name="向右箭號 15"/>
          <p:cNvSpPr/>
          <p:nvPr/>
        </p:nvSpPr>
        <p:spPr>
          <a:xfrm>
            <a:off x="6575909" y="2755934"/>
            <a:ext cx="730325" cy="332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2627673" y="2410635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</a:t>
            </a:r>
            <a:endParaRPr lang="en-US" altLang="zh-TW" sz="2100" dirty="0"/>
          </a:p>
        </p:txBody>
      </p:sp>
      <p:sp>
        <p:nvSpPr>
          <p:cNvPr id="18" name="矩形 17"/>
          <p:cNvSpPr/>
          <p:nvPr/>
        </p:nvSpPr>
        <p:spPr>
          <a:xfrm>
            <a:off x="4572000" y="2410635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</a:t>
            </a:r>
            <a:endParaRPr lang="en-US" altLang="zh-TW" sz="2100" dirty="0"/>
          </a:p>
        </p:txBody>
      </p:sp>
      <p:sp>
        <p:nvSpPr>
          <p:cNvPr id="19" name="矩形 18"/>
          <p:cNvSpPr/>
          <p:nvPr/>
        </p:nvSpPr>
        <p:spPr>
          <a:xfrm>
            <a:off x="6724965" y="2363518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</a:t>
            </a:r>
            <a:endParaRPr lang="en-US" altLang="zh-TW" sz="21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95273" y="3544956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</a:t>
            </a:r>
            <a:endParaRPr lang="zh-TW" altLang="en-US" sz="2100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5581479" y="2258282"/>
          <a:ext cx="835984" cy="165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5208807" y="2723815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208807" y="3189349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185416" y="3611328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</a:t>
            </a:r>
            <a:endParaRPr lang="zh-TW" altLang="en-US" sz="2100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/>
          </p:nvPr>
        </p:nvGraphicFramePr>
        <p:xfrm>
          <a:off x="7793918" y="2220078"/>
          <a:ext cx="835984" cy="165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7421246" y="2685611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421246" y="3151144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397855" y="3573124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</a:t>
            </a:r>
            <a:endParaRPr lang="zh-TW" altLang="en-US" sz="2100" dirty="0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/>
          </p:nvPr>
        </p:nvGraphicFramePr>
        <p:xfrm>
          <a:off x="7782242" y="4233371"/>
          <a:ext cx="835984" cy="165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84"/>
              </a:tblGrid>
              <a:tr h="441161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441161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zh-TW" alt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7409570" y="4698904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</a:t>
            </a:r>
            <a:endParaRPr lang="zh-TW" altLang="en-US" sz="21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409570" y="5164438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q</a:t>
            </a:r>
            <a:endParaRPr lang="zh-TW" altLang="en-US" sz="21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386179" y="5586417"/>
            <a:ext cx="20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t</a:t>
            </a:r>
            <a:endParaRPr lang="zh-TW" altLang="en-US" sz="2100" dirty="0"/>
          </a:p>
        </p:txBody>
      </p:sp>
      <p:sp>
        <p:nvSpPr>
          <p:cNvPr id="4" name="矩形 3"/>
          <p:cNvSpPr/>
          <p:nvPr/>
        </p:nvSpPr>
        <p:spPr>
          <a:xfrm>
            <a:off x="8337513" y="3939766"/>
            <a:ext cx="443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100" dirty="0">
                <a:sym typeface="Wingdings" panose="05000000000000000000" pitchFamily="2" charset="2"/>
              </a:rPr>
              <a:t></a:t>
            </a:r>
            <a:endParaRPr lang="zh-TW" altLang="en-US" sz="2100" dirty="0"/>
          </a:p>
        </p:txBody>
      </p:sp>
      <p:sp>
        <p:nvSpPr>
          <p:cNvPr id="33" name="向下箭號 32"/>
          <p:cNvSpPr/>
          <p:nvPr/>
        </p:nvSpPr>
        <p:spPr>
          <a:xfrm>
            <a:off x="8058390" y="3879640"/>
            <a:ext cx="298765" cy="353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4" name="文字方塊 33"/>
          <p:cNvSpPr txBox="1"/>
          <p:nvPr/>
        </p:nvSpPr>
        <p:spPr>
          <a:xfrm>
            <a:off x="383422" y="4779696"/>
            <a:ext cx="503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思考三分鐘</a:t>
            </a:r>
            <a:r>
              <a:rPr lang="en-US" altLang="zh-TW" dirty="0"/>
              <a:t>!</a:t>
            </a:r>
            <a:r>
              <a:rPr lang="zh-TW" altLang="en-US" dirty="0"/>
              <a:t>將每敘述造成改變，填入</a:t>
            </a:r>
            <a:r>
              <a:rPr lang="en-US" altLang="zh-TW" dirty="0"/>
              <a:t>RAM</a:t>
            </a:r>
          </a:p>
          <a:p>
            <a:r>
              <a:rPr lang="en-US" altLang="zh-TW" dirty="0"/>
              <a:t>CORRECT?</a:t>
            </a:r>
            <a:r>
              <a:rPr lang="zh-TW" altLang="en-US" dirty="0"/>
              <a:t>  </a:t>
            </a:r>
            <a:r>
              <a:rPr lang="en-US" altLang="zh-TW" dirty="0"/>
              <a:t>INCORRECT?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04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少，是王道</a:t>
            </a:r>
            <a:r>
              <a:rPr lang="zh-TW" altLang="zh-TW" dirty="0" smtClean="0"/>
              <a:t>！</a:t>
            </a:r>
            <a:r>
              <a:rPr lang="en-US" altLang="zh-TW" dirty="0" smtClean="0"/>
              <a:t>The less, the better!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變數</a:t>
            </a:r>
            <a:r>
              <a:rPr lang="zh-TW" altLang="zh-TW" dirty="0"/>
              <a:t>用得越少越好？</a:t>
            </a:r>
          </a:p>
          <a:p>
            <a:r>
              <a:rPr lang="zh-TW" altLang="zh-TW" dirty="0" smtClean="0"/>
              <a:t>敘述</a:t>
            </a:r>
            <a:r>
              <a:rPr lang="en-US" altLang="zh-TW" dirty="0" smtClean="0"/>
              <a:t>(code)</a:t>
            </a:r>
            <a:r>
              <a:rPr lang="zh-TW" altLang="zh-TW" dirty="0" smtClean="0"/>
              <a:t>寫</a:t>
            </a:r>
            <a:r>
              <a:rPr lang="zh-TW" altLang="zh-TW" dirty="0"/>
              <a:t>得越少越</a:t>
            </a:r>
            <a:r>
              <a:rPr lang="zh-TW" altLang="zh-TW" dirty="0" smtClean="0"/>
              <a:t>好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Why?</a:t>
            </a:r>
          </a:p>
          <a:p>
            <a:pPr lvl="1"/>
            <a:r>
              <a:rPr lang="zh-TW" altLang="en-US" dirty="0" smtClean="0"/>
              <a:t>資源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CPU</a:t>
            </a:r>
            <a:r>
              <a:rPr lang="zh-TW" altLang="en-US" dirty="0" smtClean="0"/>
              <a:t> </a:t>
            </a:r>
            <a:r>
              <a:rPr lang="en-US" altLang="zh-TW" dirty="0" smtClean="0"/>
              <a:t>time, RAM</a:t>
            </a:r>
          </a:p>
          <a:p>
            <a:pPr lvl="1"/>
            <a:r>
              <a:rPr lang="en-US" altLang="zh-TW" dirty="0" smtClean="0"/>
              <a:t>For Portable devices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2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9039" y="2123636"/>
            <a:ext cx="5984272" cy="123826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從</a:t>
            </a:r>
            <a:r>
              <a:rPr lang="zh-TW" altLang="en-US" dirty="0" smtClean="0">
                <a:solidFill>
                  <a:srgbClr val="FF0000"/>
                </a:solidFill>
              </a:rPr>
              <a:t>循序</a:t>
            </a:r>
            <a:r>
              <a:rPr lang="en-US" altLang="zh-TW" dirty="0" smtClean="0">
                <a:solidFill>
                  <a:srgbClr val="FF0000"/>
                </a:solidFill>
              </a:rPr>
              <a:t>(sequence)</a:t>
            </a:r>
            <a:r>
              <a:rPr lang="zh-TW" altLang="en-US" dirty="0" smtClean="0">
                <a:solidFill>
                  <a:srgbClr val="FF0000"/>
                </a:solidFill>
              </a:rPr>
              <a:t>結構到分支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選擇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(Branch/selection)</a:t>
            </a:r>
            <a:r>
              <a:rPr lang="zh-TW" altLang="en-US" dirty="0">
                <a:solidFill>
                  <a:srgbClr val="FF0000"/>
                </a:solidFill>
              </a:rPr>
              <a:t>結構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程式會轉彎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002060"/>
                </a:solidFill>
              </a:rPr>
              <a:t>再談</a:t>
            </a:r>
            <a:r>
              <a:rPr lang="zh-TW" altLang="en-US" b="1" dirty="0">
                <a:solidFill>
                  <a:srgbClr val="002060"/>
                </a:solidFill>
              </a:rPr>
              <a:t>分支</a:t>
            </a:r>
            <a:r>
              <a:rPr lang="en-US" altLang="zh-TW" b="1" dirty="0">
                <a:solidFill>
                  <a:srgbClr val="002060"/>
                </a:solidFill>
              </a:rPr>
              <a:t>/</a:t>
            </a:r>
            <a:r>
              <a:rPr lang="zh-TW" altLang="en-US" b="1" dirty="0">
                <a:solidFill>
                  <a:srgbClr val="002060"/>
                </a:solidFill>
              </a:rPr>
              <a:t>選擇</a:t>
            </a:r>
          </a:p>
        </p:txBody>
      </p:sp>
    </p:spTree>
    <p:extLst>
      <p:ext uri="{BB962C8B-B14F-4D97-AF65-F5344CB8AC3E}">
        <p14:creationId xmlns:p14="http://schemas.microsoft.com/office/powerpoint/2010/main" val="5600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條件式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4673009" cy="37742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判斷成績</a:t>
            </a:r>
            <a:r>
              <a:rPr lang="en-US" altLang="zh-TW" dirty="0" smtClean="0"/>
              <a:t>(SC)</a:t>
            </a:r>
            <a:r>
              <a:rPr lang="zh-TW" altLang="en-US" dirty="0" smtClean="0"/>
              <a:t>及格與否</a:t>
            </a:r>
            <a:r>
              <a:rPr lang="en-US" altLang="zh-TW" dirty="0" smtClean="0"/>
              <a:t>: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條件為真</a:t>
            </a:r>
            <a:r>
              <a:rPr lang="en-US" altLang="zh-TW" dirty="0" smtClean="0">
                <a:solidFill>
                  <a:srgbClr val="FF0000"/>
                </a:solidFill>
              </a:rPr>
              <a:t>(true)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印出</a:t>
            </a:r>
            <a:r>
              <a:rPr lang="en-US" altLang="zh-TW" dirty="0"/>
              <a:t>”</a:t>
            </a:r>
            <a:r>
              <a:rPr lang="zh-TW" altLang="en-US" dirty="0"/>
              <a:t>及格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r>
              <a:rPr lang="zh-TW" altLang="en-US" dirty="0" smtClean="0"/>
              <a:t>否則，印</a:t>
            </a:r>
            <a:r>
              <a:rPr lang="zh-TW" altLang="en-US" dirty="0"/>
              <a:t>出</a:t>
            </a:r>
            <a:r>
              <a:rPr lang="en-US" altLang="zh-TW" dirty="0"/>
              <a:t>”</a:t>
            </a:r>
            <a:r>
              <a:rPr lang="zh-TW" altLang="en-US" dirty="0"/>
              <a:t>不及格</a:t>
            </a:r>
            <a:r>
              <a:rPr lang="en-US" altLang="zh-TW" dirty="0" smtClean="0"/>
              <a:t>”</a:t>
            </a:r>
          </a:p>
          <a:p>
            <a:endParaRPr lang="en-US" altLang="zh-TW" dirty="0"/>
          </a:p>
          <a:p>
            <a:r>
              <a:rPr lang="en-US" altLang="zh-TW" dirty="0" err="1" smtClean="0"/>
              <a:t>sc</a:t>
            </a:r>
            <a:r>
              <a:rPr lang="en-US" altLang="zh-TW" dirty="0" smtClean="0"/>
              <a:t>&gt;=60</a:t>
            </a:r>
            <a:r>
              <a:rPr lang="zh-TW" altLang="en-US" dirty="0">
                <a:solidFill>
                  <a:srgbClr val="FF0000"/>
                </a:solidFill>
              </a:rPr>
              <a:t>條件</a:t>
            </a:r>
            <a:r>
              <a:rPr lang="zh-TW" altLang="en-US" dirty="0" smtClean="0">
                <a:solidFill>
                  <a:srgbClr val="FF0000"/>
                </a:solidFill>
              </a:rPr>
              <a:t>式是屬於關係運算式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f (</a:t>
            </a:r>
            <a:r>
              <a:rPr lang="en-US" altLang="zh-TW" dirty="0" err="1" smtClean="0">
                <a:solidFill>
                  <a:srgbClr val="FF0000"/>
                </a:solidFill>
              </a:rPr>
              <a:t>sc</a:t>
            </a:r>
            <a:r>
              <a:rPr lang="en-US" altLang="zh-TW" dirty="0" smtClean="0">
                <a:solidFill>
                  <a:srgbClr val="FF0000"/>
                </a:solidFill>
              </a:rPr>
              <a:t>&gt;=60)</a:t>
            </a:r>
          </a:p>
          <a:p>
            <a:pPr marL="0" indent="0">
              <a:buNone/>
            </a:pPr>
            <a:r>
              <a:rPr lang="zh-TW" altLang="en-US" dirty="0" smtClean="0"/>
              <a:t>     印</a:t>
            </a:r>
            <a:r>
              <a:rPr lang="zh-TW" altLang="en-US" dirty="0"/>
              <a:t>出</a:t>
            </a:r>
            <a:r>
              <a:rPr lang="en-US" altLang="zh-TW" dirty="0"/>
              <a:t>”</a:t>
            </a:r>
            <a:r>
              <a:rPr lang="zh-TW" altLang="en-US" dirty="0"/>
              <a:t>及格</a:t>
            </a:r>
            <a:r>
              <a:rPr lang="en-US" altLang="zh-TW" dirty="0"/>
              <a:t>”</a:t>
            </a:r>
          </a:p>
          <a:p>
            <a:pPr marL="0" indent="0">
              <a:buNone/>
            </a:pPr>
            <a:r>
              <a:rPr lang="en-US" altLang="zh-TW" dirty="0"/>
              <a:t>e</a:t>
            </a:r>
            <a:r>
              <a:rPr lang="en-US" altLang="zh-TW" dirty="0" smtClean="0"/>
              <a:t>lse </a:t>
            </a:r>
          </a:p>
          <a:p>
            <a:pPr marL="0" indent="0">
              <a:buNone/>
            </a:pPr>
            <a:r>
              <a:rPr lang="zh-TW" altLang="en-US" dirty="0" smtClean="0"/>
              <a:t>     印</a:t>
            </a:r>
            <a:r>
              <a:rPr lang="zh-TW" altLang="en-US" dirty="0"/>
              <a:t>出</a:t>
            </a:r>
            <a:r>
              <a:rPr lang="en-US" altLang="zh-TW" dirty="0"/>
              <a:t>”</a:t>
            </a:r>
            <a:r>
              <a:rPr lang="zh-TW" altLang="en-US" dirty="0"/>
              <a:t>不及格</a:t>
            </a:r>
            <a:r>
              <a:rPr lang="en-US" altLang="zh-TW" dirty="0"/>
              <a:t>”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菱形 3"/>
          <p:cNvSpPr/>
          <p:nvPr/>
        </p:nvSpPr>
        <p:spPr>
          <a:xfrm>
            <a:off x="5842591" y="1766334"/>
            <a:ext cx="1873988" cy="12759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 err="1"/>
              <a:t>sc</a:t>
            </a:r>
            <a:r>
              <a:rPr lang="en-US" altLang="zh-TW" sz="2100" dirty="0"/>
              <a:t>&gt;=60</a:t>
            </a:r>
            <a:endParaRPr lang="zh-TW" altLang="en-US" sz="2100" dirty="0"/>
          </a:p>
        </p:txBody>
      </p:sp>
      <p:sp>
        <p:nvSpPr>
          <p:cNvPr id="5" name="矩形 4"/>
          <p:cNvSpPr/>
          <p:nvPr/>
        </p:nvSpPr>
        <p:spPr>
          <a:xfrm>
            <a:off x="610175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/>
              <a:t>”</a:t>
            </a:r>
            <a:r>
              <a:rPr lang="zh-TW" altLang="en-US" sz="1350" dirty="0"/>
              <a:t>及格</a:t>
            </a:r>
            <a:r>
              <a:rPr lang="en-US" altLang="zh-TW" sz="1350" dirty="0"/>
              <a:t>”</a:t>
            </a:r>
            <a:endParaRPr lang="zh-TW" altLang="en-US" sz="1350" dirty="0"/>
          </a:p>
        </p:txBody>
      </p:sp>
      <p:cxnSp>
        <p:nvCxnSpPr>
          <p:cNvPr id="7" name="直線單箭頭接點 6"/>
          <p:cNvCxnSpPr>
            <a:stCxn id="4" idx="2"/>
          </p:cNvCxnSpPr>
          <p:nvPr/>
        </p:nvCxnSpPr>
        <p:spPr>
          <a:xfrm>
            <a:off x="6779585" y="3042241"/>
            <a:ext cx="35885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</p:cNvCxnSpPr>
          <p:nvPr/>
        </p:nvCxnSpPr>
        <p:spPr>
          <a:xfrm flipV="1">
            <a:off x="7716579" y="2404287"/>
            <a:ext cx="5409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257511" y="2404287"/>
            <a:ext cx="0" cy="149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71657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/>
              <a:t>”</a:t>
            </a:r>
            <a:r>
              <a:rPr lang="zh-TW" altLang="en-US" sz="1350" dirty="0"/>
              <a:t>不及格</a:t>
            </a:r>
            <a:r>
              <a:rPr lang="en-US" altLang="zh-TW" sz="1350" dirty="0"/>
              <a:t>”</a:t>
            </a:r>
            <a:endParaRPr lang="zh-TW" altLang="en-US" sz="135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6743700" y="1232048"/>
            <a:ext cx="35885" cy="57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18536" y="4661048"/>
            <a:ext cx="17942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353356" y="4661048"/>
            <a:ext cx="17942" cy="46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797527" y="5123564"/>
            <a:ext cx="1564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36478" y="3153882"/>
            <a:ext cx="4812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true</a:t>
            </a:r>
            <a:endParaRPr lang="zh-TW" altLang="en-US" sz="1350" dirty="0"/>
          </a:p>
        </p:txBody>
      </p:sp>
      <p:sp>
        <p:nvSpPr>
          <p:cNvPr id="19" name="矩形 18"/>
          <p:cNvSpPr/>
          <p:nvPr/>
        </p:nvSpPr>
        <p:spPr>
          <a:xfrm>
            <a:off x="7804775" y="2063492"/>
            <a:ext cx="5114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false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883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條件式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5285711" cy="3774281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條件為真</a:t>
            </a:r>
            <a:r>
              <a:rPr lang="en-US" altLang="zh-TW" dirty="0" smtClean="0">
                <a:solidFill>
                  <a:srgbClr val="FF0000"/>
                </a:solidFill>
              </a:rPr>
              <a:t>(true)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印出</a:t>
            </a:r>
            <a:r>
              <a:rPr lang="en-US" altLang="zh-TW" dirty="0"/>
              <a:t>”</a:t>
            </a:r>
            <a:r>
              <a:rPr lang="zh-TW" altLang="en-US" dirty="0"/>
              <a:t>及格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r>
              <a:rPr lang="zh-TW" altLang="en-US" dirty="0" smtClean="0"/>
              <a:t>否則，印</a:t>
            </a:r>
            <a:r>
              <a:rPr lang="zh-TW" altLang="en-US" dirty="0"/>
              <a:t>出</a:t>
            </a:r>
            <a:r>
              <a:rPr lang="en-US" altLang="zh-TW" dirty="0"/>
              <a:t>”</a:t>
            </a:r>
            <a:r>
              <a:rPr lang="zh-TW" altLang="en-US" dirty="0"/>
              <a:t>不及格</a:t>
            </a:r>
            <a:r>
              <a:rPr lang="en-US" altLang="zh-TW" dirty="0" smtClean="0"/>
              <a:t>”</a:t>
            </a:r>
          </a:p>
          <a:p>
            <a:endParaRPr lang="en-US" altLang="zh-TW" dirty="0"/>
          </a:p>
          <a:p>
            <a:r>
              <a:rPr lang="en-US" altLang="zh-TW" sz="2400" u="sng" dirty="0">
                <a:solidFill>
                  <a:srgbClr val="FF0000"/>
                </a:solidFill>
              </a:rPr>
              <a:t>!</a:t>
            </a:r>
            <a:r>
              <a:rPr lang="en-US" altLang="zh-TW" sz="2400" u="sng" dirty="0"/>
              <a:t>(</a:t>
            </a:r>
            <a:r>
              <a:rPr lang="en-US" altLang="zh-TW" sz="2400" u="sng" dirty="0" err="1"/>
              <a:t>sc</a:t>
            </a:r>
            <a:r>
              <a:rPr lang="en-US" altLang="zh-TW" sz="2400" u="sng" dirty="0"/>
              <a:t>&lt;60) </a:t>
            </a:r>
            <a:r>
              <a:rPr lang="zh-TW" altLang="en-US" dirty="0" smtClean="0">
                <a:solidFill>
                  <a:srgbClr val="FF0000"/>
                </a:solidFill>
              </a:rPr>
              <a:t>條件式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 err="1"/>
              <a:t>sc</a:t>
            </a:r>
            <a:r>
              <a:rPr lang="en-US" altLang="zh-TW" dirty="0"/>
              <a:t>&lt;60</a:t>
            </a:r>
            <a:r>
              <a:rPr lang="en-US" altLang="zh-TW" dirty="0" smtClean="0"/>
              <a:t>)</a:t>
            </a:r>
            <a:r>
              <a:rPr lang="zh-TW" altLang="en-US" dirty="0"/>
              <a:t>是</a:t>
            </a:r>
            <a:r>
              <a:rPr lang="zh-TW" altLang="en-US" dirty="0" smtClean="0">
                <a:solidFill>
                  <a:srgbClr val="FF0000"/>
                </a:solidFill>
              </a:rPr>
              <a:t>關係運算式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/>
              <a:t>是</a:t>
            </a:r>
            <a:r>
              <a:rPr lang="zh-TW" altLang="en-US" dirty="0" smtClean="0">
                <a:solidFill>
                  <a:srgbClr val="FF0000"/>
                </a:solidFill>
              </a:rPr>
              <a:t>反向邏輯</a:t>
            </a:r>
            <a:r>
              <a:rPr lang="en-US" altLang="zh-TW" dirty="0" smtClean="0">
                <a:solidFill>
                  <a:srgbClr val="FF0000"/>
                </a:solidFill>
              </a:rPr>
              <a:t>(not)</a:t>
            </a:r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</a:t>
            </a:r>
            <a:r>
              <a:rPr lang="en-US" altLang="zh-TW" dirty="0" smtClean="0">
                <a:solidFill>
                  <a:srgbClr val="FF0000"/>
                </a:solidFill>
              </a:rPr>
              <a:t>!(</a:t>
            </a:r>
            <a:r>
              <a:rPr lang="en-US" altLang="zh-TW" dirty="0" err="1" smtClean="0">
                <a:solidFill>
                  <a:srgbClr val="FF0000"/>
                </a:solidFill>
              </a:rPr>
              <a:t>sc</a:t>
            </a:r>
            <a:r>
              <a:rPr lang="en-US" altLang="zh-TW" dirty="0" smtClean="0">
                <a:solidFill>
                  <a:srgbClr val="FF0000"/>
                </a:solidFill>
              </a:rPr>
              <a:t>&lt;60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/>
              <a:t>”</a:t>
            </a:r>
            <a:r>
              <a:rPr lang="zh-TW" altLang="en-US" dirty="0"/>
              <a:t>及格</a:t>
            </a:r>
            <a:r>
              <a:rPr lang="en-US" altLang="zh-TW" dirty="0"/>
              <a:t>”</a:t>
            </a:r>
          </a:p>
          <a:p>
            <a:pPr marL="0" indent="0">
              <a:buNone/>
            </a:pPr>
            <a:r>
              <a:rPr lang="en-US" altLang="zh-TW" dirty="0"/>
              <a:t>else </a:t>
            </a: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/>
              <a:t>”</a:t>
            </a:r>
            <a:r>
              <a:rPr lang="zh-TW" altLang="en-US" dirty="0"/>
              <a:t>不及格</a:t>
            </a:r>
            <a:r>
              <a:rPr lang="en-US" altLang="zh-TW" dirty="0"/>
              <a:t>”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菱形 3"/>
          <p:cNvSpPr/>
          <p:nvPr/>
        </p:nvSpPr>
        <p:spPr>
          <a:xfrm>
            <a:off x="5842591" y="1766334"/>
            <a:ext cx="1873988" cy="12759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!(</a:t>
            </a:r>
            <a:r>
              <a:rPr lang="en-US" altLang="zh-TW" sz="2100" dirty="0" err="1"/>
              <a:t>sc</a:t>
            </a:r>
            <a:r>
              <a:rPr lang="en-US" altLang="zh-TW" sz="2100" dirty="0"/>
              <a:t>&lt;60)</a:t>
            </a:r>
            <a:endParaRPr lang="zh-TW" altLang="en-US" sz="2100" dirty="0"/>
          </a:p>
        </p:txBody>
      </p:sp>
      <p:sp>
        <p:nvSpPr>
          <p:cNvPr id="5" name="矩形 4"/>
          <p:cNvSpPr/>
          <p:nvPr/>
        </p:nvSpPr>
        <p:spPr>
          <a:xfrm>
            <a:off x="610175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/>
              <a:t>”</a:t>
            </a:r>
            <a:r>
              <a:rPr lang="zh-TW" altLang="en-US" sz="1350" dirty="0"/>
              <a:t>及格</a:t>
            </a:r>
            <a:r>
              <a:rPr lang="en-US" altLang="zh-TW" sz="1350" dirty="0"/>
              <a:t>”</a:t>
            </a:r>
            <a:endParaRPr lang="zh-TW" altLang="en-US" sz="1350" dirty="0"/>
          </a:p>
        </p:txBody>
      </p:sp>
      <p:cxnSp>
        <p:nvCxnSpPr>
          <p:cNvPr id="7" name="直線單箭頭接點 6"/>
          <p:cNvCxnSpPr>
            <a:stCxn id="4" idx="2"/>
          </p:cNvCxnSpPr>
          <p:nvPr/>
        </p:nvCxnSpPr>
        <p:spPr>
          <a:xfrm>
            <a:off x="6779585" y="3042241"/>
            <a:ext cx="35885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</p:cNvCxnSpPr>
          <p:nvPr/>
        </p:nvCxnSpPr>
        <p:spPr>
          <a:xfrm flipV="1">
            <a:off x="7716579" y="2404287"/>
            <a:ext cx="5409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257511" y="2404287"/>
            <a:ext cx="0" cy="149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71657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/>
              <a:t>”</a:t>
            </a:r>
            <a:r>
              <a:rPr lang="zh-TW" altLang="en-US" sz="1350" dirty="0"/>
              <a:t>不及格</a:t>
            </a:r>
            <a:r>
              <a:rPr lang="en-US" altLang="zh-TW" sz="1350" dirty="0"/>
              <a:t>”</a:t>
            </a:r>
            <a:endParaRPr lang="zh-TW" altLang="en-US" sz="135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6743700" y="1232048"/>
            <a:ext cx="35885" cy="57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18536" y="4661048"/>
            <a:ext cx="17942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353356" y="4661048"/>
            <a:ext cx="17942" cy="46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797527" y="5123564"/>
            <a:ext cx="1564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36478" y="3153882"/>
            <a:ext cx="4812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true</a:t>
            </a:r>
            <a:endParaRPr lang="zh-TW" altLang="en-US" sz="1350" dirty="0"/>
          </a:p>
        </p:txBody>
      </p:sp>
      <p:sp>
        <p:nvSpPr>
          <p:cNvPr id="19" name="矩形 18"/>
          <p:cNvSpPr/>
          <p:nvPr/>
        </p:nvSpPr>
        <p:spPr>
          <a:xfrm>
            <a:off x="7804775" y="2063492"/>
            <a:ext cx="5114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false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6967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條件式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4673009" cy="3774281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條件為真</a:t>
            </a:r>
            <a:r>
              <a:rPr lang="en-US" altLang="zh-TW" dirty="0" smtClean="0">
                <a:solidFill>
                  <a:srgbClr val="FF0000"/>
                </a:solidFill>
              </a:rPr>
              <a:t>(true)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印出</a:t>
            </a:r>
            <a:r>
              <a:rPr lang="en-US" altLang="zh-TW" dirty="0" smtClean="0"/>
              <a:t>”</a:t>
            </a:r>
            <a:r>
              <a:rPr lang="zh-TW" altLang="en-US" dirty="0"/>
              <a:t>不</a:t>
            </a:r>
            <a:r>
              <a:rPr lang="zh-TW" altLang="en-US" dirty="0" smtClean="0"/>
              <a:t>及格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r>
              <a:rPr lang="zh-TW" altLang="en-US" dirty="0" smtClean="0"/>
              <a:t>否則，</a:t>
            </a:r>
            <a:r>
              <a:rPr lang="en-US" altLang="zh-TW" dirty="0" smtClean="0"/>
              <a:t>]</a:t>
            </a:r>
            <a:r>
              <a:rPr lang="zh-TW" altLang="en-US" dirty="0" smtClean="0"/>
              <a:t>印</a:t>
            </a:r>
            <a:r>
              <a:rPr lang="zh-TW" altLang="en-US" dirty="0"/>
              <a:t>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及格</a:t>
            </a:r>
            <a:r>
              <a:rPr lang="en-US" altLang="zh-TW" dirty="0" smtClean="0"/>
              <a:t>”</a:t>
            </a:r>
          </a:p>
          <a:p>
            <a:endParaRPr lang="en-US" altLang="zh-TW" dirty="0"/>
          </a:p>
          <a:p>
            <a:r>
              <a:rPr lang="en-US" altLang="zh-TW" dirty="0" err="1" smtClean="0"/>
              <a:t>sc</a:t>
            </a:r>
            <a:r>
              <a:rPr lang="en-US" altLang="zh-TW" dirty="0" smtClean="0"/>
              <a:t>&lt;60</a:t>
            </a:r>
            <a:r>
              <a:rPr lang="zh-TW" altLang="en-US" dirty="0">
                <a:solidFill>
                  <a:srgbClr val="FF0000"/>
                </a:solidFill>
              </a:rPr>
              <a:t>條件</a:t>
            </a:r>
            <a:r>
              <a:rPr lang="zh-TW" altLang="en-US" dirty="0" smtClean="0">
                <a:solidFill>
                  <a:srgbClr val="FF0000"/>
                </a:solidFill>
              </a:rPr>
              <a:t>式是屬於</a:t>
            </a:r>
            <a:r>
              <a:rPr lang="zh-TW" altLang="en-US" u="sng" dirty="0" smtClean="0">
                <a:solidFill>
                  <a:srgbClr val="FF0000"/>
                </a:solidFill>
              </a:rPr>
              <a:t>關係運算式</a:t>
            </a:r>
            <a:endParaRPr lang="en-US" altLang="zh-TW" u="sng" dirty="0" smtClean="0">
              <a:solidFill>
                <a:srgbClr val="FF0000"/>
              </a:solidFill>
            </a:endParaRPr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sc</a:t>
            </a:r>
            <a:r>
              <a:rPr lang="en-US" altLang="zh-TW" dirty="0">
                <a:solidFill>
                  <a:srgbClr val="FF0000"/>
                </a:solidFill>
              </a:rPr>
              <a:t>&lt;</a:t>
            </a:r>
            <a:r>
              <a:rPr lang="en-US" altLang="zh-TW" dirty="0" smtClean="0">
                <a:solidFill>
                  <a:srgbClr val="FF0000"/>
                </a:solidFill>
              </a:rPr>
              <a:t>60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 smtClean="0"/>
              <a:t>”</a:t>
            </a:r>
            <a:r>
              <a:rPr lang="zh-TW" altLang="en-US" dirty="0"/>
              <a:t>不</a:t>
            </a:r>
            <a:r>
              <a:rPr lang="zh-TW" altLang="en-US" dirty="0" smtClean="0"/>
              <a:t>及格</a:t>
            </a:r>
            <a:r>
              <a:rPr lang="en-US" altLang="zh-TW" dirty="0"/>
              <a:t>”</a:t>
            </a:r>
          </a:p>
          <a:p>
            <a:pPr marL="0" indent="0">
              <a:buNone/>
            </a:pPr>
            <a:r>
              <a:rPr lang="en-US" altLang="zh-TW" dirty="0"/>
              <a:t>else </a:t>
            </a: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及格</a:t>
            </a:r>
            <a:r>
              <a:rPr lang="en-US" altLang="zh-TW" dirty="0"/>
              <a:t>”</a:t>
            </a:r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菱形 3"/>
          <p:cNvSpPr/>
          <p:nvPr/>
        </p:nvSpPr>
        <p:spPr>
          <a:xfrm>
            <a:off x="5842591" y="1766334"/>
            <a:ext cx="1873988" cy="12759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 err="1"/>
              <a:t>Sc</a:t>
            </a:r>
            <a:r>
              <a:rPr lang="en-US" altLang="zh-TW" sz="2100" dirty="0"/>
              <a:t>&lt;60</a:t>
            </a:r>
            <a:endParaRPr lang="zh-TW" altLang="en-US" sz="2100" dirty="0"/>
          </a:p>
        </p:txBody>
      </p:sp>
      <p:sp>
        <p:nvSpPr>
          <p:cNvPr id="5" name="矩形 4"/>
          <p:cNvSpPr/>
          <p:nvPr/>
        </p:nvSpPr>
        <p:spPr>
          <a:xfrm>
            <a:off x="610175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/>
              <a:t>”</a:t>
            </a:r>
            <a:r>
              <a:rPr lang="zh-TW" altLang="en-US" sz="1350" dirty="0"/>
              <a:t>不及格</a:t>
            </a:r>
            <a:r>
              <a:rPr lang="en-US" altLang="zh-TW" sz="1350" dirty="0"/>
              <a:t>”</a:t>
            </a:r>
            <a:endParaRPr lang="zh-TW" altLang="en-US" sz="1350" dirty="0"/>
          </a:p>
        </p:txBody>
      </p:sp>
      <p:cxnSp>
        <p:nvCxnSpPr>
          <p:cNvPr id="7" name="直線單箭頭接點 6"/>
          <p:cNvCxnSpPr>
            <a:stCxn id="4" idx="2"/>
          </p:cNvCxnSpPr>
          <p:nvPr/>
        </p:nvCxnSpPr>
        <p:spPr>
          <a:xfrm>
            <a:off x="6779585" y="3042241"/>
            <a:ext cx="35885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</p:cNvCxnSpPr>
          <p:nvPr/>
        </p:nvCxnSpPr>
        <p:spPr>
          <a:xfrm flipV="1">
            <a:off x="7716579" y="2404287"/>
            <a:ext cx="5409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257511" y="2404287"/>
            <a:ext cx="0" cy="149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71657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/>
              <a:t>”</a:t>
            </a:r>
            <a:r>
              <a:rPr lang="zh-TW" altLang="en-US" sz="1350" dirty="0"/>
              <a:t> 及格</a:t>
            </a:r>
            <a:r>
              <a:rPr lang="en-US" altLang="zh-TW" sz="1350" dirty="0"/>
              <a:t>”</a:t>
            </a:r>
            <a:endParaRPr lang="zh-TW" altLang="en-US" sz="135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6743700" y="1232048"/>
            <a:ext cx="35885" cy="57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18536" y="4661048"/>
            <a:ext cx="17942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353356" y="4661048"/>
            <a:ext cx="17942" cy="46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797527" y="5123564"/>
            <a:ext cx="1564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36478" y="3153882"/>
            <a:ext cx="4812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true</a:t>
            </a:r>
            <a:endParaRPr lang="zh-TW" altLang="en-US" sz="1350" dirty="0"/>
          </a:p>
        </p:txBody>
      </p:sp>
      <p:sp>
        <p:nvSpPr>
          <p:cNvPr id="19" name="矩形 18"/>
          <p:cNvSpPr/>
          <p:nvPr/>
        </p:nvSpPr>
        <p:spPr>
          <a:xfrm>
            <a:off x="7804775" y="2063492"/>
            <a:ext cx="5114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false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40310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分支靠</a:t>
            </a:r>
            <a:r>
              <a:rPr lang="en-US" altLang="zh-TW" dirty="0" smtClean="0">
                <a:solidFill>
                  <a:srgbClr val="FF0000"/>
                </a:solidFill>
              </a:rPr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條件</a:t>
            </a:r>
            <a:r>
              <a:rPr lang="en-US" altLang="zh-TW" dirty="0" smtClean="0">
                <a:solidFill>
                  <a:srgbClr val="FF0000"/>
                </a:solidFill>
              </a:rPr>
              <a:t>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3805127" cy="377428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條件</a:t>
            </a:r>
            <a:endParaRPr lang="zh-TW" altLang="en-US" dirty="0"/>
          </a:p>
          <a:p>
            <a:pPr lvl="1"/>
            <a:r>
              <a:rPr lang="zh-TW" altLang="en-US" dirty="0" smtClean="0"/>
              <a:t>關係運算式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==</a:t>
            </a:r>
            <a:r>
              <a:rPr lang="zh-TW" altLang="en-US" dirty="0" smtClean="0"/>
              <a:t> 等於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!=</a:t>
            </a:r>
            <a:r>
              <a:rPr lang="zh-TW" altLang="en-US" dirty="0" smtClean="0"/>
              <a:t> 不等於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&gt;</a:t>
            </a:r>
            <a:r>
              <a:rPr lang="zh-TW" altLang="en-US" dirty="0" smtClean="0"/>
              <a:t>、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、</a:t>
            </a:r>
            <a:r>
              <a:rPr lang="en-US" altLang="zh-TW" dirty="0" smtClean="0"/>
              <a:t>&lt;=</a:t>
            </a:r>
            <a:r>
              <a:rPr lang="zh-TW" altLang="en-US" dirty="0" smtClean="0"/>
              <a:t>、</a:t>
            </a:r>
            <a:r>
              <a:rPr lang="en-US" altLang="zh-TW" dirty="0" smtClean="0"/>
              <a:t>&gt;=</a:t>
            </a:r>
          </a:p>
          <a:p>
            <a:pPr lvl="1"/>
            <a:r>
              <a:rPr lang="zh-TW" altLang="en-US" dirty="0" smtClean="0"/>
              <a:t>邏輯</a:t>
            </a:r>
            <a:r>
              <a:rPr lang="zh-TW" altLang="en-US" dirty="0"/>
              <a:t>運算</a:t>
            </a:r>
            <a:r>
              <a:rPr lang="zh-TW" altLang="en-US" dirty="0" smtClean="0"/>
              <a:t>式</a:t>
            </a:r>
            <a:endParaRPr lang="en-US" altLang="zh-TW" dirty="0"/>
          </a:p>
          <a:p>
            <a:pPr lvl="2"/>
            <a:r>
              <a:rPr lang="en-US" altLang="zh-TW" dirty="0" smtClean="0"/>
              <a:t>&amp;&amp; :and</a:t>
            </a:r>
            <a:r>
              <a:rPr lang="zh-TW" altLang="en-US" dirty="0" smtClean="0"/>
              <a:t>且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 ||  :or </a:t>
            </a:r>
            <a:r>
              <a:rPr lang="zh-TW" altLang="en-US" dirty="0" smtClean="0"/>
              <a:t>或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! :not</a:t>
            </a:r>
            <a:r>
              <a:rPr lang="zh-TW" altLang="en-US" dirty="0" smtClean="0"/>
              <a:t>反</a:t>
            </a:r>
            <a:r>
              <a:rPr lang="en-US" altLang="zh-TW" dirty="0" smtClean="0"/>
              <a:t>/</a:t>
            </a:r>
            <a:r>
              <a:rPr lang="zh-TW" altLang="en-US" dirty="0" smtClean="0"/>
              <a:t>非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prstClr val="black"/>
                </a:solidFill>
              </a:rPr>
              <a:t>結果</a:t>
            </a:r>
            <a:r>
              <a:rPr lang="en-US" altLang="zh-TW" dirty="0" smtClean="0">
                <a:solidFill>
                  <a:prstClr val="black"/>
                </a:solidFill>
              </a:rPr>
              <a:t>:</a:t>
            </a:r>
          </a:p>
          <a:p>
            <a:pPr lvl="2"/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r>
              <a:rPr lang="en-US" altLang="zh-TW" dirty="0">
                <a:solidFill>
                  <a:prstClr val="black"/>
                </a:solidFill>
              </a:rPr>
              <a:t>:</a:t>
            </a:r>
            <a:r>
              <a:rPr lang="zh-TW" altLang="en-US" dirty="0">
                <a:solidFill>
                  <a:prstClr val="black"/>
                </a:solidFill>
              </a:rPr>
              <a:t>真</a:t>
            </a:r>
            <a:r>
              <a:rPr lang="en-US" altLang="zh-TW" dirty="0">
                <a:solidFill>
                  <a:prstClr val="black"/>
                </a:solidFill>
              </a:rPr>
              <a:t/>
            </a:r>
            <a:br>
              <a:rPr lang="en-US" altLang="zh-TW" dirty="0">
                <a:solidFill>
                  <a:prstClr val="black"/>
                </a:solidFill>
              </a:rPr>
            </a:br>
            <a:r>
              <a:rPr lang="en-US" altLang="zh-TW" dirty="0">
                <a:solidFill>
                  <a:prstClr val="black"/>
                </a:solidFill>
              </a:rPr>
              <a:t>False:</a:t>
            </a:r>
            <a:r>
              <a:rPr lang="zh-TW" altLang="en-US" dirty="0">
                <a:solidFill>
                  <a:prstClr val="black"/>
                </a:solidFill>
              </a:rPr>
              <a:t>偽</a:t>
            </a:r>
            <a:endParaRPr lang="en-US" altLang="zh-TW" dirty="0">
              <a:solidFill>
                <a:prstClr val="black"/>
              </a:solidFill>
            </a:endParaRPr>
          </a:p>
          <a:p>
            <a:pPr lvl="2"/>
            <a:endParaRPr lang="zh-TW" altLang="en-US" dirty="0"/>
          </a:p>
        </p:txBody>
      </p:sp>
      <p:sp>
        <p:nvSpPr>
          <p:cNvPr id="4" name="菱形 3"/>
          <p:cNvSpPr/>
          <p:nvPr/>
        </p:nvSpPr>
        <p:spPr>
          <a:xfrm>
            <a:off x="5842591" y="1766334"/>
            <a:ext cx="1873988" cy="12759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700" dirty="0">
                <a:solidFill>
                  <a:srgbClr val="FF0000"/>
                </a:solidFill>
              </a:rPr>
              <a:t>條件</a:t>
            </a:r>
            <a:endParaRPr lang="zh-TW" altLang="en-US" sz="2700" dirty="0"/>
          </a:p>
        </p:txBody>
      </p:sp>
      <p:sp>
        <p:nvSpPr>
          <p:cNvPr id="5" name="矩形 4"/>
          <p:cNvSpPr/>
          <p:nvPr/>
        </p:nvSpPr>
        <p:spPr>
          <a:xfrm>
            <a:off x="610175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7" name="直線單箭頭接點 6"/>
          <p:cNvCxnSpPr>
            <a:stCxn id="4" idx="2"/>
          </p:cNvCxnSpPr>
          <p:nvPr/>
        </p:nvCxnSpPr>
        <p:spPr>
          <a:xfrm>
            <a:off x="6779585" y="3042241"/>
            <a:ext cx="35885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</p:cNvCxnSpPr>
          <p:nvPr/>
        </p:nvCxnSpPr>
        <p:spPr>
          <a:xfrm flipV="1">
            <a:off x="7716579" y="2404287"/>
            <a:ext cx="5409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257511" y="2404287"/>
            <a:ext cx="0" cy="149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71657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6743700" y="1232048"/>
            <a:ext cx="35885" cy="57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判斷偶數、奇數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5146478" cy="3774281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如果條件為真</a:t>
            </a:r>
            <a:r>
              <a:rPr lang="en-US" altLang="zh-TW" dirty="0" smtClean="0">
                <a:solidFill>
                  <a:srgbClr val="FF0000"/>
                </a:solidFill>
              </a:rPr>
              <a:t>(true)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印出</a:t>
            </a:r>
            <a:r>
              <a:rPr lang="en-US" altLang="zh-TW" dirty="0" smtClean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偶數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r>
              <a:rPr lang="zh-TW" altLang="en-US" dirty="0" smtClean="0"/>
              <a:t>否則，印</a:t>
            </a:r>
            <a:r>
              <a:rPr lang="zh-TW" altLang="en-US" dirty="0"/>
              <a:t>出</a:t>
            </a:r>
            <a:r>
              <a:rPr lang="en-US" altLang="zh-TW" dirty="0" smtClean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奇數</a:t>
            </a:r>
            <a:r>
              <a:rPr lang="en-US" altLang="zh-TW" dirty="0" smtClean="0"/>
              <a:t>”</a:t>
            </a:r>
          </a:p>
          <a:p>
            <a:endParaRPr lang="en-US" altLang="zh-TW" dirty="0"/>
          </a:p>
          <a:p>
            <a:r>
              <a:rPr lang="en-US" altLang="zh-TW" dirty="0" smtClean="0"/>
              <a:t>n%2==0</a:t>
            </a:r>
            <a:r>
              <a:rPr lang="zh-TW" altLang="en-US" dirty="0" smtClean="0">
                <a:solidFill>
                  <a:srgbClr val="FF0000"/>
                </a:solidFill>
              </a:rPr>
              <a:t>條件式是屬於</a:t>
            </a:r>
            <a:r>
              <a:rPr lang="zh-TW" altLang="en-US" u="sng" dirty="0" smtClean="0">
                <a:solidFill>
                  <a:srgbClr val="FF0000"/>
                </a:solidFill>
              </a:rPr>
              <a:t>關係運算式</a:t>
            </a:r>
            <a:endParaRPr lang="en-US" altLang="zh-TW" u="sng" dirty="0" smtClean="0">
              <a:solidFill>
                <a:srgbClr val="FF0000"/>
              </a:solidFill>
            </a:endParaRPr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/>
              <a:t>n%2==0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 smtClean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偶數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else </a:t>
            </a: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 smtClean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奇</a:t>
            </a:r>
            <a:r>
              <a:rPr lang="zh-TW" altLang="en-US" dirty="0" smtClean="0">
                <a:solidFill>
                  <a:srgbClr val="FF0000"/>
                </a:solidFill>
              </a:rPr>
              <a:t>數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菱形 3"/>
          <p:cNvSpPr/>
          <p:nvPr/>
        </p:nvSpPr>
        <p:spPr>
          <a:xfrm>
            <a:off x="5796136" y="1766334"/>
            <a:ext cx="2008639" cy="12759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n%2==0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0175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 smtClean="0"/>
              <a:t>”</a:t>
            </a:r>
            <a:r>
              <a:rPr lang="zh-TW" altLang="en-US" sz="1400" dirty="0">
                <a:solidFill>
                  <a:srgbClr val="FF0000"/>
                </a:solidFill>
              </a:rPr>
              <a:t>偶數</a:t>
            </a:r>
            <a:r>
              <a:rPr lang="en-US" altLang="zh-TW" sz="1350" dirty="0" smtClean="0"/>
              <a:t>”</a:t>
            </a:r>
            <a:endParaRPr lang="zh-TW" altLang="en-US" sz="1350" dirty="0"/>
          </a:p>
        </p:txBody>
      </p:sp>
      <p:cxnSp>
        <p:nvCxnSpPr>
          <p:cNvPr id="7" name="直線單箭頭接點 6"/>
          <p:cNvCxnSpPr>
            <a:stCxn id="4" idx="2"/>
          </p:cNvCxnSpPr>
          <p:nvPr/>
        </p:nvCxnSpPr>
        <p:spPr>
          <a:xfrm>
            <a:off x="6800456" y="3042241"/>
            <a:ext cx="15014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</p:cNvCxnSpPr>
          <p:nvPr/>
        </p:nvCxnSpPr>
        <p:spPr>
          <a:xfrm>
            <a:off x="7804775" y="2404288"/>
            <a:ext cx="452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257511" y="2404287"/>
            <a:ext cx="0" cy="149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716579" y="3967274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 smtClean="0"/>
              <a:t>”</a:t>
            </a:r>
            <a:r>
              <a:rPr lang="zh-TW" altLang="en-US" sz="1400" dirty="0">
                <a:solidFill>
                  <a:srgbClr val="FF0000"/>
                </a:solidFill>
              </a:rPr>
              <a:t>奇數</a:t>
            </a:r>
            <a:r>
              <a:rPr lang="en-US" altLang="zh-TW" sz="1350" dirty="0" smtClean="0"/>
              <a:t>”</a:t>
            </a:r>
            <a:endParaRPr lang="zh-TW" altLang="en-US" sz="135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6743700" y="1232048"/>
            <a:ext cx="35885" cy="57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18536" y="4661048"/>
            <a:ext cx="17942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353356" y="4661048"/>
            <a:ext cx="17942" cy="46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797527" y="5123564"/>
            <a:ext cx="1564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36478" y="3153882"/>
            <a:ext cx="4812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true</a:t>
            </a:r>
            <a:endParaRPr lang="zh-TW" altLang="en-US" sz="1350" dirty="0"/>
          </a:p>
        </p:txBody>
      </p:sp>
      <p:sp>
        <p:nvSpPr>
          <p:cNvPr id="19" name="矩形 18"/>
          <p:cNvSpPr/>
          <p:nvPr/>
        </p:nvSpPr>
        <p:spPr>
          <a:xfrm>
            <a:off x="7804775" y="2063492"/>
            <a:ext cx="5114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false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4038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判斷偶數、奇數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java.util.Scanner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/>
              <a:t>public class </a:t>
            </a:r>
            <a:r>
              <a:rPr lang="en-US" altLang="zh-TW" dirty="0" err="1"/>
              <a:t>evennumber</a:t>
            </a:r>
            <a:r>
              <a:rPr lang="en-US" altLang="zh-TW" dirty="0"/>
              <a:t> {</a:t>
            </a:r>
          </a:p>
          <a:p>
            <a:pPr marL="0" indent="0">
              <a:buNone/>
            </a:pPr>
            <a:r>
              <a:rPr lang="en-US" altLang="zh-TW" dirty="0"/>
              <a:t>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</a:t>
            </a:r>
          </a:p>
          <a:p>
            <a:pPr marL="0" indent="0">
              <a:buNone/>
            </a:pPr>
            <a:r>
              <a:rPr lang="en-US" altLang="zh-TW" dirty="0"/>
              <a:t>    Scanner input = new Scanner(System.in);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</a:t>
            </a:r>
            <a:r>
              <a:rPr lang="zh-TW" altLang="en-US" dirty="0"/>
              <a:t>輸入數值：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int</a:t>
            </a:r>
            <a:r>
              <a:rPr lang="en-US" altLang="zh-TW" dirty="0"/>
              <a:t> n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 if (</a:t>
            </a:r>
            <a:r>
              <a:rPr lang="en-US" altLang="zh-TW" dirty="0">
                <a:solidFill>
                  <a:srgbClr val="FF0000"/>
                </a:solidFill>
              </a:rPr>
              <a:t>n%2==0</a:t>
            </a:r>
            <a:r>
              <a:rPr lang="en-US" altLang="zh-TW" dirty="0"/>
              <a:t>) </a:t>
            </a:r>
          </a:p>
          <a:p>
            <a:pPr marL="0" indent="0">
              <a:buNone/>
            </a:pPr>
            <a:r>
              <a:rPr lang="en-US" altLang="zh-TW" dirty="0"/>
              <a:t> 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(n+"</a:t>
            </a:r>
            <a:r>
              <a:rPr lang="zh-TW" altLang="en-US" dirty="0"/>
              <a:t>是偶數</a:t>
            </a:r>
            <a:r>
              <a:rPr lang="en-US" altLang="zh-TW" dirty="0"/>
              <a:t>!");</a:t>
            </a:r>
          </a:p>
          <a:p>
            <a:pPr marL="0" indent="0">
              <a:buNone/>
            </a:pPr>
            <a:r>
              <a:rPr lang="en-US" altLang="zh-TW" dirty="0"/>
              <a:t>    else</a:t>
            </a:r>
          </a:p>
          <a:p>
            <a:pPr marL="0" indent="0">
              <a:buNone/>
            </a:pPr>
            <a:r>
              <a:rPr lang="en-US" altLang="zh-TW" dirty="0"/>
              <a:t> 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(n+"</a:t>
            </a:r>
            <a:r>
              <a:rPr lang="zh-TW" altLang="en-US" dirty="0"/>
              <a:t>是奇數</a:t>
            </a:r>
            <a:r>
              <a:rPr lang="en-US" altLang="zh-TW" dirty="0"/>
              <a:t>!");   </a:t>
            </a:r>
          </a:p>
          <a:p>
            <a:pPr marL="0" indent="0">
              <a:buNone/>
            </a:pPr>
            <a:r>
              <a:rPr lang="en-US" altLang="zh-TW" dirty="0"/>
              <a:t>  }</a:t>
            </a:r>
          </a:p>
          <a:p>
            <a:pPr marL="0" indent="0">
              <a:buNone/>
            </a:pPr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43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788670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5100" dirty="0" smtClean="0"/>
              <a:t>搶答</a:t>
            </a:r>
            <a:endParaRPr lang="en-US" altLang="zh-TW" sz="5100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490240" y="1556792"/>
            <a:ext cx="676875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宣告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為整數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變數請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寫此敘述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指令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？宣告目的為何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84491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判斷偶數、奇數</a:t>
            </a:r>
            <a:r>
              <a:rPr lang="en-US" altLang="zh-TW" dirty="0" smtClean="0"/>
              <a:t>?</a:t>
            </a:r>
            <a:r>
              <a:rPr lang="zh-TW" altLang="en-US" dirty="0" smtClean="0">
                <a:solidFill>
                  <a:srgbClr val="FF0000"/>
                </a:solidFill>
              </a:rPr>
              <a:t>改變</a:t>
            </a:r>
            <a:r>
              <a:rPr lang="zh-TW" altLang="en-US" dirty="0">
                <a:solidFill>
                  <a:srgbClr val="FF0000"/>
                </a:solidFill>
              </a:rPr>
              <a:t>條件式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5146478" cy="37742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如果條件為真</a:t>
            </a:r>
            <a:r>
              <a:rPr lang="en-US" altLang="zh-TW" dirty="0" smtClean="0">
                <a:solidFill>
                  <a:srgbClr val="FF0000"/>
                </a:solidFill>
              </a:rPr>
              <a:t>(true)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印出</a:t>
            </a:r>
            <a:r>
              <a:rPr lang="en-US" altLang="zh-TW" dirty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奇數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否則</a:t>
            </a:r>
            <a:r>
              <a:rPr lang="zh-TW" altLang="en-US" dirty="0"/>
              <a:t>，印出</a:t>
            </a:r>
            <a:r>
              <a:rPr lang="en-US" altLang="zh-TW" dirty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偶數</a:t>
            </a:r>
            <a:r>
              <a:rPr lang="en-US" altLang="zh-TW" dirty="0"/>
              <a:t>”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n%2==1</a:t>
            </a:r>
            <a:r>
              <a:rPr lang="zh-TW" altLang="en-US" dirty="0" smtClean="0"/>
              <a:t>條件式是屬於</a:t>
            </a:r>
            <a:r>
              <a:rPr lang="zh-TW" altLang="en-US" u="sng" dirty="0" smtClean="0"/>
              <a:t>關係運算式</a:t>
            </a:r>
            <a:endParaRPr lang="en-US" altLang="zh-TW" u="sng" dirty="0" smtClean="0"/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/>
              <a:t>n%2</a:t>
            </a:r>
            <a:r>
              <a:rPr lang="en-US" altLang="zh-TW" dirty="0" smtClean="0"/>
              <a:t>==1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 smtClean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奇</a:t>
            </a:r>
            <a:r>
              <a:rPr lang="zh-TW" altLang="en-US" dirty="0" smtClean="0">
                <a:solidFill>
                  <a:srgbClr val="FF0000"/>
                </a:solidFill>
              </a:rPr>
              <a:t>數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else </a:t>
            </a:r>
          </a:p>
          <a:p>
            <a:pPr marL="0" indent="0">
              <a:buNone/>
            </a:pPr>
            <a:r>
              <a:rPr lang="zh-TW" altLang="en-US" dirty="0"/>
              <a:t>     印出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偶數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菱形 3"/>
          <p:cNvSpPr/>
          <p:nvPr/>
        </p:nvSpPr>
        <p:spPr>
          <a:xfrm>
            <a:off x="5796136" y="1766334"/>
            <a:ext cx="2008639" cy="12759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n%2==1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639645" y="3913022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 smtClean="0"/>
              <a:t>”</a:t>
            </a:r>
            <a:r>
              <a:rPr lang="zh-TW" altLang="en-US" sz="1400" dirty="0">
                <a:solidFill>
                  <a:srgbClr val="FF0000"/>
                </a:solidFill>
              </a:rPr>
              <a:t>偶數</a:t>
            </a:r>
            <a:r>
              <a:rPr lang="en-US" altLang="zh-TW" sz="1350" dirty="0" smtClean="0"/>
              <a:t>”</a:t>
            </a:r>
            <a:endParaRPr lang="zh-TW" altLang="en-US" sz="1350" dirty="0"/>
          </a:p>
        </p:txBody>
      </p:sp>
      <p:cxnSp>
        <p:nvCxnSpPr>
          <p:cNvPr id="7" name="直線單箭頭接點 6"/>
          <p:cNvCxnSpPr>
            <a:stCxn id="4" idx="2"/>
          </p:cNvCxnSpPr>
          <p:nvPr/>
        </p:nvCxnSpPr>
        <p:spPr>
          <a:xfrm>
            <a:off x="6800456" y="3042241"/>
            <a:ext cx="15014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</p:cNvCxnSpPr>
          <p:nvPr/>
        </p:nvCxnSpPr>
        <p:spPr>
          <a:xfrm>
            <a:off x="7804775" y="2404288"/>
            <a:ext cx="452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257511" y="2404287"/>
            <a:ext cx="0" cy="153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101759" y="3940933"/>
            <a:ext cx="1427421" cy="69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印出</a:t>
            </a:r>
            <a:r>
              <a:rPr lang="en-US" altLang="zh-TW" sz="1350" dirty="0" smtClean="0"/>
              <a:t>”</a:t>
            </a:r>
            <a:r>
              <a:rPr lang="zh-TW" altLang="en-US" sz="1400" dirty="0">
                <a:solidFill>
                  <a:srgbClr val="FF0000"/>
                </a:solidFill>
              </a:rPr>
              <a:t>奇數</a:t>
            </a:r>
            <a:r>
              <a:rPr lang="en-US" altLang="zh-TW" sz="1350" dirty="0" smtClean="0"/>
              <a:t>”</a:t>
            </a:r>
            <a:endParaRPr lang="zh-TW" altLang="en-US" sz="135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6743700" y="1232048"/>
            <a:ext cx="35885" cy="57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18536" y="4661048"/>
            <a:ext cx="17942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307353" y="4661048"/>
            <a:ext cx="17942" cy="46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797527" y="5123564"/>
            <a:ext cx="1564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36478" y="3153882"/>
            <a:ext cx="4812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true</a:t>
            </a:r>
            <a:endParaRPr lang="zh-TW" altLang="en-US" sz="1350" dirty="0"/>
          </a:p>
        </p:txBody>
      </p:sp>
      <p:sp>
        <p:nvSpPr>
          <p:cNvPr id="19" name="矩形 18"/>
          <p:cNvSpPr/>
          <p:nvPr/>
        </p:nvSpPr>
        <p:spPr>
          <a:xfrm>
            <a:off x="7804775" y="2063492"/>
            <a:ext cx="5114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srgbClr val="FF0000"/>
                </a:solidFill>
              </a:rPr>
              <a:t>false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6209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邏輯運算</a:t>
            </a:r>
            <a:r>
              <a:rPr lang="zh-TW" altLang="en-US" dirty="0" smtClean="0"/>
              <a:t>式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86686" y="2266209"/>
          <a:ext cx="7144195" cy="360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839"/>
                <a:gridCol w="1428839"/>
                <a:gridCol w="1428839"/>
                <a:gridCol w="1428839"/>
                <a:gridCol w="1428839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 and B 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A &amp;&amp; B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A or B     A || B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Not A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!A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</a:tr>
              <a:tr h="7022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</a:tr>
              <a:tr h="7022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68580" marR="68580" marT="34290" marB="34290" anchor="ctr"/>
                </a:tc>
              </a:tr>
              <a:tr h="7022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</a:tr>
              <a:tr h="7022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8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857266"/>
            <a:ext cx="5915025" cy="99417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邏輯運算式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立即搶答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3658" y="1808820"/>
            <a:ext cx="5915025" cy="3263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&amp;&amp;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(</a:t>
            </a:r>
            <a:r>
              <a:rPr lang="zh-TW" altLang="en-US" dirty="0" smtClean="0"/>
              <a:t>及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符合條件數值</a:t>
            </a:r>
            <a:r>
              <a:rPr lang="zh-TW" altLang="en-US" dirty="0" smtClean="0"/>
              <a:t>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/>
              <a:t>||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(</a:t>
            </a:r>
            <a:r>
              <a:rPr lang="zh-TW" altLang="en-US" dirty="0" smtClean="0"/>
              <a:t>或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&lt;100 </a:t>
            </a:r>
            <a:r>
              <a:rPr lang="en-US" altLang="zh-TW" dirty="0">
                <a:solidFill>
                  <a:srgbClr val="FF0000"/>
                </a:solidFill>
              </a:rPr>
              <a:t>|| 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&gt;999</a:t>
            </a:r>
            <a:r>
              <a:rPr lang="en-US" altLang="zh-TW" dirty="0" smtClean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&lt;100 </a:t>
            </a:r>
            <a:r>
              <a:rPr lang="en-US" altLang="zh-TW" dirty="0" smtClean="0">
                <a:solidFill>
                  <a:srgbClr val="FF0000"/>
                </a:solidFill>
              </a:rPr>
              <a:t>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&gt;999</a:t>
            </a:r>
            <a:r>
              <a:rPr lang="en-US" altLang="zh-TW" dirty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/>
              <a:t>?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!</a:t>
            </a:r>
            <a:r>
              <a:rPr lang="en-US" altLang="zh-TW" dirty="0" smtClean="0"/>
              <a:t>(</a:t>
            </a:r>
            <a:r>
              <a:rPr lang="en-US" altLang="zh-TW" dirty="0" err="1"/>
              <a:t>nn</a:t>
            </a:r>
            <a:r>
              <a:rPr lang="en-US" altLang="zh-TW" dirty="0"/>
              <a:t>&gt;=100 &amp;&amp; </a:t>
            </a:r>
            <a:r>
              <a:rPr lang="en-US" altLang="zh-TW" dirty="0" err="1"/>
              <a:t>nn</a:t>
            </a:r>
            <a:r>
              <a:rPr lang="en-US" altLang="zh-TW" dirty="0"/>
              <a:t>&lt;=999)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not (</a:t>
            </a:r>
            <a:r>
              <a:rPr lang="zh-TW" altLang="en-US" dirty="0" smtClean="0">
                <a:solidFill>
                  <a:srgbClr val="FF0000"/>
                </a:solidFill>
              </a:rPr>
              <a:t>反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/>
              <a:t>?</a:t>
            </a:r>
          </a:p>
          <a:p>
            <a:pPr marL="514350" lvl="2">
              <a:spcBef>
                <a:spcPts val="750"/>
              </a:spcBef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9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04365"/>
            <a:ext cx="7041811" cy="9941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邏輯運算式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立即搶答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401" y="1774869"/>
            <a:ext cx="5741726" cy="4045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&amp;&amp;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(</a:t>
            </a:r>
            <a:r>
              <a:rPr lang="zh-TW" altLang="en-US" dirty="0" smtClean="0"/>
              <a:t>及</a:t>
            </a:r>
            <a:r>
              <a:rPr lang="en-US" altLang="zh-TW" dirty="0" smtClean="0"/>
              <a:t>)   </a:t>
            </a:r>
            <a:r>
              <a:rPr lang="zh-TW" altLang="en-US" dirty="0" smtClean="0"/>
              <a:t>交集</a:t>
            </a:r>
            <a:endParaRPr lang="en-US" altLang="zh-TW" dirty="0" smtClean="0"/>
          </a:p>
          <a:p>
            <a:pPr lvl="1"/>
            <a:r>
              <a:rPr lang="zh-TW" altLang="en-US" dirty="0"/>
              <a:t>符合條件數值</a:t>
            </a:r>
            <a:r>
              <a:rPr lang="zh-TW" altLang="en-US" dirty="0" smtClean="0"/>
              <a:t>範圍</a:t>
            </a:r>
            <a:r>
              <a:rPr lang="en-US" altLang="zh-TW" dirty="0" smtClean="0"/>
              <a:t>?  100&lt;=    </a:t>
            </a:r>
            <a:r>
              <a:rPr lang="en-US" altLang="zh-TW" dirty="0" err="1" smtClean="0"/>
              <a:t>nn</a:t>
            </a:r>
            <a:r>
              <a:rPr lang="en-US" altLang="zh-TW" dirty="0" smtClean="0"/>
              <a:t>     &lt;=999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/>
              <a:t>||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(</a:t>
            </a:r>
            <a:r>
              <a:rPr lang="zh-TW" altLang="en-US" dirty="0" smtClean="0"/>
              <a:t>或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</a:t>
            </a:r>
            <a:r>
              <a:rPr lang="zh-TW" altLang="en-US" dirty="0"/>
              <a:t>聯</a:t>
            </a:r>
            <a:r>
              <a:rPr lang="zh-TW" altLang="en-US" dirty="0" smtClean="0"/>
              <a:t>集</a:t>
            </a:r>
            <a:endParaRPr lang="en-US" altLang="zh-TW" dirty="0" smtClean="0"/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unlimited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&lt;100 </a:t>
            </a:r>
            <a:r>
              <a:rPr lang="en-US" altLang="zh-TW" dirty="0">
                <a:solidFill>
                  <a:srgbClr val="FF0000"/>
                </a:solidFill>
              </a:rPr>
              <a:t>|| 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&gt;999</a:t>
            </a:r>
            <a:r>
              <a:rPr lang="en-US" altLang="zh-TW" dirty="0" smtClean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r>
              <a:rPr lang="en-US" altLang="zh-TW" dirty="0" smtClean="0"/>
              <a:t>100~999</a:t>
            </a:r>
            <a:r>
              <a:rPr lang="zh-TW" altLang="en-US" dirty="0" smtClean="0"/>
              <a:t>之外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&lt;100 </a:t>
            </a:r>
            <a:r>
              <a:rPr lang="en-US" altLang="zh-TW" dirty="0" smtClean="0">
                <a:solidFill>
                  <a:srgbClr val="FF0000"/>
                </a:solidFill>
              </a:rPr>
              <a:t>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&gt;999</a:t>
            </a:r>
            <a:r>
              <a:rPr lang="en-US" altLang="zh-TW" dirty="0"/>
              <a:t>)</a:t>
            </a:r>
          </a:p>
          <a:p>
            <a:pPr marL="514350" lvl="2">
              <a:spcBef>
                <a:spcPts val="750"/>
              </a:spcBef>
            </a:pPr>
            <a:r>
              <a:rPr lang="zh-TW" altLang="en-US" dirty="0"/>
              <a:t>符合條件數值範圍</a:t>
            </a:r>
            <a:r>
              <a:rPr lang="en-US" altLang="zh-TW" dirty="0" smtClean="0"/>
              <a:t>? </a:t>
            </a:r>
            <a:r>
              <a:rPr lang="zh-TW" altLang="en-US" dirty="0" smtClean="0"/>
              <a:t>無此</a:t>
            </a:r>
            <a:endParaRPr lang="en-US" altLang="zh-TW" dirty="0"/>
          </a:p>
          <a:p>
            <a:pPr marL="0" lvl="1" indent="0">
              <a:spcBef>
                <a:spcPts val="750"/>
              </a:spcBef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!</a:t>
            </a:r>
            <a:r>
              <a:rPr lang="en-US" altLang="zh-TW" dirty="0" smtClean="0"/>
              <a:t>(</a:t>
            </a:r>
            <a:r>
              <a:rPr lang="en-US" altLang="zh-TW" dirty="0" err="1"/>
              <a:t>nn</a:t>
            </a:r>
            <a:r>
              <a:rPr lang="en-US" altLang="zh-TW" dirty="0"/>
              <a:t>&gt;=100 &amp;&amp; </a:t>
            </a:r>
            <a:r>
              <a:rPr lang="en-US" altLang="zh-TW" dirty="0" err="1"/>
              <a:t>nn</a:t>
            </a:r>
            <a:r>
              <a:rPr lang="en-US" altLang="zh-TW" dirty="0"/>
              <a:t>&lt;=999)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not (</a:t>
            </a:r>
            <a:r>
              <a:rPr lang="zh-TW" altLang="en-US" dirty="0" smtClean="0">
                <a:solidFill>
                  <a:srgbClr val="FF0000"/>
                </a:solidFill>
              </a:rPr>
              <a:t>反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zh-TW" altLang="en-US" dirty="0"/>
              <a:t>符合條件數值範圍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Same as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&lt;100 </a:t>
            </a:r>
            <a:r>
              <a:rPr lang="en-US" altLang="zh-TW" dirty="0">
                <a:solidFill>
                  <a:srgbClr val="FF0000"/>
                </a:solidFill>
              </a:rPr>
              <a:t>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&gt;999</a:t>
            </a:r>
            <a:r>
              <a:rPr lang="en-US" altLang="zh-TW" dirty="0"/>
              <a:t>)</a:t>
            </a:r>
          </a:p>
          <a:p>
            <a:pPr lvl="1"/>
            <a:endParaRPr lang="en-US" altLang="zh-TW" dirty="0"/>
          </a:p>
          <a:p>
            <a:pPr marL="514350" lvl="2">
              <a:spcBef>
                <a:spcPts val="750"/>
              </a:spcBef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左-右雙向箭號 3"/>
          <p:cNvSpPr/>
          <p:nvPr/>
        </p:nvSpPr>
        <p:spPr>
          <a:xfrm>
            <a:off x="4820970" y="3288106"/>
            <a:ext cx="3768505" cy="20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十字形 4"/>
          <p:cNvSpPr/>
          <p:nvPr/>
        </p:nvSpPr>
        <p:spPr>
          <a:xfrm>
            <a:off x="5282697" y="3216810"/>
            <a:ext cx="142592" cy="34629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十字形 5"/>
          <p:cNvSpPr/>
          <p:nvPr/>
        </p:nvSpPr>
        <p:spPr>
          <a:xfrm>
            <a:off x="7034542" y="3216810"/>
            <a:ext cx="142592" cy="34629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文字方塊 6"/>
          <p:cNvSpPr txBox="1"/>
          <p:nvPr/>
        </p:nvSpPr>
        <p:spPr>
          <a:xfrm>
            <a:off x="5180511" y="3563104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100</a:t>
            </a:r>
            <a:endParaRPr lang="zh-TW" altLang="en-US" sz="135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904942" y="3617425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999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898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03998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不只算</a:t>
            </a:r>
            <a:r>
              <a:rPr lang="en-US" altLang="zh-TW" dirty="0" smtClean="0"/>
              <a:t>BMI</a:t>
            </a:r>
            <a:r>
              <a:rPr lang="zh-TW" altLang="en-US" dirty="0" smtClean="0"/>
              <a:t>，再探討</a:t>
            </a:r>
            <a:r>
              <a:rPr lang="zh-TW" altLang="en-US" dirty="0">
                <a:solidFill>
                  <a:srgbClr val="FF0000"/>
                </a:solidFill>
              </a:rPr>
              <a:t>條件式</a:t>
            </a:r>
            <a:r>
              <a:rPr lang="zh-TW" altLang="en-US" dirty="0" smtClean="0"/>
              <a:t>判斷</a:t>
            </a:r>
            <a:r>
              <a:rPr lang="zh-TW" altLang="en-US" dirty="0"/>
              <a:t>體</a:t>
            </a:r>
            <a:r>
              <a:rPr lang="zh-TW" altLang="en-US" dirty="0" smtClean="0"/>
              <a:t>位</a:t>
            </a:r>
            <a:r>
              <a:rPr lang="en-US" altLang="zh-TW" dirty="0" smtClean="0"/>
              <a:t>BMI</a:t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86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671" y="306544"/>
            <a:ext cx="4756205" cy="994172"/>
          </a:xfrm>
        </p:spPr>
        <p:txBody>
          <a:bodyPr>
            <a:normAutofit/>
          </a:bodyPr>
          <a:lstStyle/>
          <a:p>
            <a:r>
              <a:rPr lang="zh-TW" altLang="en-US" dirty="0"/>
              <a:t>判斷體位是否標準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4574" y="2516505"/>
            <a:ext cx="5192036" cy="19431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/>
              <a:t> if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(BMI&gt;=18.5 &amp;&amp; BMI&lt;24) 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 smtClean="0"/>
              <a:t>System.out.print</a:t>
            </a:r>
            <a:r>
              <a:rPr lang="en-US" altLang="zh-TW" dirty="0" smtClean="0"/>
              <a:t>("</a:t>
            </a:r>
            <a:r>
              <a:rPr lang="zh-TW" altLang="en-US" dirty="0"/>
              <a:t>健康體位 </a:t>
            </a:r>
            <a:r>
              <a:rPr lang="en-US" altLang="zh-TW" dirty="0"/>
              <a:t>Normal\n\n");</a:t>
            </a:r>
          </a:p>
          <a:p>
            <a:pPr marL="0" indent="0">
              <a:buNone/>
            </a:pPr>
            <a:r>
              <a:rPr lang="en-US" altLang="zh-TW" dirty="0"/>
              <a:t> else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</a:t>
            </a:r>
            <a:r>
              <a:rPr lang="zh-TW" altLang="en-US" dirty="0"/>
              <a:t>不標準體位</a:t>
            </a:r>
            <a:r>
              <a:rPr lang="en-US" altLang="zh-TW" dirty="0"/>
              <a:t>\n\n");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//</a:t>
            </a:r>
            <a:r>
              <a:rPr lang="en-US" altLang="zh-TW" dirty="0"/>
              <a:t>source file: </a:t>
            </a:r>
            <a:r>
              <a:rPr lang="en-US" altLang="zh-TW" dirty="0" smtClean="0"/>
              <a:t>BMI-2a</a:t>
            </a:r>
            <a:endParaRPr lang="zh-TW" altLang="en-US" dirty="0"/>
          </a:p>
        </p:txBody>
      </p:sp>
      <p:sp>
        <p:nvSpPr>
          <p:cNvPr id="5" name="菱形 4"/>
          <p:cNvSpPr/>
          <p:nvPr/>
        </p:nvSpPr>
        <p:spPr>
          <a:xfrm>
            <a:off x="5170884" y="1441567"/>
            <a:ext cx="1460334" cy="1441451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srgbClr val="FF0000"/>
                </a:solidFill>
              </a:rPr>
              <a:t>BMI&gt;=18.5 &amp;&amp; BMI&lt;24</a:t>
            </a:r>
            <a:endParaRPr lang="zh-TW" altLang="en-US" sz="1350" dirty="0">
              <a:solidFill>
                <a:prstClr val="white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5893296" y="2937627"/>
            <a:ext cx="4763" cy="647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94687" y="3577569"/>
            <a:ext cx="1280059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prstClr val="black"/>
                </a:solidFill>
              </a:rPr>
              <a:t>健康體位</a:t>
            </a:r>
          </a:p>
        </p:txBody>
      </p:sp>
      <p:sp>
        <p:nvSpPr>
          <p:cNvPr id="11" name="矩形 10"/>
          <p:cNvSpPr/>
          <p:nvPr/>
        </p:nvSpPr>
        <p:spPr>
          <a:xfrm>
            <a:off x="6457996" y="3577568"/>
            <a:ext cx="1413227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700" dirty="0">
                <a:solidFill>
                  <a:prstClr val="black"/>
                </a:solidFill>
              </a:rPr>
              <a:t>不標準體位</a:t>
            </a:r>
          </a:p>
        </p:txBody>
      </p:sp>
      <p:cxnSp>
        <p:nvCxnSpPr>
          <p:cNvPr id="13" name="直線單箭頭接點 12"/>
          <p:cNvCxnSpPr>
            <a:stCxn id="5" idx="3"/>
          </p:cNvCxnSpPr>
          <p:nvPr/>
        </p:nvCxnSpPr>
        <p:spPr>
          <a:xfrm>
            <a:off x="6631218" y="2162293"/>
            <a:ext cx="375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006828" y="2162291"/>
            <a:ext cx="16670" cy="139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5874544" y="4557744"/>
            <a:ext cx="4167" cy="977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5901930" y="5125513"/>
            <a:ext cx="1121569" cy="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023497" y="4477814"/>
            <a:ext cx="4763" cy="647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5887640" y="952619"/>
            <a:ext cx="0" cy="49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631218" y="1872590"/>
            <a:ext cx="537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False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941659" y="3007309"/>
            <a:ext cx="4977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True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61911" y="1745633"/>
            <a:ext cx="1534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C00000"/>
                </a:solidFill>
              </a:rPr>
              <a:t>選擇</a:t>
            </a:r>
            <a:r>
              <a:rPr lang="en-US" altLang="zh-TW" sz="2400" dirty="0">
                <a:solidFill>
                  <a:srgbClr val="C00000"/>
                </a:solidFill>
              </a:rPr>
              <a:t>/</a:t>
            </a:r>
            <a:r>
              <a:rPr lang="zh-TW" altLang="en-US" sz="2400" dirty="0">
                <a:solidFill>
                  <a:srgbClr val="C00000"/>
                </a:solidFill>
              </a:rPr>
              <a:t>分支</a:t>
            </a:r>
            <a:endParaRPr lang="en-US" altLang="zh-TW" sz="2400" dirty="0">
              <a:solidFill>
                <a:srgbClr val="C00000"/>
              </a:solidFill>
            </a:endParaRPr>
          </a:p>
          <a:p>
            <a:r>
              <a:rPr lang="en-US" altLang="zh-TW" sz="2400" dirty="0">
                <a:solidFill>
                  <a:srgbClr val="C00000"/>
                </a:solidFill>
              </a:rPr>
              <a:t>(selection)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8" y="4477814"/>
            <a:ext cx="2373074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16377" y="944725"/>
            <a:ext cx="2884624" cy="623717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BMI</a:t>
            </a:r>
            <a:r>
              <a:rPr lang="zh-TW" altLang="en-US" sz="2400" dirty="0"/>
              <a:t>診斷分成二層次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9740" y="1376772"/>
            <a:ext cx="6719773" cy="4623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900" dirty="0"/>
              <a:t>import </a:t>
            </a:r>
            <a:r>
              <a:rPr lang="en-US" altLang="zh-TW" sz="900" dirty="0" err="1"/>
              <a:t>java.util.Scanner</a:t>
            </a:r>
            <a:r>
              <a:rPr lang="en-US" altLang="zh-TW" sz="900" dirty="0"/>
              <a:t>;</a:t>
            </a:r>
          </a:p>
          <a:p>
            <a:pPr marL="0" indent="0">
              <a:buNone/>
            </a:pPr>
            <a:r>
              <a:rPr lang="en-US" altLang="zh-TW" sz="900" dirty="0"/>
              <a:t>public class BMI_2 {</a:t>
            </a:r>
          </a:p>
          <a:p>
            <a:pPr marL="0" indent="0">
              <a:buNone/>
            </a:pPr>
            <a:r>
              <a:rPr lang="en-US" altLang="zh-TW" sz="900" dirty="0"/>
              <a:t>public static void main(String[] </a:t>
            </a:r>
            <a:r>
              <a:rPr lang="en-US" altLang="zh-TW" sz="900" dirty="0" err="1"/>
              <a:t>args</a:t>
            </a:r>
            <a:r>
              <a:rPr lang="en-US" altLang="zh-TW" sz="900" dirty="0"/>
              <a:t>) {	</a:t>
            </a:r>
          </a:p>
          <a:p>
            <a:pPr marL="0" indent="0">
              <a:buNone/>
            </a:pPr>
            <a:r>
              <a:rPr lang="en-US" altLang="zh-TW" sz="900" dirty="0"/>
              <a:t>    Scanner input = new Scanner(System.in);</a:t>
            </a:r>
          </a:p>
          <a:p>
            <a:pPr marL="0" indent="0">
              <a:buNone/>
            </a:pPr>
            <a:r>
              <a:rPr lang="en-US" altLang="zh-TW" sz="900" dirty="0"/>
              <a:t>    </a:t>
            </a:r>
            <a:r>
              <a:rPr lang="en-US" altLang="zh-TW" sz="900" dirty="0" err="1"/>
              <a:t>System.out.print</a:t>
            </a:r>
            <a:r>
              <a:rPr lang="en-US" altLang="zh-TW" sz="900" dirty="0"/>
              <a:t>("</a:t>
            </a:r>
            <a:r>
              <a:rPr lang="zh-TW" altLang="en-US" sz="900" dirty="0"/>
              <a:t>輸入身高：</a:t>
            </a:r>
            <a:r>
              <a:rPr lang="en-US" altLang="zh-TW" sz="900" dirty="0"/>
              <a:t>");</a:t>
            </a:r>
          </a:p>
          <a:p>
            <a:pPr marL="0" indent="0">
              <a:buNone/>
            </a:pPr>
            <a:r>
              <a:rPr lang="en-US" altLang="zh-TW" sz="900" dirty="0"/>
              <a:t>    double height = </a:t>
            </a:r>
            <a:r>
              <a:rPr lang="en-US" altLang="zh-TW" sz="900" dirty="0" err="1"/>
              <a:t>input.nextDouble</a:t>
            </a:r>
            <a:r>
              <a:rPr lang="en-US" altLang="zh-TW" sz="900" dirty="0"/>
              <a:t>();</a:t>
            </a:r>
          </a:p>
          <a:p>
            <a:pPr marL="0" indent="0">
              <a:buNone/>
            </a:pPr>
            <a:r>
              <a:rPr lang="en-US" altLang="zh-TW" sz="900" dirty="0"/>
              <a:t>    </a:t>
            </a:r>
            <a:r>
              <a:rPr lang="en-US" altLang="zh-TW" sz="900" dirty="0" err="1"/>
              <a:t>System.out.print</a:t>
            </a:r>
            <a:r>
              <a:rPr lang="en-US" altLang="zh-TW" sz="900" dirty="0"/>
              <a:t>("</a:t>
            </a:r>
            <a:r>
              <a:rPr lang="zh-TW" altLang="en-US" sz="900" dirty="0"/>
              <a:t>輸入體重：</a:t>
            </a:r>
            <a:r>
              <a:rPr lang="en-US" altLang="zh-TW" sz="900" dirty="0"/>
              <a:t>");</a:t>
            </a:r>
          </a:p>
          <a:p>
            <a:pPr marL="0" indent="0">
              <a:buNone/>
            </a:pPr>
            <a:r>
              <a:rPr lang="en-US" altLang="zh-TW" sz="900" dirty="0"/>
              <a:t>    double weight = </a:t>
            </a:r>
            <a:r>
              <a:rPr lang="en-US" altLang="zh-TW" sz="900" dirty="0" err="1"/>
              <a:t>input.nextDouble</a:t>
            </a:r>
            <a:r>
              <a:rPr lang="en-US" altLang="zh-TW" sz="900" dirty="0"/>
              <a:t>();</a:t>
            </a:r>
          </a:p>
          <a:p>
            <a:pPr marL="0" indent="0">
              <a:buNone/>
            </a:pPr>
            <a:r>
              <a:rPr lang="en-US" altLang="zh-TW" sz="900" dirty="0"/>
              <a:t>    double </a:t>
            </a:r>
            <a:r>
              <a:rPr lang="en-US" altLang="zh-TW" sz="900" dirty="0" err="1"/>
              <a:t>bmi</a:t>
            </a:r>
            <a:r>
              <a:rPr lang="en-US" altLang="zh-TW" sz="900" dirty="0"/>
              <a:t> = </a:t>
            </a:r>
            <a:r>
              <a:rPr lang="en-US" altLang="zh-TW" sz="900" dirty="0" err="1"/>
              <a:t>Math.round</a:t>
            </a:r>
            <a:r>
              <a:rPr lang="en-US" altLang="zh-TW" sz="900" dirty="0"/>
              <a:t>((weight/ (height*height) )* 100) / 100.0;</a:t>
            </a:r>
          </a:p>
          <a:p>
            <a:pPr marL="0" indent="0">
              <a:buNone/>
            </a:pPr>
            <a:r>
              <a:rPr lang="en-US" altLang="zh-TW" sz="900" dirty="0"/>
              <a:t>    String status;</a:t>
            </a:r>
          </a:p>
          <a:p>
            <a:pPr marL="0" indent="0">
              <a:buNone/>
            </a:pPr>
            <a:r>
              <a:rPr lang="en-US" altLang="zh-TW" sz="1350" dirty="0"/>
              <a:t>    </a:t>
            </a:r>
            <a:r>
              <a:rPr lang="en-US" altLang="zh-TW" sz="1350" dirty="0">
                <a:solidFill>
                  <a:srgbClr val="FF0000"/>
                </a:solidFill>
              </a:rPr>
              <a:t>if </a:t>
            </a:r>
            <a:r>
              <a:rPr lang="zh-TW" altLang="en-US" sz="1350" dirty="0">
                <a:solidFill>
                  <a:srgbClr val="FF0000"/>
                </a:solidFill>
              </a:rPr>
              <a:t> </a:t>
            </a:r>
            <a:r>
              <a:rPr lang="en-US" altLang="zh-TW" sz="1350" dirty="0">
                <a:solidFill>
                  <a:srgbClr val="FF0000"/>
                </a:solidFill>
              </a:rPr>
              <a:t>(</a:t>
            </a:r>
            <a:r>
              <a:rPr lang="en-US" altLang="zh-TW" sz="1350" dirty="0" err="1">
                <a:solidFill>
                  <a:srgbClr val="FF0000"/>
                </a:solidFill>
              </a:rPr>
              <a:t>bmi</a:t>
            </a:r>
            <a:r>
              <a:rPr lang="en-US" altLang="zh-TW" sz="1350" dirty="0">
                <a:solidFill>
                  <a:srgbClr val="FF0000"/>
                </a:solidFill>
              </a:rPr>
              <a:t>&gt;=18.5 &amp;&amp; </a:t>
            </a:r>
            <a:r>
              <a:rPr lang="en-US" altLang="zh-TW" sz="1350" dirty="0" err="1">
                <a:solidFill>
                  <a:srgbClr val="FF0000"/>
                </a:solidFill>
              </a:rPr>
              <a:t>bmi</a:t>
            </a:r>
            <a:r>
              <a:rPr lang="en-US" altLang="zh-TW" sz="1350" dirty="0">
                <a:solidFill>
                  <a:srgbClr val="FF0000"/>
                </a:solidFill>
              </a:rPr>
              <a:t> &lt; 24)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FF0000"/>
                </a:solidFill>
              </a:rPr>
              <a:t>         </a:t>
            </a:r>
            <a:r>
              <a:rPr lang="en-US" altLang="zh-TW" sz="1350" dirty="0">
                <a:solidFill>
                  <a:srgbClr val="FF0000"/>
                </a:solidFill>
              </a:rPr>
              <a:t>status = "</a:t>
            </a:r>
            <a:r>
              <a:rPr lang="zh-TW" altLang="en-US" sz="1350" dirty="0">
                <a:solidFill>
                  <a:srgbClr val="FF0000"/>
                </a:solidFill>
              </a:rPr>
              <a:t>正常</a:t>
            </a:r>
            <a:r>
              <a:rPr lang="en-US" altLang="zh-TW" sz="1350" dirty="0">
                <a:solidFill>
                  <a:srgbClr val="FF0000"/>
                </a:solidFill>
              </a:rPr>
              <a:t>Normal";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FF0000"/>
                </a:solidFill>
              </a:rPr>
              <a:t>    </a:t>
            </a:r>
            <a:r>
              <a:rPr lang="en-US" altLang="zh-TW" sz="1350" dirty="0">
                <a:solidFill>
                  <a:srgbClr val="FF0000"/>
                </a:solidFill>
              </a:rPr>
              <a:t>else 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FF0000"/>
                </a:solidFill>
              </a:rPr>
              <a:t>         </a:t>
            </a:r>
            <a:r>
              <a:rPr lang="en-US" altLang="zh-TW" sz="1350" dirty="0">
                <a:solidFill>
                  <a:srgbClr val="FF0000"/>
                </a:solidFill>
              </a:rPr>
              <a:t>status = "</a:t>
            </a:r>
            <a:r>
              <a:rPr lang="zh-TW" altLang="en-US" sz="1350" dirty="0">
                <a:solidFill>
                  <a:srgbClr val="FF0000"/>
                </a:solidFill>
              </a:rPr>
              <a:t>不標準體位</a:t>
            </a:r>
            <a:r>
              <a:rPr lang="en-US" altLang="zh-TW" sz="1350" dirty="0">
                <a:solidFill>
                  <a:srgbClr val="FF0000"/>
                </a:solidFill>
              </a:rPr>
              <a:t>";</a:t>
            </a:r>
          </a:p>
          <a:p>
            <a:pPr marL="0" indent="0">
              <a:buNone/>
            </a:pPr>
            <a:r>
              <a:rPr lang="en-US" altLang="zh-TW" sz="900" dirty="0"/>
              <a:t>   </a:t>
            </a:r>
            <a:r>
              <a:rPr lang="en-US" altLang="zh-TW" sz="900" dirty="0" err="1"/>
              <a:t>System.out.println</a:t>
            </a:r>
            <a:r>
              <a:rPr lang="en-US" altLang="zh-TW" sz="900" dirty="0"/>
              <a:t>("BMI</a:t>
            </a:r>
            <a:r>
              <a:rPr lang="zh-TW" altLang="en-US" sz="900" dirty="0"/>
              <a:t>：</a:t>
            </a:r>
            <a:r>
              <a:rPr lang="en-US" altLang="zh-TW" sz="900" dirty="0"/>
              <a:t>"+</a:t>
            </a:r>
            <a:r>
              <a:rPr lang="en-US" altLang="zh-TW" sz="900" dirty="0" err="1"/>
              <a:t>bmi</a:t>
            </a:r>
            <a:r>
              <a:rPr lang="en-US" altLang="zh-TW" sz="900" dirty="0"/>
              <a:t>+"</a:t>
            </a:r>
            <a:r>
              <a:rPr lang="zh-TW" altLang="en-US" sz="900" dirty="0"/>
              <a:t>，狀態</a:t>
            </a:r>
            <a:r>
              <a:rPr lang="en-US" altLang="zh-TW" sz="900" dirty="0"/>
              <a:t>: "+status);</a:t>
            </a:r>
          </a:p>
          <a:p>
            <a:pPr marL="0" indent="0">
              <a:buNone/>
            </a:pPr>
            <a:r>
              <a:rPr lang="en-US" altLang="zh-TW" sz="900" dirty="0"/>
              <a:t>  }//main</a:t>
            </a:r>
          </a:p>
          <a:p>
            <a:pPr marL="0" indent="0">
              <a:buNone/>
            </a:pPr>
            <a:r>
              <a:rPr lang="en-US" altLang="zh-TW" sz="900" dirty="0"/>
              <a:t>}//class</a:t>
            </a:r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17495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424" y="-13709"/>
            <a:ext cx="6900863" cy="13274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BMI</a:t>
            </a:r>
            <a:r>
              <a:rPr lang="zh-TW" altLang="en-US" dirty="0" smtClean="0"/>
              <a:t>診斷分成三層次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簡化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2" y="1936007"/>
            <a:ext cx="5786813" cy="39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29106" b="20955"/>
          <a:stretch/>
        </p:blipFill>
        <p:spPr bwMode="auto">
          <a:xfrm>
            <a:off x="6451557" y="3048131"/>
            <a:ext cx="2370199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7920" y="3732653"/>
            <a:ext cx="4023911" cy="1479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6" name="直線接點 5"/>
          <p:cNvCxnSpPr/>
          <p:nvPr/>
        </p:nvCxnSpPr>
        <p:spPr>
          <a:xfrm>
            <a:off x="628650" y="4451503"/>
            <a:ext cx="1503114" cy="165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757" y="2249209"/>
            <a:ext cx="4527244" cy="2340711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1800" dirty="0"/>
              <a:t>if (</a:t>
            </a:r>
            <a:r>
              <a:rPr lang="en-US" altLang="zh-TW" sz="1800" dirty="0" err="1"/>
              <a:t>bmi</a:t>
            </a:r>
            <a:r>
              <a:rPr lang="en-US" altLang="zh-TW" sz="1800" dirty="0"/>
              <a:t> &lt; 18.5) </a:t>
            </a:r>
          </a:p>
          <a:p>
            <a:pPr marL="0" indent="0">
              <a:buNone/>
            </a:pPr>
            <a:r>
              <a:rPr lang="en-US" altLang="zh-TW" sz="1800" dirty="0"/>
              <a:t>	status = "</a:t>
            </a:r>
            <a:r>
              <a:rPr lang="zh-TW" altLang="en-US" sz="1800" dirty="0"/>
              <a:t>體重過輕</a:t>
            </a:r>
            <a:r>
              <a:rPr lang="en-US" altLang="zh-TW" sz="1800" dirty="0"/>
              <a:t>Underweight";</a:t>
            </a:r>
          </a:p>
          <a:p>
            <a:pPr marL="0" indent="0">
              <a:buNone/>
            </a:pPr>
            <a:r>
              <a:rPr lang="en-US" altLang="zh-TW" sz="1800" dirty="0"/>
              <a:t>    else </a:t>
            </a:r>
            <a:r>
              <a:rPr lang="en-US" altLang="zh-TW" sz="1800" dirty="0">
                <a:solidFill>
                  <a:srgbClr val="FF0000"/>
                </a:solidFill>
              </a:rPr>
              <a:t>if (</a:t>
            </a:r>
            <a:r>
              <a:rPr lang="en-US" altLang="zh-TW" sz="1800" dirty="0" err="1">
                <a:solidFill>
                  <a:srgbClr val="FF0000"/>
                </a:solidFill>
              </a:rPr>
              <a:t>bmi</a:t>
            </a:r>
            <a:r>
              <a:rPr lang="en-US" altLang="zh-TW" sz="1800" dirty="0">
                <a:solidFill>
                  <a:srgbClr val="FF0000"/>
                </a:solidFill>
              </a:rPr>
              <a:t>&gt;=18.5 &amp;&amp; </a:t>
            </a:r>
            <a:r>
              <a:rPr lang="en-US" altLang="zh-TW" sz="1800" dirty="0" err="1">
                <a:solidFill>
                  <a:srgbClr val="FF0000"/>
                </a:solidFill>
              </a:rPr>
              <a:t>bmi</a:t>
            </a:r>
            <a:r>
              <a:rPr lang="en-US" altLang="zh-TW" sz="1800" dirty="0">
                <a:solidFill>
                  <a:srgbClr val="FF0000"/>
                </a:solidFill>
              </a:rPr>
              <a:t> &lt; 24)</a:t>
            </a:r>
          </a:p>
          <a:p>
            <a:pPr marL="0" indent="0">
              <a:buNone/>
            </a:pPr>
            <a:r>
              <a:rPr lang="en-US" altLang="zh-TW" sz="1800" dirty="0"/>
              <a:t>	status = "</a:t>
            </a:r>
            <a:r>
              <a:rPr lang="zh-TW" altLang="en-US" sz="1800" dirty="0"/>
              <a:t>正常</a:t>
            </a:r>
            <a:r>
              <a:rPr lang="en-US" altLang="zh-TW" sz="1800" dirty="0"/>
              <a:t>Normal (18.5&lt;=BMI&lt;24)";</a:t>
            </a:r>
          </a:p>
          <a:p>
            <a:pPr marL="0" indent="0">
              <a:buNone/>
            </a:pPr>
            <a:r>
              <a:rPr lang="en-US" altLang="zh-TW" sz="1800" dirty="0"/>
              <a:t>     else </a:t>
            </a:r>
          </a:p>
          <a:p>
            <a:pPr marL="0" indent="0">
              <a:buNone/>
            </a:pPr>
            <a:r>
              <a:rPr lang="en-US" altLang="zh-TW" sz="1800" dirty="0"/>
              <a:t>	status = "</a:t>
            </a:r>
            <a:r>
              <a:rPr lang="zh-TW" altLang="en-US" sz="1800" dirty="0"/>
              <a:t>過重</a:t>
            </a:r>
            <a:r>
              <a:rPr lang="en-US" altLang="zh-TW" sz="1800" dirty="0"/>
              <a:t>Overweight";</a:t>
            </a:r>
            <a:endParaRPr lang="zh-TW" altLang="en-US" sz="18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16757" y="2249209"/>
            <a:ext cx="4527244" cy="23407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/>
              <a:t>if (</a:t>
            </a:r>
            <a:r>
              <a:rPr lang="en-US" altLang="zh-TW" sz="1800" dirty="0" err="1"/>
              <a:t>bmi</a:t>
            </a:r>
            <a:r>
              <a:rPr lang="en-US" altLang="zh-TW" sz="1800" dirty="0"/>
              <a:t> &lt; 18.5) </a:t>
            </a:r>
          </a:p>
          <a:p>
            <a:pPr marL="0" indent="0">
              <a:buNone/>
            </a:pPr>
            <a:r>
              <a:rPr lang="en-US" altLang="zh-TW" sz="1800" dirty="0"/>
              <a:t>	status = "</a:t>
            </a:r>
            <a:r>
              <a:rPr lang="zh-TW" altLang="en-US" sz="1800" dirty="0"/>
              <a:t>體重過輕</a:t>
            </a:r>
            <a:r>
              <a:rPr lang="en-US" altLang="zh-TW" sz="1800" dirty="0"/>
              <a:t>Underweight";</a:t>
            </a:r>
          </a:p>
          <a:p>
            <a:pPr marL="0" indent="0">
              <a:buNone/>
            </a:pPr>
            <a:r>
              <a:rPr lang="en-US" altLang="zh-TW" sz="1800" dirty="0"/>
              <a:t>    else if (</a:t>
            </a:r>
            <a:r>
              <a:rPr lang="en-US" altLang="zh-TW" sz="1800" dirty="0" err="1">
                <a:solidFill>
                  <a:srgbClr val="FF0000"/>
                </a:solidFill>
              </a:rPr>
              <a:t>bmi</a:t>
            </a:r>
            <a:r>
              <a:rPr lang="en-US" altLang="zh-TW" sz="1800" dirty="0">
                <a:solidFill>
                  <a:srgbClr val="FF0000"/>
                </a:solidFill>
              </a:rPr>
              <a:t> &lt; 24</a:t>
            </a:r>
            <a:r>
              <a:rPr lang="en-US" altLang="zh-TW" sz="1800" dirty="0"/>
              <a:t>)</a:t>
            </a:r>
          </a:p>
          <a:p>
            <a:pPr marL="0" indent="0">
              <a:buNone/>
            </a:pPr>
            <a:r>
              <a:rPr lang="en-US" altLang="zh-TW" sz="1800" dirty="0"/>
              <a:t>	status = "</a:t>
            </a:r>
            <a:r>
              <a:rPr lang="zh-TW" altLang="en-US" sz="1800" dirty="0"/>
              <a:t>正常</a:t>
            </a:r>
            <a:r>
              <a:rPr lang="en-US" altLang="zh-TW" sz="1800" dirty="0"/>
              <a:t>Normal (18.5&lt;=BMI&lt;24)";</a:t>
            </a:r>
          </a:p>
          <a:p>
            <a:pPr marL="0" indent="0">
              <a:buNone/>
            </a:pPr>
            <a:r>
              <a:rPr lang="en-US" altLang="zh-TW" sz="1800" dirty="0"/>
              <a:t>     else </a:t>
            </a:r>
          </a:p>
          <a:p>
            <a:pPr marL="0" indent="0">
              <a:buNone/>
            </a:pPr>
            <a:r>
              <a:rPr lang="en-US" altLang="zh-TW" sz="1800" dirty="0"/>
              <a:t>	status = "</a:t>
            </a:r>
            <a:r>
              <a:rPr lang="zh-TW" altLang="en-US" sz="1800" dirty="0"/>
              <a:t>過重</a:t>
            </a:r>
            <a:r>
              <a:rPr lang="en-US" altLang="zh-TW" sz="1800" dirty="0"/>
              <a:t>Overweight";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614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86700" cy="994172"/>
          </a:xfrm>
        </p:spPr>
        <p:txBody>
          <a:bodyPr/>
          <a:lstStyle/>
          <a:p>
            <a:pPr algn="ctr"/>
            <a:r>
              <a:rPr lang="zh-TW" altLang="zh-TW" dirty="0"/>
              <a:t>猜數字遊戲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運用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產生整數隨機數值</a:t>
            </a:r>
            <a:endParaRPr lang="en-US" altLang="zh-TW" dirty="0" smtClean="0"/>
          </a:p>
          <a:p>
            <a:r>
              <a:rPr lang="zh-TW" altLang="zh-TW" dirty="0" smtClean="0"/>
              <a:t>猜數字</a:t>
            </a:r>
            <a:r>
              <a:rPr lang="en-US" altLang="zh-TW" dirty="0" smtClean="0"/>
              <a:t>:</a:t>
            </a:r>
            <a:r>
              <a:rPr lang="zh-TW" altLang="en-US" dirty="0" smtClean="0"/>
              <a:t>讓使用者輸入數值</a:t>
            </a:r>
            <a:endParaRPr lang="en-US" altLang="zh-TW" dirty="0" smtClean="0"/>
          </a:p>
          <a:p>
            <a:r>
              <a:rPr lang="zh-TW" altLang="en-US" dirty="0" smtClean="0"/>
              <a:t>判斷</a:t>
            </a:r>
            <a:r>
              <a:rPr lang="zh-TW" altLang="en-US" dirty="0"/>
              <a:t>答對</a:t>
            </a:r>
            <a:r>
              <a:rPr lang="zh-TW" altLang="en-US" dirty="0" smtClean="0"/>
              <a:t>與否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6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整數變數內容放入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8159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842790" y="1662860"/>
            <a:ext cx="1429439" cy="3718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42011" y="1710269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輸入數值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20738" y="1051223"/>
            <a:ext cx="10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Nested if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10" name="直線單箭頭接點 9"/>
          <p:cNvCxnSpPr>
            <a:stCxn id="4" idx="2"/>
          </p:cNvCxnSpPr>
          <p:nvPr/>
        </p:nvCxnSpPr>
        <p:spPr>
          <a:xfrm>
            <a:off x="1557509" y="2034679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830396" y="237757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22600" y="2639817"/>
            <a:ext cx="13965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輸入值等於亂數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568526" y="317905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604589" y="3187217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64134" y="2534269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922600" y="3521954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91506" y="3554904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猜對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2284622" y="2778317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420737" y="2778316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2693624" y="3104691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420737" y="389790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2785828" y="4232542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108633" y="429017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太大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147850" y="3505430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282588" y="3505529"/>
            <a:ext cx="1377" cy="725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4637888" y="4230920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968079" y="429017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太小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603611" y="3897905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3420738" y="4606871"/>
            <a:ext cx="14624" cy="92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798168" y="3362798"/>
            <a:ext cx="13965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輸入值大於亂數</a:t>
            </a: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5266042" y="4606870"/>
            <a:ext cx="14624" cy="92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1603611" y="5533910"/>
            <a:ext cx="36624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3420738" y="3925541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147850" y="3203442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3550" y="508865"/>
            <a:ext cx="7886700" cy="50839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en-US" altLang="zh-TW" dirty="0" smtClean="0"/>
              <a:t>(1):</a:t>
            </a:r>
            <a:r>
              <a:rPr lang="zh-TW" altLang="zh-TW" dirty="0"/>
              <a:t>運用亂數設計猜數字遊戲程式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3103" y="2590800"/>
            <a:ext cx="1271588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39561"/>
            <a:ext cx="3629686" cy="43611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6300" y="4146550"/>
            <a:ext cx="3441700" cy="123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文字方塊 5"/>
          <p:cNvSpPr txBox="1"/>
          <p:nvPr/>
        </p:nvSpPr>
        <p:spPr>
          <a:xfrm>
            <a:off x="4705402" y="4624001"/>
            <a:ext cx="1025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srgbClr val="FF0000"/>
                </a:solidFill>
              </a:rPr>
              <a:t>多重分支</a:t>
            </a:r>
            <a:endParaRPr lang="en-US" altLang="zh-TW" sz="1350" dirty="0">
              <a:solidFill>
                <a:srgbClr val="FF0000"/>
              </a:solidFill>
            </a:endParaRPr>
          </a:p>
          <a:p>
            <a:r>
              <a:rPr lang="en-US" altLang="zh-TW" sz="1350" dirty="0">
                <a:solidFill>
                  <a:srgbClr val="FF0000"/>
                </a:solidFill>
              </a:rPr>
              <a:t>Multi-way if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8" name="右大括弧 7"/>
          <p:cNvSpPr/>
          <p:nvPr/>
        </p:nvSpPr>
        <p:spPr>
          <a:xfrm>
            <a:off x="4406900" y="4146550"/>
            <a:ext cx="120650" cy="12319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606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亂數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8286750" cy="3263504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/>
              <a:t>運用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類別</a:t>
            </a:r>
            <a:r>
              <a:rPr lang="en-US" altLang="zh-TW" dirty="0" err="1"/>
              <a:t>SecureRandom</a:t>
            </a:r>
            <a:r>
              <a:rPr lang="en-US" altLang="zh-TW" dirty="0"/>
              <a:t> </a:t>
            </a:r>
            <a:r>
              <a:rPr lang="zh-TW" altLang="en-US" dirty="0" smtClean="0"/>
              <a:t>，產</a:t>
            </a:r>
            <a:r>
              <a:rPr lang="zh-TW" altLang="zh-TW" dirty="0" smtClean="0"/>
              <a:t>生</a:t>
            </a:r>
            <a:r>
              <a:rPr lang="en-US" altLang="zh-TW" dirty="0"/>
              <a:t>1~100</a:t>
            </a:r>
            <a:r>
              <a:rPr lang="zh-TW" altLang="zh-TW" dirty="0"/>
              <a:t>隨機</a:t>
            </a:r>
            <a:r>
              <a:rPr lang="zh-TW" altLang="zh-TW" dirty="0" smtClean="0"/>
              <a:t>整數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Secure:</a:t>
            </a:r>
            <a:r>
              <a:rPr lang="zh-TW" altLang="en-US" dirty="0" smtClean="0"/>
              <a:t>安全，</a:t>
            </a:r>
            <a:r>
              <a:rPr lang="en-US" altLang="zh-TW" dirty="0" smtClean="0"/>
              <a:t>Random: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、</a:t>
            </a:r>
            <a:r>
              <a:rPr lang="zh-TW" altLang="zh-TW" dirty="0" smtClean="0"/>
              <a:t>隨機</a:t>
            </a:r>
            <a:endParaRPr lang="en-US" altLang="zh-TW" dirty="0" smtClean="0"/>
          </a:p>
          <a:p>
            <a:pPr marL="342900" lvl="1" indent="0">
              <a:buNone/>
            </a:pPr>
            <a:r>
              <a:rPr lang="en-US" altLang="zh-TW" dirty="0" err="1" smtClean="0"/>
              <a:t>SecureRandom</a:t>
            </a:r>
            <a:r>
              <a:rPr lang="en-US" altLang="zh-TW" dirty="0" smtClean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342900" lvl="1" indent="0">
              <a:buNone/>
            </a:pPr>
            <a:r>
              <a:rPr lang="en-US" altLang="zh-TW" dirty="0" smtClean="0"/>
              <a:t>a </a:t>
            </a:r>
            <a:r>
              <a:rPr lang="en-US" altLang="zh-TW" dirty="0"/>
              <a:t>= </a:t>
            </a:r>
            <a:r>
              <a:rPr lang="en-US" altLang="zh-TW" dirty="0" err="1"/>
              <a:t>sr.nextInt</a:t>
            </a:r>
            <a:r>
              <a:rPr lang="en-US" altLang="zh-TW" dirty="0"/>
              <a:t>(100)+1;</a:t>
            </a:r>
            <a:endParaRPr lang="zh-TW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new</a:t>
            </a:r>
            <a:r>
              <a:rPr lang="en-US" altLang="zh-TW" dirty="0"/>
              <a:t> </a:t>
            </a:r>
            <a:r>
              <a:rPr lang="en-US" altLang="zh-TW" dirty="0" err="1"/>
              <a:t>SecureRandom</a:t>
            </a:r>
            <a:r>
              <a:rPr lang="en-US" altLang="zh-TW" dirty="0" smtClean="0"/>
              <a:t>()</a:t>
            </a:r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0000"/>
                </a:solidFill>
              </a:rPr>
              <a:t>建立</a:t>
            </a:r>
            <a:r>
              <a:rPr lang="en-US" altLang="zh-TW" dirty="0" err="1" smtClean="0">
                <a:solidFill>
                  <a:srgbClr val="FF0000"/>
                </a:solidFill>
              </a:rPr>
              <a:t>sr</a:t>
            </a:r>
            <a:r>
              <a:rPr lang="zh-TW" altLang="en-US" dirty="0" smtClean="0">
                <a:solidFill>
                  <a:srgbClr val="FF0000"/>
                </a:solidFill>
              </a:rPr>
              <a:t>物件</a:t>
            </a:r>
            <a:r>
              <a:rPr lang="zh-TW" altLang="en-US" dirty="0" smtClean="0"/>
              <a:t>，再用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r>
              <a:rPr lang="en-US" altLang="zh-TW" dirty="0" err="1" smtClean="0">
                <a:solidFill>
                  <a:srgbClr val="FF0000"/>
                </a:solidFill>
              </a:rPr>
              <a:t>nextInt</a:t>
            </a:r>
            <a:r>
              <a:rPr lang="en-US" altLang="zh-TW" dirty="0" smtClean="0">
                <a:solidFill>
                  <a:srgbClr val="FF0000"/>
                </a:solidFill>
              </a:rPr>
              <a:t>(100)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/method</a:t>
            </a:r>
            <a:r>
              <a:rPr lang="zh-TW" altLang="en-US" dirty="0" smtClean="0"/>
              <a:t>產</a:t>
            </a:r>
            <a:r>
              <a:rPr lang="zh-TW" altLang="zh-TW" dirty="0" smtClean="0"/>
              <a:t>生</a:t>
            </a:r>
            <a:r>
              <a:rPr lang="en-US" altLang="zh-TW" dirty="0" smtClean="0">
                <a:solidFill>
                  <a:srgbClr val="FF0000"/>
                </a:solidFill>
              </a:rPr>
              <a:t>0~99</a:t>
            </a:r>
            <a:r>
              <a:rPr lang="zh-TW" altLang="zh-TW" dirty="0" smtClean="0"/>
              <a:t>隨機整數</a:t>
            </a:r>
            <a:endParaRPr lang="en-US" altLang="zh-TW" dirty="0" smtClean="0"/>
          </a:p>
          <a:p>
            <a:pPr lvl="1"/>
            <a:r>
              <a:rPr lang="en-US" altLang="zh-TW" dirty="0" err="1"/>
              <a:t>sr.nextInt</a:t>
            </a:r>
            <a:r>
              <a:rPr lang="en-US" altLang="zh-TW" dirty="0"/>
              <a:t>(100</a:t>
            </a:r>
            <a:r>
              <a:rPr lang="en-US" altLang="zh-TW" dirty="0" smtClean="0"/>
              <a:t>) </a:t>
            </a:r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import </a:t>
            </a:r>
            <a:r>
              <a:rPr lang="en-US" altLang="zh-TW" dirty="0" err="1"/>
              <a:t>java.security.</a:t>
            </a:r>
            <a:r>
              <a:rPr lang="en-US" altLang="zh-TW" dirty="0" err="1">
                <a:solidFill>
                  <a:srgbClr val="FF0000"/>
                </a:solidFill>
              </a:rPr>
              <a:t>SecureRandom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如何產</a:t>
            </a:r>
            <a:r>
              <a:rPr lang="zh-TW" altLang="zh-TW" dirty="0" smtClean="0"/>
              <a:t>生</a:t>
            </a:r>
            <a:r>
              <a:rPr lang="en-US" altLang="zh-TW" dirty="0" smtClean="0"/>
              <a:t>10</a:t>
            </a:r>
            <a:r>
              <a:rPr lang="en-US" altLang="zh-TW" dirty="0" smtClean="0">
                <a:solidFill>
                  <a:srgbClr val="FF0000"/>
                </a:solidFill>
              </a:rPr>
              <a:t>~90</a:t>
            </a:r>
            <a:r>
              <a:rPr lang="zh-TW" altLang="zh-TW" dirty="0" smtClean="0"/>
              <a:t>隨機整數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4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444" y="384833"/>
            <a:ext cx="7886700" cy="50839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en-US" altLang="zh-TW" dirty="0" smtClean="0"/>
              <a:t>(2):</a:t>
            </a:r>
            <a:r>
              <a:rPr lang="zh-TW" altLang="zh-TW" dirty="0"/>
              <a:t>運用亂數設計猜數字遊戲程式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3103" y="2590800"/>
            <a:ext cx="1271588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7" y="1443465"/>
            <a:ext cx="4149886" cy="45572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6991" y="4526328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50" dirty="0">
                <a:solidFill>
                  <a:srgbClr val="FF0000"/>
                </a:solidFill>
              </a:rPr>
              <a:t>巢狀分支</a:t>
            </a:r>
            <a:endParaRPr lang="en-US" altLang="zh-TW" sz="1350" dirty="0">
              <a:solidFill>
                <a:srgbClr val="FF0000"/>
              </a:solidFill>
            </a:endParaRPr>
          </a:p>
          <a:p>
            <a:r>
              <a:rPr lang="en-US" altLang="zh-TW" sz="1350" dirty="0">
                <a:solidFill>
                  <a:srgbClr val="FF0000"/>
                </a:solidFill>
              </a:rPr>
              <a:t>Nested if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9467" y="3959299"/>
            <a:ext cx="3903975" cy="149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右大括弧 7"/>
          <p:cNvSpPr/>
          <p:nvPr/>
        </p:nvSpPr>
        <p:spPr>
          <a:xfrm>
            <a:off x="4840473" y="3959299"/>
            <a:ext cx="159488" cy="1491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586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197" y="404664"/>
            <a:ext cx="7886700" cy="50839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en-US" altLang="zh-TW" dirty="0" smtClean="0"/>
              <a:t>(3):</a:t>
            </a:r>
            <a:r>
              <a:rPr lang="zh-TW" altLang="zh-TW" dirty="0"/>
              <a:t>運用亂數設計猜數字遊戲程式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3103" y="2590800"/>
            <a:ext cx="1271588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0" y="1489473"/>
            <a:ext cx="4020032" cy="45112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48681" y="4614046"/>
            <a:ext cx="12227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350" dirty="0">
                <a:solidFill>
                  <a:srgbClr val="FF0000"/>
                </a:solidFill>
              </a:rPr>
              <a:t>巢狀分支</a:t>
            </a:r>
            <a:endParaRPr lang="en-US" altLang="zh-TW" sz="1350" dirty="0">
              <a:solidFill>
                <a:srgbClr val="FF0000"/>
              </a:solidFill>
            </a:endParaRPr>
          </a:p>
          <a:p>
            <a:r>
              <a:rPr lang="en-US" altLang="zh-TW" sz="1350" dirty="0">
                <a:solidFill>
                  <a:srgbClr val="FF0000"/>
                </a:solidFill>
              </a:rPr>
              <a:t>Nested if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651" y="4062967"/>
            <a:ext cx="3679031" cy="1586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右大括弧 7"/>
          <p:cNvSpPr/>
          <p:nvPr/>
        </p:nvSpPr>
        <p:spPr>
          <a:xfrm>
            <a:off x="4377955" y="4062967"/>
            <a:ext cx="194045" cy="15869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8153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371548" cy="57144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不同</a:t>
            </a:r>
            <a:r>
              <a:rPr lang="zh-TW" altLang="en-US" dirty="0" smtClean="0">
                <a:solidFill>
                  <a:srgbClr val="FF0000"/>
                </a:solidFill>
              </a:rPr>
              <a:t>分支，相同結果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490" y="1538981"/>
            <a:ext cx="8087390" cy="4319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多重分支</a:t>
            </a:r>
            <a:r>
              <a:rPr lang="en-US" altLang="zh-TW" dirty="0">
                <a:solidFill>
                  <a:srgbClr val="FF0000"/>
                </a:solidFill>
              </a:rPr>
              <a:t>Multi-way </a:t>
            </a:r>
            <a:r>
              <a:rPr lang="en-US" altLang="zh-TW" dirty="0" smtClean="0">
                <a:solidFill>
                  <a:srgbClr val="FF0000"/>
                </a:solidFill>
              </a:rPr>
              <a:t>if</a:t>
            </a:r>
            <a:r>
              <a:rPr lang="zh-TW" altLang="en-US" dirty="0" smtClean="0">
                <a:solidFill>
                  <a:srgbClr val="FF0000"/>
                </a:solidFill>
              </a:rPr>
              <a:t>、巢</a:t>
            </a:r>
            <a:r>
              <a:rPr lang="zh-TW" altLang="en-US" dirty="0">
                <a:solidFill>
                  <a:srgbClr val="FF0000"/>
                </a:solidFill>
              </a:rPr>
              <a:t>狀分支</a:t>
            </a:r>
            <a:r>
              <a:rPr lang="en-US" altLang="zh-TW" dirty="0">
                <a:solidFill>
                  <a:srgbClr val="FF0000"/>
                </a:solidFill>
              </a:rPr>
              <a:t>Nested if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0" y="2168251"/>
            <a:ext cx="4511709" cy="16347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14" y="2273984"/>
            <a:ext cx="4047350" cy="16172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1" y="4000304"/>
            <a:ext cx="4366088" cy="19366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30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猜數字</a:t>
            </a:r>
            <a:r>
              <a:rPr lang="zh-TW" altLang="zh-TW" dirty="0" smtClean="0"/>
              <a:t>遊戲</a:t>
            </a:r>
            <a:r>
              <a:rPr lang="zh-TW" altLang="en-US" dirty="0" smtClean="0"/>
              <a:t>之反思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目標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讓初學者熟悉</a:t>
            </a:r>
            <a:r>
              <a:rPr lang="zh-TW" altLang="en-US" dirty="0">
                <a:solidFill>
                  <a:srgbClr val="FF0000"/>
                </a:solidFill>
              </a:rPr>
              <a:t>巢狀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r>
              <a:rPr lang="en-US" altLang="zh-TW" dirty="0" smtClean="0">
                <a:solidFill>
                  <a:srgbClr val="FF0000"/>
                </a:solidFill>
              </a:rPr>
              <a:t>Nested if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</a:rPr>
              <a:t>多重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r>
              <a:rPr lang="en-US" altLang="zh-TW" dirty="0" smtClean="0">
                <a:solidFill>
                  <a:srgbClr val="FF0000"/>
                </a:solidFill>
              </a:rPr>
              <a:t>Multi-way if 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邏輯變化</a:t>
            </a:r>
            <a:endParaRPr lang="zh-TW" altLang="en-US" dirty="0">
              <a:solidFill>
                <a:srgbClr val="FF0000"/>
              </a:solidFill>
            </a:endParaRPr>
          </a:p>
          <a:p>
            <a:r>
              <a:rPr lang="zh-TW" altLang="zh-TW" b="1" dirty="0" smtClean="0"/>
              <a:t>缺點</a:t>
            </a:r>
            <a:r>
              <a:rPr lang="en-US" altLang="zh-TW" b="1" dirty="0"/>
              <a:t>:</a:t>
            </a:r>
            <a:r>
              <a:rPr lang="zh-TW" altLang="zh-TW" dirty="0"/>
              <a:t>無法讓使用者依據</a:t>
            </a:r>
            <a:r>
              <a:rPr lang="zh-TW" altLang="zh-TW" dirty="0">
                <a:solidFill>
                  <a:srgbClr val="FF0000"/>
                </a:solidFill>
              </a:rPr>
              <a:t>太大、太小的回饋訊息</a:t>
            </a:r>
            <a:r>
              <a:rPr lang="zh-TW" altLang="zh-TW" dirty="0"/>
              <a:t>再次輸入數字， 應</a:t>
            </a:r>
            <a:r>
              <a:rPr lang="zh-TW" altLang="zh-TW" dirty="0" smtClean="0"/>
              <a:t>重複直</a:t>
            </a:r>
            <a:r>
              <a:rPr lang="zh-TW" altLang="zh-TW" dirty="0"/>
              <a:t>至使用者不想</a:t>
            </a:r>
            <a:r>
              <a:rPr lang="zh-TW" altLang="zh-TW" dirty="0" smtClean="0"/>
              <a:t>玩。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Loop</a:t>
            </a:r>
            <a:r>
              <a:rPr lang="en-US" altLang="zh-TW" dirty="0" smtClean="0"/>
              <a:t> can do 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8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7037" y="1106742"/>
            <a:ext cx="6833964" cy="3263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err="1"/>
              <a:t>System.out.print</a:t>
            </a:r>
            <a:r>
              <a:rPr lang="en-US" altLang="zh-TW" dirty="0"/>
              <a:t>("Please input </a:t>
            </a:r>
            <a:r>
              <a:rPr lang="en-US" altLang="zh-TW" dirty="0" smtClean="0"/>
              <a:t>a 3-digit decimal:");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Scanner </a:t>
            </a:r>
            <a:r>
              <a:rPr lang="en-US" altLang="zh-TW" dirty="0" err="1"/>
              <a:t>ipt</a:t>
            </a:r>
            <a:r>
              <a:rPr lang="en-US" altLang="zh-TW" dirty="0"/>
              <a:t> = new </a:t>
            </a:r>
            <a:r>
              <a:rPr lang="en-US" altLang="zh-TW" dirty="0" smtClean="0"/>
              <a:t>Scanner(System.in);</a:t>
            </a:r>
          </a:p>
          <a:p>
            <a:pPr marL="0" indent="0">
              <a:buNone/>
            </a:pPr>
            <a:r>
              <a:rPr lang="zh-TW" altLang="en-US" dirty="0" smtClean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nn</a:t>
            </a:r>
            <a:r>
              <a:rPr lang="en-US" altLang="zh-TW" dirty="0"/>
              <a:t> = </a:t>
            </a:r>
            <a:r>
              <a:rPr lang="en-US" altLang="zh-TW" dirty="0" err="1"/>
              <a:t>ipt.nextInt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n1=nn%10;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n2=</a:t>
            </a:r>
            <a:r>
              <a:rPr lang="en-US" altLang="zh-TW" dirty="0" err="1"/>
              <a:t>nn</a:t>
            </a:r>
            <a:r>
              <a:rPr lang="en-US" altLang="zh-TW" dirty="0"/>
              <a:t>/10;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("You input </a:t>
            </a:r>
            <a:r>
              <a:rPr lang="en-US" altLang="zh-TW" dirty="0" err="1"/>
              <a:t>nn</a:t>
            </a:r>
            <a:r>
              <a:rPr lang="en-US" altLang="zh-TW" dirty="0"/>
              <a:t>="+</a:t>
            </a:r>
            <a:r>
              <a:rPr lang="en-US" altLang="zh-TW" dirty="0" err="1"/>
              <a:t>nn</a:t>
            </a:r>
            <a:r>
              <a:rPr lang="en-US" altLang="zh-TW" dirty="0"/>
              <a:t>+"; first digit="+n1+";");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("higher digit="+n2);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76" y="4171819"/>
            <a:ext cx="4451233" cy="182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9393" y="2174478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判</a:t>
            </a:r>
            <a:r>
              <a:rPr lang="zh-TW" altLang="en-US" dirty="0"/>
              <a:t>斷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(leap year)</a:t>
            </a:r>
            <a:r>
              <a:rPr lang="zh-TW" altLang="en-US" dirty="0" smtClean="0"/>
              <a:t>、平年</a:t>
            </a:r>
            <a:r>
              <a:rPr lang="en-US" altLang="zh-TW" dirty="0" smtClean="0"/>
              <a:t>(common year)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853" y="4625755"/>
            <a:ext cx="7886700" cy="1483916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83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7719" y="116632"/>
            <a:ext cx="7886700" cy="748674"/>
          </a:xfrm>
        </p:spPr>
        <p:txBody>
          <a:bodyPr/>
          <a:lstStyle/>
          <a:p>
            <a:r>
              <a:rPr lang="zh-TW" altLang="en-US" dirty="0" smtClean="0"/>
              <a:t>閏年、平年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719" y="865306"/>
            <a:ext cx="4989954" cy="4437251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2175" dirty="0"/>
              <a:t>閏年</a:t>
            </a:r>
            <a:r>
              <a:rPr lang="en-US" altLang="zh-TW" sz="2175" dirty="0"/>
              <a:t>:</a:t>
            </a:r>
            <a:r>
              <a:rPr lang="zh-TW" altLang="en-US" sz="2175" dirty="0"/>
              <a:t>閏年是比普通年分多出一段時間的年分，目的是為了彌補人為規定的紀年與地球公轉產生的差異</a:t>
            </a:r>
            <a:endParaRPr lang="en-US" altLang="zh-TW" sz="2175" dirty="0">
              <a:hlinkClick r:id="rId2" tooltip="格里高利曆"/>
            </a:endParaRPr>
          </a:p>
          <a:p>
            <a:r>
              <a:rPr lang="zh-TW" altLang="en-US" dirty="0" smtClean="0"/>
              <a:t>格</a:t>
            </a:r>
            <a:r>
              <a:rPr lang="zh-TW" altLang="en-US" dirty="0"/>
              <a:t>里高利</a:t>
            </a:r>
            <a:r>
              <a:rPr lang="zh-TW" altLang="en-US" dirty="0" smtClean="0"/>
              <a:t>曆</a:t>
            </a:r>
            <a:r>
              <a:rPr lang="en-US" altLang="zh-TW" dirty="0" smtClean="0"/>
              <a:t>(</a:t>
            </a:r>
            <a:r>
              <a:rPr lang="en-US" altLang="zh-TW" dirty="0" err="1"/>
              <a:t>Calendarium</a:t>
            </a:r>
            <a:r>
              <a:rPr lang="en-US" altLang="zh-TW" dirty="0"/>
              <a:t> </a:t>
            </a:r>
            <a:r>
              <a:rPr lang="en-US" altLang="zh-TW" dirty="0" err="1"/>
              <a:t>Gregorianum</a:t>
            </a:r>
            <a:r>
              <a:rPr lang="en-US" altLang="zh-TW" dirty="0" smtClean="0"/>
              <a:t>)</a:t>
            </a:r>
            <a:r>
              <a:rPr lang="zh-TW" altLang="en-US" dirty="0" smtClean="0"/>
              <a:t>閏年</a:t>
            </a:r>
            <a:r>
              <a:rPr lang="zh-TW" altLang="en-US" dirty="0"/>
              <a:t>規則如下：</a:t>
            </a:r>
          </a:p>
          <a:p>
            <a:pPr lvl="1"/>
            <a:r>
              <a:rPr lang="en-US" altLang="zh-TW" dirty="0"/>
              <a:t>4</a:t>
            </a:r>
            <a:r>
              <a:rPr lang="zh-TW" altLang="en-US" dirty="0"/>
              <a:t>的倍數是可能的。</a:t>
            </a:r>
          </a:p>
          <a:p>
            <a:pPr lvl="1"/>
            <a:r>
              <a:rPr lang="en-US" altLang="zh-TW" dirty="0"/>
              <a:t>100</a:t>
            </a:r>
            <a:r>
              <a:rPr lang="zh-TW" altLang="en-US" dirty="0"/>
              <a:t>的倍數是不可能的。</a:t>
            </a:r>
          </a:p>
          <a:p>
            <a:pPr lvl="1"/>
            <a:r>
              <a:rPr lang="en-US" altLang="zh-TW" dirty="0"/>
              <a:t>400</a:t>
            </a:r>
            <a:r>
              <a:rPr lang="zh-TW" altLang="en-US" dirty="0"/>
              <a:t>的倍數是可能的。</a:t>
            </a:r>
          </a:p>
          <a:p>
            <a:r>
              <a:rPr lang="zh-TW" altLang="en-US" dirty="0"/>
              <a:t>每逢閏年，</a:t>
            </a:r>
            <a:r>
              <a:rPr lang="en-US" altLang="zh-TW" dirty="0"/>
              <a:t>2</a:t>
            </a:r>
            <a:r>
              <a:rPr lang="zh-TW" altLang="en-US" dirty="0"/>
              <a:t>月分有</a:t>
            </a:r>
            <a:r>
              <a:rPr lang="en-US" altLang="zh-TW" dirty="0"/>
              <a:t>29</a:t>
            </a:r>
            <a:r>
              <a:rPr lang="zh-TW" altLang="en-US" dirty="0"/>
              <a:t>日，平年的</a:t>
            </a:r>
            <a:r>
              <a:rPr lang="en-US" altLang="zh-TW" dirty="0"/>
              <a:t>2</a:t>
            </a:r>
            <a:r>
              <a:rPr lang="zh-TW" altLang="en-US" dirty="0"/>
              <a:t>月分為</a:t>
            </a:r>
            <a:r>
              <a:rPr lang="en-US" altLang="zh-TW" dirty="0"/>
              <a:t>28</a:t>
            </a:r>
            <a:r>
              <a:rPr lang="zh-TW" altLang="en-US" dirty="0"/>
              <a:t>日</a:t>
            </a:r>
            <a:endParaRPr lang="en-US" altLang="zh-TW" dirty="0" smtClean="0"/>
          </a:p>
          <a:p>
            <a:r>
              <a:rPr lang="zh-TW" altLang="en-US" dirty="0"/>
              <a:t>公元前之閏年出現在</a:t>
            </a:r>
            <a:r>
              <a:rPr lang="en-US" altLang="zh-TW" dirty="0"/>
              <a:t>1, 5, 9, 13, ... BC</a:t>
            </a:r>
            <a:r>
              <a:rPr lang="zh-TW" altLang="en-US" dirty="0"/>
              <a:t>，須將年份值減</a:t>
            </a:r>
            <a:r>
              <a:rPr lang="en-US" altLang="zh-TW" dirty="0"/>
              <a:t>1</a:t>
            </a:r>
            <a:r>
              <a:rPr lang="zh-TW" altLang="en-US" dirty="0"/>
              <a:t>再以「除以</a:t>
            </a:r>
            <a:r>
              <a:rPr lang="en-US" altLang="zh-TW" dirty="0"/>
              <a:t>4</a:t>
            </a:r>
            <a:r>
              <a:rPr lang="zh-TW" altLang="en-US" dirty="0"/>
              <a:t>」計算。（因為沒有</a:t>
            </a:r>
            <a:r>
              <a:rPr lang="zh-TW" altLang="en-US" dirty="0">
                <a:hlinkClick r:id="rId3" tooltip="0年"/>
              </a:rPr>
              <a:t>公元</a:t>
            </a:r>
            <a:r>
              <a:rPr lang="en-US" altLang="zh-TW" dirty="0">
                <a:hlinkClick r:id="rId3" tooltip="0年"/>
              </a:rPr>
              <a:t>0</a:t>
            </a:r>
            <a:r>
              <a:rPr lang="zh-TW" altLang="en-US" dirty="0">
                <a:hlinkClick r:id="rId3" tooltip="0年"/>
              </a:rPr>
              <a:t>年</a:t>
            </a:r>
            <a:r>
              <a:rPr lang="zh-TW" altLang="en-US" dirty="0"/>
              <a:t>這一年，所以公元前</a:t>
            </a:r>
            <a:r>
              <a:rPr lang="en-US" altLang="zh-TW" dirty="0"/>
              <a:t>1, 2, 3, 4, ... </a:t>
            </a:r>
            <a:r>
              <a:rPr lang="zh-TW" altLang="en-US" dirty="0"/>
              <a:t>年應該是公元</a:t>
            </a:r>
            <a:r>
              <a:rPr lang="en-US" altLang="zh-TW" dirty="0"/>
              <a:t>0, -1, -2, -3, ... </a:t>
            </a:r>
            <a:r>
              <a:rPr lang="zh-TW" altLang="en-US" dirty="0"/>
              <a:t>年，而公元前</a:t>
            </a:r>
            <a:r>
              <a:rPr lang="en-US" altLang="zh-TW" dirty="0"/>
              <a:t>1, 5, 9, 13, ... </a:t>
            </a:r>
            <a:r>
              <a:rPr lang="zh-TW" altLang="en-US" dirty="0"/>
              <a:t>年為公元</a:t>
            </a:r>
            <a:r>
              <a:rPr lang="en-US" altLang="zh-TW" dirty="0"/>
              <a:t>0, -4, -8, -12, ... </a:t>
            </a:r>
            <a:r>
              <a:rPr lang="zh-TW" altLang="en-US" dirty="0"/>
              <a:t>年，為</a:t>
            </a:r>
            <a:r>
              <a:rPr lang="en-US" altLang="zh-TW" dirty="0"/>
              <a:t>4</a:t>
            </a:r>
            <a:r>
              <a:rPr lang="zh-TW" altLang="en-US" dirty="0"/>
              <a:t>的倍數）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https://zh.wikipedia.org/wiki/%E9%97%B0%E5%B9%B4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673" y="2936615"/>
            <a:ext cx="3892268" cy="27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整數變數原本內容再增加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693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81449" y="158849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954336" y="1931395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6539" y="2193634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823917" y="2765719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92575" y="2046771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2408562" y="2332133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544677" y="2332133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2817564" y="265850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949014" y="2920747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544677" y="3451723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2909767" y="3786359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232572" y="3843996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271790" y="3059246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406528" y="3059345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圖: 決策 30"/>
          <p:cNvSpPr/>
          <p:nvPr/>
        </p:nvSpPr>
        <p:spPr>
          <a:xfrm>
            <a:off x="4680792" y="3362997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5406528" y="4162310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4725517" y="4515737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092019" y="4565212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6135018" y="3756162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264248" y="3761671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6541267" y="4097784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949739" y="414195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727550" y="3451722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3544678" y="4160688"/>
            <a:ext cx="14624" cy="92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5386652" y="4891687"/>
            <a:ext cx="942" cy="19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7271133" y="4483474"/>
            <a:ext cx="14625" cy="604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1727550" y="5087727"/>
            <a:ext cx="5543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596257" y="3448474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598138" y="278913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839848" y="3608710"/>
            <a:ext cx="1099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5444359" y="4168648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422125" y="347434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8" y="971836"/>
            <a:ext cx="6431618" cy="49611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18" y="2687182"/>
            <a:ext cx="4491872" cy="23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81449" y="158849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954336" y="1931395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6539" y="2193634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823917" y="2765719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92575" y="2046771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2408562" y="2332133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544677" y="2332133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2817564" y="265850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949015" y="2920747"/>
            <a:ext cx="14450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不被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544677" y="3451723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6106676" y="4128314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86616" y="4163798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271790" y="3059247"/>
            <a:ext cx="2450992" cy="1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722782" y="3032592"/>
            <a:ext cx="0" cy="109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圖: 決策 30"/>
          <p:cNvSpPr/>
          <p:nvPr/>
        </p:nvSpPr>
        <p:spPr>
          <a:xfrm>
            <a:off x="2835314" y="378903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3596257" y="4573389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2909767" y="4883429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319763" y="4949334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4289541" y="4189776"/>
            <a:ext cx="7653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endCxn id="39" idx="0"/>
          </p:cNvCxnSpPr>
          <p:nvPr/>
        </p:nvCxnSpPr>
        <p:spPr>
          <a:xfrm>
            <a:off x="5054883" y="4189776"/>
            <a:ext cx="23082" cy="703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4450486" y="4864412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653810" y="4893655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678695" y="3451723"/>
            <a:ext cx="48856" cy="239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6722782" y="4504264"/>
            <a:ext cx="14625" cy="105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3596257" y="5286785"/>
            <a:ext cx="942" cy="19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019868" y="5211913"/>
            <a:ext cx="0" cy="34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1678695" y="5554803"/>
            <a:ext cx="5051399" cy="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596257" y="3448474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598138" y="278913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037955" y="4024976"/>
            <a:ext cx="1099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3720834" y="4552703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440459" y="393342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242"/>
            <a:ext cx="7364126" cy="4382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54" y="1131094"/>
            <a:ext cx="4095018" cy="26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81449" y="1588496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954336" y="1931395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6539" y="2193634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2408563" y="2332134"/>
            <a:ext cx="1863227" cy="1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271789" y="2332133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3240177" y="2658508"/>
            <a:ext cx="2106976" cy="110316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527319" y="2960777"/>
            <a:ext cx="16181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不可被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  <a:endParaRPr lang="en-US" altLang="zh-TW" sz="1350" dirty="0">
              <a:solidFill>
                <a:prstClr val="black"/>
              </a:solidFill>
            </a:endParaRPr>
          </a:p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且可被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293664" y="3761671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3612652" y="4107523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70718" y="415699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5347152" y="3220317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6483267" y="3222533"/>
            <a:ext cx="0" cy="81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5802256" y="405106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082195" y="41075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1727550" y="3451722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293664" y="4473735"/>
            <a:ext cx="0" cy="61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1727550" y="5087727"/>
            <a:ext cx="2566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408561" y="2067528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692466" y="2765719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76319" y="3787339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347151" y="2965940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525499" y="2546751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※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035520" y="5463576"/>
            <a:ext cx="2047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二分支都可得閏年</a:t>
            </a:r>
            <a:r>
              <a:rPr lang="en-US" altLang="zh-TW" sz="1350" dirty="0">
                <a:solidFill>
                  <a:prstClr val="black"/>
                </a:solidFill>
              </a:rPr>
              <a:t>:</a:t>
            </a:r>
            <a:r>
              <a:rPr lang="zh-TW" altLang="en-US" sz="1350" dirty="0">
                <a:solidFill>
                  <a:prstClr val="black"/>
                </a:solidFill>
              </a:rPr>
              <a:t>或</a:t>
            </a:r>
            <a:r>
              <a:rPr lang="en-US" altLang="zh-TW" sz="1350" dirty="0">
                <a:solidFill>
                  <a:prstClr val="black"/>
                </a:solidFill>
              </a:rPr>
              <a:t>(or)</a:t>
            </a:r>
          </a:p>
        </p:txBody>
      </p:sp>
      <p:sp>
        <p:nvSpPr>
          <p:cNvPr id="3" name="五角星形 2"/>
          <p:cNvSpPr/>
          <p:nvPr/>
        </p:nvSpPr>
        <p:spPr>
          <a:xfrm>
            <a:off x="1046540" y="1995130"/>
            <a:ext cx="151545" cy="1261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1662602" y="1204179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829339" y="1547078"/>
            <a:ext cx="1579223" cy="1185794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11647" y="1838181"/>
            <a:ext cx="208941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    </a:t>
            </a:r>
            <a:r>
              <a:rPr lang="en-US" altLang="zh-TW" sz="1350" dirty="0">
                <a:solidFill>
                  <a:prstClr val="black"/>
                </a:solidFill>
              </a:rPr>
              <a:t>(year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    </a:t>
            </a:r>
            <a:r>
              <a:rPr lang="en-US" altLang="zh-TW" sz="1350" dirty="0">
                <a:solidFill>
                  <a:prstClr val="black"/>
                </a:solidFill>
              </a:rPr>
              <a:t>)</a:t>
            </a:r>
            <a:r>
              <a:rPr lang="zh-TW" altLang="en-US" sz="1350" dirty="0">
                <a:solidFill>
                  <a:prstClr val="black"/>
                </a:solidFill>
              </a:rPr>
              <a:t>或 </a:t>
            </a:r>
            <a:r>
              <a:rPr lang="en-US" altLang="zh-TW" sz="1350" dirty="0">
                <a:solidFill>
                  <a:prstClr val="black"/>
                </a:solidFill>
              </a:rPr>
              <a:t>(Year</a:t>
            </a:r>
            <a:r>
              <a:rPr lang="zh-TW" altLang="en-US" sz="1350" dirty="0">
                <a:solidFill>
                  <a:prstClr val="black"/>
                </a:solidFill>
              </a:rPr>
              <a:t>不可被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  <a:endParaRPr lang="en-US" altLang="zh-TW" sz="1350" dirty="0">
              <a:solidFill>
                <a:prstClr val="black"/>
              </a:solidFill>
            </a:endParaRPr>
          </a:p>
          <a:p>
            <a:pPr algn="ctr"/>
            <a:r>
              <a:rPr lang="zh-TW" altLang="en-US" sz="1350" dirty="0">
                <a:solidFill>
                  <a:prstClr val="black"/>
                </a:solidFill>
              </a:rPr>
              <a:t>且可被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  <a:r>
              <a:rPr lang="en-US" altLang="zh-TW" sz="1350" dirty="0">
                <a:solidFill>
                  <a:prstClr val="black"/>
                </a:solidFill>
              </a:rPr>
              <a:t>)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692466" y="2732872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1046539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15446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2408561" y="2139975"/>
            <a:ext cx="1863227" cy="1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27" idx="0"/>
          </p:cNvCxnSpPr>
          <p:nvPr/>
        </p:nvCxnSpPr>
        <p:spPr>
          <a:xfrm>
            <a:off x="4202774" y="2139975"/>
            <a:ext cx="0" cy="935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3521763" y="3075771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01703" y="3143247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/>
          <p:nvPr/>
        </p:nvCxnSpPr>
        <p:spPr>
          <a:xfrm flipH="1">
            <a:off x="1692466" y="3451722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794322" y="1875369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692466" y="2765719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6" name="肘形接點 5"/>
          <p:cNvCxnSpPr>
            <a:stCxn id="27" idx="2"/>
          </p:cNvCxnSpPr>
          <p:nvPr/>
        </p:nvCxnSpPr>
        <p:spPr>
          <a:xfrm rot="5400000">
            <a:off x="2756481" y="2422792"/>
            <a:ext cx="417363" cy="24752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86700" cy="833351"/>
          </a:xfrm>
        </p:spPr>
        <p:txBody>
          <a:bodyPr/>
          <a:lstStyle/>
          <a:p>
            <a:r>
              <a:rPr lang="zh-TW" altLang="en-US" dirty="0" smtClean="0"/>
              <a:t>閏年規則轉成條件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904225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閏年規則如下：</a:t>
            </a:r>
          </a:p>
          <a:p>
            <a:pPr lvl="1"/>
            <a:r>
              <a:rPr lang="zh-TW" altLang="en-US" dirty="0" smtClean="0"/>
              <a:t>是</a:t>
            </a:r>
            <a:r>
              <a:rPr lang="en-US" altLang="zh-TW" dirty="0" smtClean="0"/>
              <a:t>4</a:t>
            </a:r>
            <a:r>
              <a:rPr lang="zh-TW" altLang="en-US" dirty="0" smtClean="0"/>
              <a:t>的倍數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不是</a:t>
            </a:r>
            <a:r>
              <a:rPr lang="en-US" altLang="zh-TW" dirty="0" smtClean="0"/>
              <a:t>100</a:t>
            </a:r>
            <a:r>
              <a:rPr lang="zh-TW" altLang="en-US" dirty="0" smtClean="0"/>
              <a:t>的倍數</a:t>
            </a:r>
          </a:p>
          <a:p>
            <a:pPr lvl="1"/>
            <a:r>
              <a:rPr lang="zh-TW" altLang="en-US" dirty="0" smtClean="0"/>
              <a:t>是</a:t>
            </a:r>
            <a:r>
              <a:rPr lang="en-US" altLang="zh-TW" dirty="0" smtClean="0"/>
              <a:t>400</a:t>
            </a:r>
            <a:r>
              <a:rPr lang="zh-TW" altLang="en-US" dirty="0" smtClean="0"/>
              <a:t>的倍數</a:t>
            </a:r>
          </a:p>
          <a:p>
            <a:pPr marL="0" indent="0">
              <a:buNone/>
            </a:pPr>
            <a:r>
              <a:rPr lang="en-US" altLang="zh-TW" dirty="0" smtClean="0"/>
              <a:t> if </a:t>
            </a:r>
            <a:r>
              <a:rPr lang="en-US" altLang="zh-TW" dirty="0" smtClean="0">
                <a:solidFill>
                  <a:srgbClr val="FF0000"/>
                </a:solidFill>
              </a:rPr>
              <a:t>((year%4==0 &amp;&amp; year%100!=0)|| year%400==0) </a:t>
            </a: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 smtClean="0"/>
              <a:t>	status = "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(leap year)!";</a:t>
            </a:r>
          </a:p>
          <a:p>
            <a:pPr marL="0" indent="0">
              <a:buNone/>
            </a:pPr>
            <a:r>
              <a:rPr lang="en-US" altLang="zh-TW" dirty="0" smtClean="0"/>
              <a:t>	}</a:t>
            </a:r>
          </a:p>
          <a:p>
            <a:pPr marL="0" indent="0">
              <a:buNone/>
            </a:pPr>
            <a:r>
              <a:rPr lang="en-US" altLang="zh-TW" dirty="0" smtClean="0"/>
              <a:t>    else</a:t>
            </a:r>
          </a:p>
          <a:p>
            <a:pPr marL="0" indent="0">
              <a:buNone/>
            </a:pPr>
            <a:r>
              <a:rPr lang="en-US" altLang="zh-TW" dirty="0" smtClean="0"/>
              <a:t>	status = "</a:t>
            </a:r>
            <a:r>
              <a:rPr lang="zh-TW" altLang="en-US" dirty="0" smtClean="0"/>
              <a:t>平年</a:t>
            </a:r>
            <a:r>
              <a:rPr lang="en-US" altLang="zh-TW" dirty="0" smtClean="0"/>
              <a:t>(common year)!";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0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1922"/>
            <a:ext cx="7841844" cy="2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5698044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0" y="2061875"/>
            <a:ext cx="4953459" cy="36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6170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600" dirty="0" smtClean="0"/>
              <a:t>習作</a:t>
            </a:r>
            <a:r>
              <a:rPr lang="en-US" altLang="zh-TW" sz="3600" dirty="0" smtClean="0"/>
              <a:t>: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輸入收縮壓及舒張壓判斷血壓類型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依血壓定義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說明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簡化題目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</a:rPr>
              <a:t>輸入收縮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壓，判斷</a:t>
            </a:r>
            <a:r>
              <a:rPr lang="zh-TW" altLang="en-US" sz="3600" b="1" dirty="0">
                <a:solidFill>
                  <a:srgbClr val="FF0000"/>
                </a:solidFill>
              </a:rPr>
              <a:t>血壓類型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輸入收縮壓</a:t>
            </a:r>
            <a:r>
              <a:rPr lang="en-US" altLang="zh-TW" dirty="0" smtClean="0"/>
              <a:t>(mmHg):</a:t>
            </a:r>
            <a:r>
              <a:rPr lang="zh-TW" altLang="en-US" dirty="0" smtClean="0"/>
              <a:t> </a:t>
            </a:r>
            <a:r>
              <a:rPr lang="en-US" altLang="zh-TW" dirty="0" smtClean="0"/>
              <a:t>145</a:t>
            </a:r>
          </a:p>
          <a:p>
            <a:pPr marL="0" indent="0">
              <a:buNone/>
            </a:pPr>
            <a:r>
              <a:rPr lang="zh-TW" altLang="en-US" dirty="0" smtClean="0"/>
              <a:t>輸入舒張壓</a:t>
            </a:r>
            <a:r>
              <a:rPr lang="en-US" altLang="zh-TW" dirty="0" smtClean="0"/>
              <a:t>(mmHg):</a:t>
            </a:r>
            <a:r>
              <a:rPr lang="zh-TW" altLang="en-US" dirty="0" smtClean="0"/>
              <a:t> </a:t>
            </a:r>
            <a:r>
              <a:rPr lang="en-US" altLang="zh-TW" dirty="0" smtClean="0"/>
              <a:t>95</a:t>
            </a:r>
          </a:p>
          <a:p>
            <a:pPr marL="0" indent="0">
              <a:buNone/>
            </a:pPr>
            <a:r>
              <a:rPr lang="zh-TW" altLang="en-US" dirty="0" smtClean="0"/>
              <a:t>診斷結果</a:t>
            </a:r>
            <a:r>
              <a:rPr lang="en-US" altLang="zh-TW" dirty="0" smtClean="0"/>
              <a:t>:</a:t>
            </a:r>
            <a:r>
              <a:rPr lang="zh-TW" altLang="en-US" dirty="0" smtClean="0"/>
              <a:t>第一期高血壓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輸入收縮壓</a:t>
            </a:r>
            <a:r>
              <a:rPr lang="en-US" altLang="zh-TW" dirty="0"/>
              <a:t>(mmHg):</a:t>
            </a:r>
            <a:r>
              <a:rPr lang="zh-TW" altLang="en-US" dirty="0"/>
              <a:t> </a:t>
            </a:r>
            <a:r>
              <a:rPr lang="en-US" altLang="zh-TW" dirty="0" smtClean="0"/>
              <a:t>161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輸入舒張壓</a:t>
            </a:r>
            <a:r>
              <a:rPr lang="en-US" altLang="zh-TW" dirty="0"/>
              <a:t>(mmHg):</a:t>
            </a:r>
            <a:r>
              <a:rPr lang="zh-TW" altLang="en-US" dirty="0"/>
              <a:t> </a:t>
            </a:r>
            <a:r>
              <a:rPr lang="en-US" altLang="zh-TW" dirty="0"/>
              <a:t>95</a:t>
            </a:r>
          </a:p>
          <a:p>
            <a:pPr marL="0" indent="0">
              <a:buNone/>
            </a:pPr>
            <a:r>
              <a:rPr lang="zh-TW" altLang="en-US" dirty="0"/>
              <a:t>診斷結果</a:t>
            </a:r>
            <a:r>
              <a:rPr lang="en-US" altLang="zh-TW" dirty="0"/>
              <a:t>:</a:t>
            </a:r>
            <a:r>
              <a:rPr lang="zh-TW" altLang="en-US" dirty="0" smtClean="0"/>
              <a:t>第</a:t>
            </a:r>
            <a:r>
              <a:rPr lang="zh-TW" altLang="en-US" dirty="0"/>
              <a:t>二</a:t>
            </a:r>
            <a:r>
              <a:rPr lang="zh-TW" altLang="en-US" dirty="0" smtClean="0"/>
              <a:t>期高血壓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546738" y="3805718"/>
          <a:ext cx="540385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283"/>
                <a:gridCol w="900642"/>
                <a:gridCol w="900642"/>
                <a:gridCol w="1801283"/>
              </a:tblGrid>
              <a:tr h="48006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分類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收縮壓</a:t>
                      </a:r>
                      <a:r>
                        <a:rPr lang="en-US" altLang="zh-TW" sz="1400" dirty="0" smtClean="0"/>
                        <a:t>(mmHg)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舒張壓</a:t>
                      </a:r>
                      <a:r>
                        <a:rPr lang="en-US" altLang="zh-TW" sz="1400" dirty="0" smtClean="0"/>
                        <a:t>(mmHg)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276242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正常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&lt;120</a:t>
                      </a:r>
                      <a:r>
                        <a:rPr lang="zh-TW" altLang="en-US" sz="1400" dirty="0" smtClean="0"/>
                        <a:t>                                  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和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&lt;80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276242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高血壓前期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120-139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或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80-89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276242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第一期高血壓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140-159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或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90-99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276242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第二期高血壓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160-179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或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100-109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  <a:tr h="276242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第三期高血壓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&gt;=180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或</a:t>
                      </a:r>
                      <a:endParaRPr lang="en-US" altLang="zh-TW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&gt;=110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9512" y="1340768"/>
            <a:ext cx="3528392" cy="23762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09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的整數變數內容放入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(set)z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743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z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整數變數內容相乘後，放入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370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整數變數內容清除為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13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搶答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下列哪些變數名稱是不合法的？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複選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58775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(1)x-y</a:t>
            </a:r>
          </a:p>
          <a:p>
            <a:pPr marL="358775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x+y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(3)3pig</a:t>
            </a:r>
          </a:p>
          <a:p>
            <a:pPr marL="358775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(4)x4B</a:t>
            </a:r>
          </a:p>
          <a:p>
            <a:pPr marL="358775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(5)x*y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06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2544</Words>
  <Application>Microsoft Office PowerPoint</Application>
  <PresentationFormat>如螢幕大小 (4:3)</PresentationFormat>
  <Paragraphs>586</Paragraphs>
  <Slides>59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59</vt:i4>
      </vt:variant>
    </vt:vector>
  </HeadingPairs>
  <TitlesOfParts>
    <vt:vector size="67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1_Office 佈景主題</vt:lpstr>
      <vt:lpstr>請大家準時上課</vt:lpstr>
      <vt:lpstr>實作輔導 2</vt:lpstr>
      <vt:lpstr>PowerPoint 簡報</vt:lpstr>
      <vt:lpstr>搶答</vt:lpstr>
      <vt:lpstr>搶答</vt:lpstr>
      <vt:lpstr>搶答</vt:lpstr>
      <vt:lpstr>搶答</vt:lpstr>
      <vt:lpstr>搶答</vt:lpstr>
      <vt:lpstr>搶答</vt:lpstr>
      <vt:lpstr>搶答</vt:lpstr>
      <vt:lpstr>搶答</vt:lpstr>
      <vt:lpstr>解答</vt:lpstr>
      <vt:lpstr>解答</vt:lpstr>
      <vt:lpstr>搶答: 變數內容追蹤， 印出結果?</vt:lpstr>
      <vt:lpstr>分支 (selection，branch) 程式會轉彎</vt:lpstr>
      <vt:lpstr>變數(variable)概念複習</vt:lpstr>
      <vt:lpstr>變數概念複習</vt:lpstr>
      <vt:lpstr>比較  (連連看)</vt:lpstr>
      <vt:lpstr>變數內容互換(swap, exchange)</vt:lpstr>
      <vt:lpstr>變數內容互換1(swap, exchange)</vt:lpstr>
      <vt:lpstr>變數內容互換2(swap, exchange)</vt:lpstr>
      <vt:lpstr>少，是王道！The less, the better!</vt:lpstr>
      <vt:lpstr>從循序(sequence)結構到分支/選擇 (Branch/selection)結構: 程式會轉彎 再談分支/選擇</vt:lpstr>
      <vt:lpstr>條件式</vt:lpstr>
      <vt:lpstr>條件式</vt:lpstr>
      <vt:lpstr>條件式</vt:lpstr>
      <vt:lpstr>分支靠”條件”</vt:lpstr>
      <vt:lpstr>判斷偶數、奇數?</vt:lpstr>
      <vt:lpstr>判斷偶數、奇數?</vt:lpstr>
      <vt:lpstr>判斷偶數、奇數?改變條件式</vt:lpstr>
      <vt:lpstr>邏輯運算式</vt:lpstr>
      <vt:lpstr>條件:邏輯運算式 (立即搶答)</vt:lpstr>
      <vt:lpstr>條件:邏輯運算式 (立即搶答)</vt:lpstr>
      <vt:lpstr>不只算BMI，再探討條件式判斷體位BMI </vt:lpstr>
      <vt:lpstr>判斷體位是否標準?</vt:lpstr>
      <vt:lpstr>BMI診斷分成二層次</vt:lpstr>
      <vt:lpstr>將BMI診斷分成三層次(簡化)</vt:lpstr>
      <vt:lpstr>比較</vt:lpstr>
      <vt:lpstr>猜數字遊戲</vt:lpstr>
      <vt:lpstr>PowerPoint 簡報</vt:lpstr>
      <vt:lpstr>猜數字遊戲(1):運用亂數設計猜數字遊戲程式</vt:lpstr>
      <vt:lpstr>亂數</vt:lpstr>
      <vt:lpstr>猜數字遊戲(2):運用亂數設計猜數字遊戲程式</vt:lpstr>
      <vt:lpstr>猜數字遊戲(3):運用亂數設計猜數字遊戲程式</vt:lpstr>
      <vt:lpstr>不同分支，相同結果</vt:lpstr>
      <vt:lpstr>猜數字遊戲之反思</vt:lpstr>
      <vt:lpstr>PowerPoint 簡報</vt:lpstr>
      <vt:lpstr>判斷閏年(leap year)、平年(common year)</vt:lpstr>
      <vt:lpstr>閏年、平年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閏年規則轉成條件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utaipei</dc:creator>
  <cp:lastModifiedBy>user</cp:lastModifiedBy>
  <cp:revision>171</cp:revision>
  <cp:lastPrinted>2017-10-24T05:08:21Z</cp:lastPrinted>
  <dcterms:created xsi:type="dcterms:W3CDTF">2017-09-02T05:47:28Z</dcterms:created>
  <dcterms:modified xsi:type="dcterms:W3CDTF">2018-03-23T09:01:39Z</dcterms:modified>
</cp:coreProperties>
</file>