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7"/>
  </p:notesMasterIdLst>
  <p:handoutMasterIdLst>
    <p:handoutMasterId r:id="rId38"/>
  </p:handoutMasterIdLst>
  <p:sldIdLst>
    <p:sldId id="302" r:id="rId4"/>
    <p:sldId id="305" r:id="rId5"/>
    <p:sldId id="313" r:id="rId6"/>
    <p:sldId id="314" r:id="rId7"/>
    <p:sldId id="310" r:id="rId8"/>
    <p:sldId id="270" r:id="rId9"/>
    <p:sldId id="295" r:id="rId10"/>
    <p:sldId id="309" r:id="rId11"/>
    <p:sldId id="269" r:id="rId12"/>
    <p:sldId id="271" r:id="rId13"/>
    <p:sldId id="272" r:id="rId14"/>
    <p:sldId id="273" r:id="rId15"/>
    <p:sldId id="274" r:id="rId16"/>
    <p:sldId id="311" r:id="rId17"/>
    <p:sldId id="312" r:id="rId18"/>
    <p:sldId id="283" r:id="rId19"/>
    <p:sldId id="280" r:id="rId20"/>
    <p:sldId id="281" r:id="rId21"/>
    <p:sldId id="282" r:id="rId22"/>
    <p:sldId id="288" r:id="rId23"/>
    <p:sldId id="290" r:id="rId24"/>
    <p:sldId id="264" r:id="rId25"/>
    <p:sldId id="262" r:id="rId26"/>
    <p:sldId id="263" r:id="rId27"/>
    <p:sldId id="297" r:id="rId28"/>
    <p:sldId id="289" r:id="rId29"/>
    <p:sldId id="293" r:id="rId30"/>
    <p:sldId id="294" r:id="rId31"/>
    <p:sldId id="291" r:id="rId32"/>
    <p:sldId id="265" r:id="rId33"/>
    <p:sldId id="266" r:id="rId34"/>
    <p:sldId id="267" r:id="rId35"/>
    <p:sldId id="287" r:id="rId36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AD69678-FCBE-4D4A-BFF3-8A9BAC2762C4}">
          <p14:sldIdLst>
            <p14:sldId id="302"/>
            <p14:sldId id="305"/>
            <p14:sldId id="313"/>
            <p14:sldId id="314"/>
          </p14:sldIdLst>
        </p14:section>
        <p14:section name="未命名的章節" id="{49D7332E-7C58-45E8-92FB-3A6C79D2A974}">
          <p14:sldIdLst>
            <p14:sldId id="310"/>
            <p14:sldId id="270"/>
            <p14:sldId id="295"/>
            <p14:sldId id="309"/>
            <p14:sldId id="269"/>
            <p14:sldId id="271"/>
            <p14:sldId id="272"/>
            <p14:sldId id="273"/>
            <p14:sldId id="274"/>
            <p14:sldId id="311"/>
            <p14:sldId id="312"/>
          </p14:sldIdLst>
        </p14:section>
        <p14:section name="未命名的章節" id="{E345946F-5263-41D3-89CD-A70CC1C51208}">
          <p14:sldIdLst>
            <p14:sldId id="283"/>
            <p14:sldId id="280"/>
            <p14:sldId id="281"/>
            <p14:sldId id="282"/>
            <p14:sldId id="288"/>
            <p14:sldId id="290"/>
            <p14:sldId id="264"/>
            <p14:sldId id="262"/>
            <p14:sldId id="263"/>
            <p14:sldId id="297"/>
          </p14:sldIdLst>
        </p14:section>
        <p14:section name="未命名的章節" id="{813A2005-283D-4269-9F8A-513B8CD3EF9D}">
          <p14:sldIdLst>
            <p14:sldId id="289"/>
            <p14:sldId id="293"/>
            <p14:sldId id="294"/>
            <p14:sldId id="291"/>
            <p14:sldId id="265"/>
            <p14:sldId id="266"/>
            <p14:sldId id="267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94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5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A1135-4D41-452B-99E1-536521F677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11649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B4F5-CFB3-42A6-A732-3B3802D394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0521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40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273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60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60"/>
            <a:ext cx="8077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274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15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88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5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8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19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91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801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456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528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4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1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43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4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253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80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92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54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20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5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8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8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14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6640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97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5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595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4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701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4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8609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059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38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5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07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20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99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98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31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901E7-3D61-4143-9533-CB812C7EC727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33A7F-5CCA-41F3-8CBA-AE5F6BF117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23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EE8C-1CA0-423E-9E85-35FEEEAB5572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7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CEA26-11D9-418D-B652-3D863B0793F1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7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8E05-6226-4164-9791-47952826217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6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6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2EB60-64B4-4E94-BCEA-2F84964C2E9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health99.hpa.gov.tw/OnlinkHealth/Onlink_BMI.aspx" TargetMode="Externa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utaipei.edu.tw/bin/home.php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實作輔導 </a:t>
            </a:r>
            <a:r>
              <a:rPr lang="en-US" altLang="zh-TW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日期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>
                <a:solidFill>
                  <a:srgbClr val="FF0000"/>
                </a:solidFill>
              </a:rPr>
              <a:t>3/24</a:t>
            </a:r>
            <a:r>
              <a:rPr lang="zh-TW" altLang="en-US" dirty="0">
                <a:solidFill>
                  <a:srgbClr val="FF0000"/>
                </a:solidFill>
              </a:rPr>
              <a:t>（星期六）</a:t>
            </a:r>
            <a:r>
              <a:rPr lang="en-US" altLang="zh-TW" dirty="0" smtClean="0">
                <a:solidFill>
                  <a:srgbClr val="FF0000"/>
                </a:solidFill>
              </a:rPr>
              <a:t> 09:10~16:00</a:t>
            </a:r>
          </a:p>
          <a:p>
            <a:r>
              <a:rPr lang="zh-TW" altLang="en-US" dirty="0" smtClean="0"/>
              <a:t>地點</a:t>
            </a:r>
            <a:r>
              <a:rPr lang="en-US" altLang="zh-TW" dirty="0" smtClean="0"/>
              <a:t>:</a:t>
            </a:r>
            <a:r>
              <a:rPr lang="zh-TW" altLang="en-US" dirty="0"/>
              <a:t>臺北市立大學　臺北市中正區愛國西路</a:t>
            </a:r>
            <a:r>
              <a:rPr lang="zh-TW" altLang="en-US" dirty="0" smtClean="0"/>
              <a:t>一號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中正紀念堂站</a:t>
            </a:r>
            <a:r>
              <a:rPr lang="en-US" altLang="zh-TW" dirty="0" smtClean="0"/>
              <a:t>7</a:t>
            </a:r>
            <a:r>
              <a:rPr lang="zh-TW" altLang="en-US" dirty="0" smtClean="0"/>
              <a:t>號出口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公誠樓三樓 </a:t>
            </a:r>
            <a:r>
              <a:rPr lang="en-US" altLang="zh-TW" dirty="0" smtClean="0"/>
              <a:t>G315</a:t>
            </a:r>
            <a:r>
              <a:rPr lang="zh-TW" altLang="en-US" dirty="0" smtClean="0"/>
              <a:t> 電腦教室</a:t>
            </a:r>
            <a:r>
              <a:rPr lang="en-US" altLang="zh-TW" dirty="0" smtClean="0"/>
              <a:t>(</a:t>
            </a:r>
            <a:r>
              <a:rPr lang="zh-TW" altLang="en-US" dirty="0">
                <a:hlinkClick r:id="rId2" tooltip="另開新視窗"/>
              </a:rPr>
              <a:t>資訊科學</a:t>
            </a:r>
            <a:r>
              <a:rPr lang="zh-TW" altLang="en-US" dirty="0" smtClean="0">
                <a:hlinkClick r:id="rId2" tooltip="另開新視窗"/>
              </a:rPr>
              <a:t>系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可自行攜帶筆電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目標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協助習題、安裝</a:t>
            </a:r>
            <a:r>
              <a:rPr lang="en-US" altLang="zh-TW" dirty="0" smtClean="0"/>
              <a:t>java </a:t>
            </a:r>
            <a:r>
              <a:rPr lang="zh-TW" altLang="en-US" dirty="0" smtClean="0"/>
              <a:t>環境、</a:t>
            </a:r>
            <a:r>
              <a:rPr lang="en-US" altLang="zh-TW" dirty="0" smtClean="0"/>
              <a:t>path</a:t>
            </a:r>
            <a:r>
              <a:rPr lang="zh-TW" altLang="en-US" dirty="0" smtClean="0"/>
              <a:t>設定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下次預定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4/14</a:t>
            </a:r>
            <a:r>
              <a:rPr lang="zh-TW" altLang="en-US" dirty="0">
                <a:solidFill>
                  <a:srgbClr val="FF0000"/>
                </a:solidFill>
              </a:rPr>
              <a:t>（星期六</a:t>
            </a:r>
            <a:r>
              <a:rPr lang="zh-TW" altLang="en-US" dirty="0" smtClean="0"/>
              <a:t>）</a:t>
            </a:r>
            <a:r>
              <a:rPr lang="en-US" altLang="zh-TW" dirty="0">
                <a:solidFill>
                  <a:srgbClr val="FF0000"/>
                </a:solidFill>
              </a:rPr>
              <a:t>09:10~16:00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92297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664208" y="3284984"/>
            <a:ext cx="938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725745" y="2204864"/>
            <a:ext cx="9387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1720" y="4614"/>
            <a:ext cx="8784976" cy="1325563"/>
          </a:xfrm>
        </p:spPr>
        <p:txBody>
          <a:bodyPr/>
          <a:lstStyle/>
          <a:p>
            <a:r>
              <a:rPr lang="zh-TW" altLang="en-US" dirty="0"/>
              <a:t>變數的</a:t>
            </a:r>
            <a:r>
              <a:rPr lang="zh-TW" altLang="en-US" dirty="0" smtClean="0"/>
              <a:t>名稱</a:t>
            </a:r>
            <a:r>
              <a:rPr lang="zh-TW" altLang="en-US" dirty="0"/>
              <a:t>不</a:t>
            </a:r>
            <a:r>
              <a:rPr lang="zh-TW" altLang="en-US" dirty="0" smtClean="0"/>
              <a:t>合法</a:t>
            </a:r>
            <a:r>
              <a:rPr lang="en-US" altLang="zh-TW" dirty="0" smtClean="0"/>
              <a:t>invalid?</a:t>
            </a:r>
            <a:r>
              <a:rPr lang="zh-TW" altLang="en-US" dirty="0" smtClean="0"/>
              <a:t>合法</a:t>
            </a:r>
            <a:r>
              <a:rPr lang="en-US" altLang="zh-TW" dirty="0" smtClean="0"/>
              <a:t>valid?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1" y="1340775"/>
            <a:ext cx="3519122" cy="52182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Date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DATE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date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err="1" smtClean="0"/>
              <a:t>TimeOfDay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yr1991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err="1" smtClean="0"/>
              <a:t>AbCdEfGhiJ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i2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Stats_1981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err="1" smtClean="0"/>
              <a:t>Total_Cost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even_</a:t>
            </a:r>
          </a:p>
          <a:p>
            <a:pPr marL="0" indent="0">
              <a:buNone/>
            </a:pPr>
            <a:r>
              <a:rPr lang="en-US" altLang="zh-TW" dirty="0"/>
              <a:t>1981stats		</a:t>
            </a:r>
          </a:p>
          <a:p>
            <a:pPr marL="0" indent="0">
              <a:buNone/>
            </a:pPr>
            <a:r>
              <a:rPr lang="en-US" altLang="zh-TW" dirty="0" err="1" smtClean="0"/>
              <a:t>The%Given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/>
              <a:t>The+Given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Total Cost		</a:t>
            </a:r>
          </a:p>
          <a:p>
            <a:pPr marL="0" indent="0">
              <a:buNone/>
            </a:pPr>
            <a:r>
              <a:rPr lang="zh-TW" altLang="en-US" dirty="0" smtClean="0"/>
              <a:t>*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A+b-c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664455" y="1787403"/>
            <a:ext cx="23871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4725755" y="2287020"/>
            <a:ext cx="87716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不</a:t>
            </a:r>
            <a:r>
              <a:rPr lang="zh-TW" altLang="en-US" dirty="0" smtClean="0"/>
              <a:t>合法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合法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36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61880"/>
            <a:ext cx="7886700" cy="57067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不同變數的名稱：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下面是合法的：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Date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DATE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date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TimeOfDay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yr1991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AbCdEfGhiJ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i2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Stats_1981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Total_Cost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even_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3431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06776"/>
            <a:ext cx="7886700" cy="576182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下面是不合法的：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1981stats	(</a:t>
            </a:r>
            <a:r>
              <a:rPr lang="zh-TW" altLang="en-US" dirty="0" smtClean="0"/>
              <a:t>開始不可以是數字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en-US" altLang="zh-TW" dirty="0" err="1" smtClean="0"/>
              <a:t>The%Given</a:t>
            </a:r>
            <a:r>
              <a:rPr lang="en-US" altLang="zh-TW" dirty="0" smtClean="0"/>
              <a:t>	(</a:t>
            </a:r>
            <a:r>
              <a:rPr lang="zh-TW" altLang="en-US" dirty="0" smtClean="0"/>
              <a:t>中間不可有</a:t>
            </a:r>
            <a:r>
              <a:rPr lang="en-US" altLang="zh-TW" dirty="0" smtClean="0"/>
              <a:t>%)</a:t>
            </a:r>
          </a:p>
          <a:p>
            <a:pPr marL="0" indent="0">
              <a:buNone/>
            </a:pPr>
            <a:r>
              <a:rPr lang="en-US" altLang="zh-TW" dirty="0"/>
              <a:t>		</a:t>
            </a:r>
            <a:r>
              <a:rPr lang="en-US" altLang="zh-TW" dirty="0" err="1" smtClean="0"/>
              <a:t>The+Given</a:t>
            </a:r>
            <a:r>
              <a:rPr lang="en-US" altLang="zh-TW" dirty="0"/>
              <a:t>	(</a:t>
            </a:r>
            <a:r>
              <a:rPr lang="zh-TW" altLang="en-US" dirty="0"/>
              <a:t>中間不可</a:t>
            </a:r>
            <a:r>
              <a:rPr lang="zh-TW" altLang="en-US" dirty="0" smtClean="0"/>
              <a:t>有</a:t>
            </a:r>
            <a:r>
              <a:rPr lang="en-US" altLang="zh-TW" dirty="0" smtClean="0"/>
              <a:t>+)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Total Cost	(</a:t>
            </a:r>
            <a:r>
              <a:rPr lang="zh-TW" altLang="en-US" dirty="0" smtClean="0"/>
              <a:t>中間不可有空隔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</a:t>
            </a:r>
            <a:r>
              <a:rPr lang="zh-TW" altLang="en-US" dirty="0" smtClean="0"/>
              <a:t>*</a:t>
            </a:r>
            <a:r>
              <a:rPr lang="en-US" altLang="zh-TW" dirty="0" smtClean="0"/>
              <a:t>		(</a:t>
            </a:r>
            <a:r>
              <a:rPr lang="zh-TW" altLang="en-US" dirty="0" smtClean="0"/>
              <a:t>開始不可以是</a:t>
            </a:r>
            <a:r>
              <a:rPr lang="en-US" altLang="zh-TW" dirty="0" smtClean="0"/>
              <a:t>*</a:t>
            </a:r>
            <a:r>
              <a:rPr lang="zh-TW" altLang="en-US" dirty="0" smtClean="0"/>
              <a:t>符號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                      </a:t>
            </a:r>
            <a:r>
              <a:rPr lang="en-US" altLang="zh-TW" dirty="0" err="1" smtClean="0"/>
              <a:t>A+b-c</a:t>
            </a:r>
            <a:r>
              <a:rPr lang="en-US" altLang="zh-TW" dirty="0" smtClean="0"/>
              <a:t>            </a:t>
            </a:r>
            <a:r>
              <a:rPr lang="en-US" altLang="zh-TW" dirty="0"/>
              <a:t>(</a:t>
            </a:r>
            <a:r>
              <a:rPr lang="zh-TW" altLang="en-US" dirty="0"/>
              <a:t>中間不可有</a:t>
            </a:r>
            <a:r>
              <a:rPr lang="en-US" altLang="zh-TW" dirty="0" smtClean="0"/>
              <a:t>+)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67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395536" y="1"/>
            <a:ext cx="7886700" cy="764704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數值</a:t>
            </a:r>
            <a:r>
              <a:rPr lang="zh-TW" altLang="en-US" sz="3200" dirty="0" smtClean="0"/>
              <a:t>型態</a:t>
            </a:r>
            <a:r>
              <a:rPr lang="en-US" altLang="zh-TW" sz="3200" dirty="0" smtClean="0"/>
              <a:t>numeric data type 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23771432"/>
              </p:ext>
            </p:extLst>
          </p:nvPr>
        </p:nvGraphicFramePr>
        <p:xfrm>
          <a:off x="323528" y="2780948"/>
          <a:ext cx="8280921" cy="3902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684"/>
                <a:gridCol w="739368"/>
                <a:gridCol w="5639862"/>
                <a:gridCol w="1532007"/>
              </a:tblGrid>
              <a:tr h="432048">
                <a:tc rowSpan="5">
                  <a:txBody>
                    <a:bodyPr/>
                    <a:lstStyle/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整數</a:t>
                      </a:r>
                      <a:endParaRPr lang="zh-TW" altLang="en-US" dirty="0"/>
                    </a:p>
                    <a:p>
                      <a:endParaRPr lang="en-US" altLang="zh-TW" dirty="0" smtClean="0"/>
                    </a:p>
                    <a:p>
                      <a:endParaRPr lang="en-US" altLang="zh-TW" dirty="0" smtClean="0"/>
                    </a:p>
                  </a:txBody>
                  <a:tcPr marL="44873" marR="448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型態名稱</a:t>
                      </a:r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值域</a:t>
                      </a:r>
                      <a:r>
                        <a:rPr lang="en-US" altLang="zh-TW" dirty="0" smtClean="0"/>
                        <a:t>(Range)</a:t>
                      </a:r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貯存空間</a:t>
                      </a:r>
                      <a:endParaRPr lang="zh-TW" altLang="en-US" dirty="0"/>
                    </a:p>
                  </a:txBody>
                  <a:tcPr marL="44873" marR="44873"/>
                </a:tc>
              </a:tr>
              <a:tr h="44736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(–128 to 127)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8-bit signed</a:t>
                      </a:r>
                      <a:endParaRPr lang="zh-TW" altLang="en-US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  <a:tr h="44736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(–32768 to 32767)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16-bit signed</a:t>
                      </a:r>
                      <a:endParaRPr lang="zh-TW" alt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  <a:tr h="44736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alt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(–2147483648  to 2147483647)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32-bit signed</a:t>
                      </a:r>
                      <a:endParaRPr lang="zh-TW" alt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  <a:tr h="447369">
                <a:tc vMerge="1">
                  <a:txBody>
                    <a:bodyPr/>
                    <a:lstStyle/>
                    <a:p>
                      <a:endParaRPr lang="en-US" altLang="zh-TW" dirty="0" smtClean="0"/>
                    </a:p>
                  </a:txBody>
                  <a:tcPr marL="44873" marR="448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altLang="zh-TW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(–9223372036854775808  to 9223372036854775807)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64-bit signed</a:t>
                      </a:r>
                      <a:endParaRPr lang="zh-TW" alt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  <a:tr h="44736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浮動點</a:t>
                      </a:r>
                      <a:endParaRPr lang="en-US" altLang="zh-TW" dirty="0" smtClean="0"/>
                    </a:p>
                  </a:txBody>
                  <a:tcPr marL="44873" marR="448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float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range:–3.4028235E+38 to –1.4E – 45</a:t>
                      </a:r>
                    </a:p>
                    <a:p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range: 1.4E – 45 to 3.4028235E + 38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32-bit IEEE 754</a:t>
                      </a:r>
                      <a:endParaRPr lang="zh-TW" altLang="en-US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  <a:tr h="44736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sz="16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double</a:t>
                      </a:r>
                      <a:endParaRPr lang="zh-TW" altLang="en-US" sz="16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Negative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range:–1.7976931348623157E+308 to –4.9E–324</a:t>
                      </a:r>
                    </a:p>
                    <a:p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range: 4.9E–324 to 1.7976931348623157E+308</a:t>
                      </a:r>
                      <a:endParaRPr lang="zh-TW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+mj-lt"/>
                          <a:cs typeface="Times New Roman" panose="02020603050405020304" pitchFamily="18" charset="0"/>
                        </a:rPr>
                        <a:t>64-bit IEEE 754</a:t>
                      </a:r>
                      <a:endParaRPr lang="zh-TW" altLang="en-US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292696" y="692696"/>
            <a:ext cx="8219256" cy="1944216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dirty="0" smtClean="0"/>
              <a:t>整數</a:t>
            </a:r>
            <a:r>
              <a:rPr lang="en-US" altLang="zh-TW" dirty="0" smtClean="0"/>
              <a:t>integer:  </a:t>
            </a:r>
          </a:p>
          <a:p>
            <a:pPr lvl="1"/>
            <a:r>
              <a:rPr lang="zh-TW" altLang="en-US" dirty="0" smtClean="0"/>
              <a:t>正負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Byte, short,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, long</a:t>
            </a:r>
          </a:p>
          <a:p>
            <a:r>
              <a:rPr lang="zh-TW" altLang="en-US" dirty="0"/>
              <a:t>浮動</a:t>
            </a:r>
            <a:r>
              <a:rPr lang="zh-TW" altLang="en-US" dirty="0" smtClean="0"/>
              <a:t>點</a:t>
            </a:r>
            <a:r>
              <a:rPr lang="en-US" altLang="zh-TW" dirty="0" smtClean="0"/>
              <a:t>floating point :</a:t>
            </a:r>
            <a:r>
              <a:rPr lang="zh-TW" altLang="en-US" dirty="0" smtClean="0"/>
              <a:t> 小數點，</a:t>
            </a:r>
            <a:r>
              <a:rPr lang="zh-TW" altLang="en-US" dirty="0"/>
              <a:t>採用</a:t>
            </a:r>
            <a:r>
              <a:rPr lang="en-US" altLang="zh-TW" dirty="0"/>
              <a:t>IEEE 754</a:t>
            </a:r>
            <a:r>
              <a:rPr lang="zh-TW" altLang="en-US" dirty="0" smtClean="0"/>
              <a:t>格式</a:t>
            </a:r>
            <a:endParaRPr lang="en-US" altLang="zh-TW" dirty="0" smtClean="0"/>
          </a:p>
          <a:p>
            <a:r>
              <a:rPr lang="zh-TW" altLang="en-US" dirty="0" smtClean="0"/>
              <a:t>不同型態可表示數值範圍不同，占用</a:t>
            </a:r>
            <a:r>
              <a:rPr lang="en-US" altLang="zh-TW" dirty="0" smtClean="0"/>
              <a:t>RAM</a:t>
            </a:r>
            <a:r>
              <a:rPr lang="zh-TW" altLang="en-US" dirty="0" smtClean="0"/>
              <a:t>空間不同</a:t>
            </a:r>
            <a:endParaRPr lang="en-US" altLang="zh-TW" dirty="0" smtClean="0"/>
          </a:p>
          <a:p>
            <a:r>
              <a:rPr lang="zh-TW" altLang="en-US" dirty="0" smtClean="0"/>
              <a:t>型態名稱都是</a:t>
            </a:r>
            <a:r>
              <a:rPr lang="en-US" altLang="zh-TW" dirty="0" smtClean="0"/>
              <a:t>keyword /reserved word</a:t>
            </a:r>
          </a:p>
          <a:p>
            <a:endParaRPr lang="zh-TW" altLang="en-US" dirty="0"/>
          </a:p>
          <a:p>
            <a:endParaRPr lang="en-US" altLang="zh-TW" dirty="0"/>
          </a:p>
          <a:p>
            <a:endParaRPr lang="zh-TW" altLang="en-US" sz="4000" dirty="0">
              <a:cs typeface="Times New Roman" panose="02020603050405020304" pitchFamily="18" charset="0"/>
            </a:endParaRPr>
          </a:p>
          <a:p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cxnSp>
        <p:nvCxnSpPr>
          <p:cNvPr id="7" name="直線接點 6"/>
          <p:cNvCxnSpPr/>
          <p:nvPr/>
        </p:nvCxnSpPr>
        <p:spPr>
          <a:xfrm>
            <a:off x="323528" y="34290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323528" y="4735119"/>
            <a:ext cx="4320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39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9756" y="188640"/>
            <a:ext cx="7886700" cy="327567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運算式 </a:t>
            </a:r>
            <a:r>
              <a:rPr lang="en-US" altLang="zh-TW" dirty="0" smtClean="0"/>
              <a:t>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7749" y="556456"/>
            <a:ext cx="7200800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Scanner input = new Scanner(System.in);//</a:t>
            </a:r>
            <a:r>
              <a:rPr lang="zh-TW" altLang="en-US" dirty="0"/>
              <a:t>產生</a:t>
            </a:r>
            <a:r>
              <a:rPr lang="en-US" altLang="zh-TW" dirty="0"/>
              <a:t>Scanner</a:t>
            </a:r>
            <a:r>
              <a:rPr lang="zh-TW" altLang="en-US" dirty="0"/>
              <a:t>物件 </a:t>
            </a:r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請輸入字串</a:t>
            </a:r>
            <a:r>
              <a:rPr lang="en-US" altLang="zh-TW" dirty="0"/>
              <a:t>a :");</a:t>
            </a:r>
          </a:p>
          <a:p>
            <a:pPr marL="0" indent="0">
              <a:buNone/>
            </a:pPr>
            <a:r>
              <a:rPr lang="en-US" altLang="zh-TW" dirty="0"/>
              <a:t>  String </a:t>
            </a:r>
            <a:r>
              <a:rPr lang="en-US" altLang="zh-TW" dirty="0" err="1"/>
              <a:t>sta</a:t>
            </a:r>
            <a:r>
              <a:rPr lang="en-US" altLang="zh-TW" dirty="0"/>
              <a:t> = </a:t>
            </a:r>
            <a:r>
              <a:rPr lang="en-US" altLang="zh-TW" dirty="0" err="1"/>
              <a:t>input.next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請輸入字串</a:t>
            </a:r>
            <a:r>
              <a:rPr lang="en-US" altLang="zh-TW" dirty="0"/>
              <a:t>b :");</a:t>
            </a:r>
          </a:p>
          <a:p>
            <a:pPr marL="0" indent="0">
              <a:buNone/>
            </a:pPr>
            <a:r>
              <a:rPr lang="en-US" altLang="zh-TW" dirty="0"/>
              <a:t>  String </a:t>
            </a:r>
            <a:r>
              <a:rPr lang="en-US" altLang="zh-TW" dirty="0" err="1"/>
              <a:t>stb</a:t>
            </a:r>
            <a:r>
              <a:rPr lang="en-US" altLang="zh-TW" dirty="0"/>
              <a:t> = </a:t>
            </a:r>
            <a:r>
              <a:rPr lang="en-US" altLang="zh-TW" dirty="0" err="1"/>
              <a:t>input.next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請輸入整數</a:t>
            </a:r>
            <a:r>
              <a:rPr lang="en-US" altLang="zh-TW" dirty="0"/>
              <a:t>a:");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a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請輸入整數</a:t>
            </a:r>
            <a:r>
              <a:rPr lang="en-US" altLang="zh-TW" dirty="0"/>
              <a:t>b:");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b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exp1, exp2;//</a:t>
            </a:r>
            <a:r>
              <a:rPr lang="zh-TW" altLang="en-US" dirty="0"/>
              <a:t>宣告</a:t>
            </a:r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exp1=(</a:t>
            </a:r>
            <a:r>
              <a:rPr lang="en-US" altLang="zh-TW" dirty="0" err="1"/>
              <a:t>a+b</a:t>
            </a:r>
            <a:r>
              <a:rPr lang="en-US" altLang="zh-TW" dirty="0"/>
              <a:t>)*(a-b)/2;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("exp1=(</a:t>
            </a:r>
            <a:r>
              <a:rPr lang="en-US" altLang="zh-TW" dirty="0" err="1"/>
              <a:t>a+b</a:t>
            </a:r>
            <a:r>
              <a:rPr lang="en-US" altLang="zh-TW" dirty="0"/>
              <a:t>)*(a-b)/2; exp1 become "+exp1);</a:t>
            </a:r>
          </a:p>
          <a:p>
            <a:pPr marL="0" indent="0">
              <a:buNone/>
            </a:pPr>
            <a:r>
              <a:rPr lang="en-US" altLang="zh-TW" dirty="0"/>
              <a:t>  exp2=(a*b)%3;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("exp2=(a*b)%3; exp2 become "+exp2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en-US" altLang="zh-TW" dirty="0"/>
              <a:t>String </a:t>
            </a:r>
            <a:r>
              <a:rPr lang="en-US" altLang="zh-TW" dirty="0" err="1"/>
              <a:t>stc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stc</a:t>
            </a:r>
            <a:r>
              <a:rPr lang="en-US" altLang="zh-TW" dirty="0"/>
              <a:t>=</a:t>
            </a:r>
            <a:r>
              <a:rPr lang="en-US" altLang="zh-TW" dirty="0" err="1"/>
              <a:t>sta+stb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stc</a:t>
            </a:r>
            <a:r>
              <a:rPr lang="en-US" altLang="zh-TW" dirty="0"/>
              <a:t>="+</a:t>
            </a:r>
            <a:r>
              <a:rPr lang="en-US" altLang="zh-TW" dirty="0" err="1"/>
              <a:t>stc</a:t>
            </a:r>
            <a:r>
              <a:rPr lang="en-US" altLang="zh-TW" dirty="0" smtClean="0"/>
              <a:t>);</a:t>
            </a:r>
            <a:endParaRPr lang="en-US" altLang="zh-TW" dirty="0"/>
          </a:p>
        </p:txBody>
      </p:sp>
      <p:grpSp>
        <p:nvGrpSpPr>
          <p:cNvPr id="24" name="群組 23"/>
          <p:cNvGrpSpPr/>
          <p:nvPr/>
        </p:nvGrpSpPr>
        <p:grpSpPr>
          <a:xfrm>
            <a:off x="7396978" y="676386"/>
            <a:ext cx="1584957" cy="3653595"/>
            <a:chOff x="7396978" y="676386"/>
            <a:chExt cx="1584957" cy="365359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B5EDC3E3-7F2F-4950-B473-4F79D22FAD6F}"/>
                </a:ext>
              </a:extLst>
            </p:cNvPr>
            <p:cNvSpPr/>
            <p:nvPr/>
          </p:nvSpPr>
          <p:spPr>
            <a:xfrm>
              <a:off x="7884368" y="708909"/>
              <a:ext cx="1058956" cy="3273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dirty="0"/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78325" y="1634974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xmlns="" id="{FD75C5F9-DB00-40B4-8D85-0DFA0AFEACB0}"/>
                </a:ext>
              </a:extLst>
            </p:cNvPr>
            <p:cNvCxnSpPr/>
            <p:nvPr/>
          </p:nvCxnSpPr>
          <p:spPr>
            <a:xfrm>
              <a:off x="7884376" y="2086795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544183" y="1732066"/>
              <a:ext cx="268022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a</a:t>
              </a:r>
              <a:endParaRPr lang="zh-TW" altLang="en-US" sz="1350" dirty="0"/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78325" y="2457934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xmlns="" id="{EE7BFCAA-34E9-4150-B650-FEC91CAC4CB0}"/>
                </a:ext>
              </a:extLst>
            </p:cNvPr>
            <p:cNvSpPr txBox="1"/>
            <p:nvPr/>
          </p:nvSpPr>
          <p:spPr>
            <a:xfrm>
              <a:off x="7494783" y="2167608"/>
              <a:ext cx="276038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350" dirty="0" smtClean="0"/>
                <a:t>b</a:t>
              </a:r>
              <a:endParaRPr lang="zh-TW" altLang="en-US" sz="1350" dirty="0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CF2CA6D-D963-44F2-9043-8291E0C36100}"/>
                </a:ext>
              </a:extLst>
            </p:cNvPr>
            <p:cNvSpPr/>
            <p:nvPr/>
          </p:nvSpPr>
          <p:spPr>
            <a:xfrm>
              <a:off x="8258142" y="4029899"/>
              <a:ext cx="526106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/>
                <a:t>RAM</a:t>
              </a:r>
              <a:endParaRPr lang="zh-TW" altLang="en-US" sz="1350" dirty="0"/>
            </a:p>
          </p:txBody>
        </p: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98774" y="1340768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98774" y="980728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94783" y="988195"/>
              <a:ext cx="38901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sta</a:t>
              </a:r>
              <a:endParaRPr lang="zh-TW" altLang="en-US" sz="1350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10168" y="1360130"/>
              <a:ext cx="399148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stb</a:t>
              </a:r>
              <a:endParaRPr lang="zh-TW" altLang="en-US" sz="1350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47694" y="2603150"/>
              <a:ext cx="52347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exp1</a:t>
              </a:r>
              <a:endParaRPr lang="zh-TW" altLang="en-US" sz="1350" dirty="0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53324" y="3037651"/>
              <a:ext cx="52347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exp2</a:t>
              </a:r>
              <a:endParaRPr lang="zh-TW" altLang="en-US" sz="1350" dirty="0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70346" y="3416950"/>
              <a:ext cx="379399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stc</a:t>
              </a:r>
              <a:endParaRPr lang="zh-TW" altLang="en-US" sz="1350" dirty="0"/>
            </a:p>
          </p:txBody>
        </p: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60163" y="2908422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60163" y="3337733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84375" y="3698379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396978" y="676386"/>
              <a:ext cx="556563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input</a:t>
              </a:r>
              <a:endParaRPr lang="zh-TW" altLang="en-US" sz="1350" dirty="0"/>
            </a:p>
          </p:txBody>
        </p:sp>
      </p:grp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644" y="4684324"/>
            <a:ext cx="2597294" cy="21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960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9756" y="188640"/>
            <a:ext cx="7886700" cy="327567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運算式 </a:t>
            </a:r>
            <a:r>
              <a:rPr lang="en-US" altLang="zh-TW" dirty="0" smtClean="0"/>
              <a:t>II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345" y="595850"/>
            <a:ext cx="7207133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err="1" smtClean="0"/>
              <a:t>sta</a:t>
            </a:r>
            <a:r>
              <a:rPr lang="en-US" altLang="zh-TW" dirty="0"/>
              <a:t>="123";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stb</a:t>
            </a:r>
            <a:r>
              <a:rPr lang="en-US" altLang="zh-TW" dirty="0"/>
              <a:t>="456";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stc</a:t>
            </a:r>
            <a:r>
              <a:rPr lang="en-US" altLang="zh-TW" dirty="0"/>
              <a:t>=</a:t>
            </a:r>
            <a:r>
              <a:rPr lang="en-US" altLang="zh-TW" dirty="0" err="1"/>
              <a:t>sta+stb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en-US" altLang="zh-TW" dirty="0" err="1"/>
              <a:t>stc</a:t>
            </a:r>
            <a:r>
              <a:rPr lang="en-US" altLang="zh-TW" dirty="0"/>
              <a:t>=</a:t>
            </a:r>
            <a:r>
              <a:rPr lang="en-US" altLang="zh-TW" dirty="0" err="1"/>
              <a:t>sta+stb;stc</a:t>
            </a:r>
            <a:r>
              <a:rPr lang="en-US" altLang="zh-TW" dirty="0"/>
              <a:t> become"+</a:t>
            </a:r>
            <a:r>
              <a:rPr lang="en-US" altLang="zh-TW" dirty="0" err="1"/>
              <a:t>stc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  a=12;</a:t>
            </a:r>
          </a:p>
          <a:p>
            <a:pPr marL="0" indent="0">
              <a:buNone/>
            </a:pPr>
            <a:r>
              <a:rPr lang="en-US" altLang="zh-TW" dirty="0"/>
              <a:t>  b=45;</a:t>
            </a:r>
          </a:p>
          <a:p>
            <a:pPr marL="0" indent="0">
              <a:buNone/>
            </a:pPr>
            <a:r>
              <a:rPr lang="en-US" altLang="zh-TW" dirty="0"/>
              <a:t>  exp1=</a:t>
            </a:r>
            <a:r>
              <a:rPr lang="en-US" altLang="zh-TW" dirty="0" err="1"/>
              <a:t>a+b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 </a:t>
            </a:r>
            <a:r>
              <a:rPr lang="en-US" altLang="zh-TW" sz="1800" dirty="0"/>
              <a:t>a=12;\n b=45;\n exp1=</a:t>
            </a:r>
            <a:r>
              <a:rPr lang="en-US" altLang="zh-TW" sz="1800" dirty="0" err="1"/>
              <a:t>a+b</a:t>
            </a:r>
            <a:r>
              <a:rPr lang="en-US" altLang="zh-TW" sz="1800" dirty="0"/>
              <a:t>;\n </a:t>
            </a:r>
            <a:r>
              <a:rPr lang="en-US" altLang="zh-TW" dirty="0"/>
              <a:t>exp1 become "+exp1);</a:t>
            </a:r>
          </a:p>
          <a:p>
            <a:pPr marL="0" indent="0">
              <a:buNone/>
            </a:pPr>
            <a:r>
              <a:rPr lang="en-US" altLang="zh-TW" dirty="0"/>
              <a:t>  b=b-5;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 b=b-5;\n b become "+b);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7443737" y="3284984"/>
            <a:ext cx="1584957" cy="3653595"/>
            <a:chOff x="7396978" y="676386"/>
            <a:chExt cx="1584957" cy="365359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xmlns="" id="{B5EDC3E3-7F2F-4950-B473-4F79D22FAD6F}"/>
                </a:ext>
              </a:extLst>
            </p:cNvPr>
            <p:cNvSpPr/>
            <p:nvPr/>
          </p:nvSpPr>
          <p:spPr>
            <a:xfrm>
              <a:off x="7884368" y="708909"/>
              <a:ext cx="1058956" cy="3273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dirty="0"/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78325" y="1634974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xmlns="" id="{FD75C5F9-DB00-40B4-8D85-0DFA0AFEACB0}"/>
                </a:ext>
              </a:extLst>
            </p:cNvPr>
            <p:cNvCxnSpPr/>
            <p:nvPr/>
          </p:nvCxnSpPr>
          <p:spPr>
            <a:xfrm>
              <a:off x="7884376" y="2086795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544183" y="1732066"/>
              <a:ext cx="268022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a</a:t>
              </a:r>
              <a:endParaRPr lang="zh-TW" altLang="en-US" sz="1350" dirty="0"/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78325" y="2457934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xmlns="" id="{EE7BFCAA-34E9-4150-B650-FEC91CAC4CB0}"/>
                </a:ext>
              </a:extLst>
            </p:cNvPr>
            <p:cNvSpPr txBox="1"/>
            <p:nvPr/>
          </p:nvSpPr>
          <p:spPr>
            <a:xfrm>
              <a:off x="7494783" y="2167608"/>
              <a:ext cx="276038" cy="3000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350" dirty="0" smtClean="0"/>
                <a:t>b</a:t>
              </a:r>
              <a:endParaRPr lang="zh-TW" altLang="en-US" sz="1350" dirty="0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BCF2CA6D-D963-44F2-9043-8291E0C36100}"/>
                </a:ext>
              </a:extLst>
            </p:cNvPr>
            <p:cNvSpPr/>
            <p:nvPr/>
          </p:nvSpPr>
          <p:spPr>
            <a:xfrm>
              <a:off x="8258142" y="4029899"/>
              <a:ext cx="526106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/>
                <a:t>RAM</a:t>
              </a:r>
              <a:endParaRPr lang="zh-TW" altLang="en-US" sz="1350" dirty="0"/>
            </a:p>
          </p:txBody>
        </p: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98774" y="1340768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xmlns="" id="{C41B8DAC-3516-4C47-86C6-DD295E3E0480}"/>
                </a:ext>
              </a:extLst>
            </p:cNvPr>
            <p:cNvCxnSpPr/>
            <p:nvPr/>
          </p:nvCxnSpPr>
          <p:spPr>
            <a:xfrm>
              <a:off x="7898774" y="980728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94783" y="988195"/>
              <a:ext cx="38901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sta</a:t>
              </a:r>
              <a:endParaRPr lang="zh-TW" altLang="en-US" sz="1350" dirty="0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10168" y="1360130"/>
              <a:ext cx="399148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stb</a:t>
              </a:r>
              <a:endParaRPr lang="zh-TW" altLang="en-US" sz="1350" dirty="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47694" y="2603150"/>
              <a:ext cx="52347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exp1</a:t>
              </a:r>
              <a:endParaRPr lang="zh-TW" altLang="en-US" sz="1350" dirty="0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53324" y="3037651"/>
              <a:ext cx="523477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exp2</a:t>
              </a:r>
              <a:endParaRPr lang="zh-TW" altLang="en-US" sz="1350" dirty="0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470346" y="3416950"/>
              <a:ext cx="379399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err="1" smtClean="0"/>
                <a:t>stc</a:t>
              </a:r>
              <a:endParaRPr lang="zh-TW" altLang="en-US" sz="1350" dirty="0"/>
            </a:p>
          </p:txBody>
        </p: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60163" y="2908422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60163" y="3337733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xmlns="" id="{A7E2105E-E7B1-490C-A251-F679A21608AB}"/>
                </a:ext>
              </a:extLst>
            </p:cNvPr>
            <p:cNvCxnSpPr/>
            <p:nvPr/>
          </p:nvCxnSpPr>
          <p:spPr>
            <a:xfrm>
              <a:off x="7884375" y="3698379"/>
              <a:ext cx="108316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xmlns="" id="{D3806A9A-45EE-4688-BDB7-DE89973505A0}"/>
                </a:ext>
              </a:extLst>
            </p:cNvPr>
            <p:cNvSpPr/>
            <p:nvPr/>
          </p:nvSpPr>
          <p:spPr>
            <a:xfrm>
              <a:off x="7396978" y="676386"/>
              <a:ext cx="556563" cy="300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350" dirty="0" smtClean="0"/>
                <a:t>input</a:t>
              </a:r>
              <a:endParaRPr lang="zh-TW" altLang="en-US" sz="1350" dirty="0"/>
            </a:p>
          </p:txBody>
        </p:sp>
      </p:grpSp>
      <p:pic>
        <p:nvPicPr>
          <p:cNvPr id="23" name="圖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565" y="75151"/>
            <a:ext cx="3527737" cy="288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201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204880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C00000"/>
                </a:solidFill>
              </a:rPr>
              <a:t>計算</a:t>
            </a:r>
            <a:r>
              <a:rPr lang="en-US" altLang="zh-TW" dirty="0">
                <a:solidFill>
                  <a:srgbClr val="C00000"/>
                </a:solidFill>
              </a:rPr>
              <a:t>BMI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56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DAE9B50-9B2D-4B51-A503-5B2C790E3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/>
              <a:t>BMI</a:t>
            </a:r>
            <a:r>
              <a:rPr lang="zh-TW" altLang="en-US" sz="4800" dirty="0"/>
              <a:t>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DB8089B-0811-4B01-824C-60B3473F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6" y="1552354"/>
            <a:ext cx="7993422" cy="4793029"/>
          </a:xfrm>
        </p:spPr>
        <p:txBody>
          <a:bodyPr anchor="t">
            <a:normAutofit lnSpcReduction="10000"/>
          </a:bodyPr>
          <a:lstStyle/>
          <a:p>
            <a:r>
              <a:rPr lang="zh-TW" altLang="en-US" dirty="0"/>
              <a:t>身體質量指數 </a:t>
            </a:r>
            <a:r>
              <a:rPr lang="en-US" altLang="zh-TW" dirty="0"/>
              <a:t>Body Mass Index</a:t>
            </a:r>
            <a:r>
              <a:rPr lang="zh-TW" altLang="en-US" dirty="0"/>
              <a:t>，簡稱</a:t>
            </a:r>
            <a:r>
              <a:rPr lang="en-US" altLang="zh-TW" dirty="0"/>
              <a:t>BMI</a:t>
            </a:r>
            <a:br>
              <a:rPr lang="en-US" altLang="zh-TW" dirty="0"/>
            </a:br>
            <a:r>
              <a:rPr lang="zh-TW" altLang="en-US" dirty="0"/>
              <a:t>世界衛生組織建議以</a:t>
            </a:r>
            <a:r>
              <a:rPr lang="en-US" altLang="zh-TW" dirty="0"/>
              <a:t>BMI</a:t>
            </a:r>
            <a:r>
              <a:rPr lang="zh-TW" altLang="en-US" dirty="0"/>
              <a:t>來衡量肥胖程度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sz="1600" dirty="0"/>
              <a:t>出處：衛生福利部國民健康署 健康九九網站</a:t>
            </a: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>
                <a:hlinkClick r:id="rId2"/>
              </a:rPr>
              <a:t>http://health99.hpa.gov.tw/OnlinkHealth/Onlink_BMI.aspx</a:t>
            </a:r>
            <a:endParaRPr lang="en-US" altLang="zh-TW" sz="16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475BCCDA-BE39-47E3-B530-3EA646F16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37" y="2577160"/>
            <a:ext cx="5422005" cy="283481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15616" y="4797152"/>
            <a:ext cx="194421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CE7993-7063-4B9A-968C-92E7AD00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BMI</a:t>
            </a:r>
            <a:r>
              <a:rPr lang="zh-TW" altLang="en-US" dirty="0"/>
              <a:t>程式一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zh-TW" altLang="en-US" b="1" dirty="0">
                <a:solidFill>
                  <a:srgbClr val="FF0000"/>
                </a:solidFill>
              </a:rPr>
              <a:t>只</a:t>
            </a:r>
            <a:r>
              <a:rPr lang="zh-TW" altLang="en-US" dirty="0">
                <a:solidFill>
                  <a:srgbClr val="C00000"/>
                </a:solidFill>
              </a:rPr>
              <a:t>計算</a:t>
            </a:r>
            <a:r>
              <a:rPr lang="en-US" altLang="zh-TW" dirty="0">
                <a:solidFill>
                  <a:srgbClr val="C00000"/>
                </a:solidFill>
              </a:rPr>
              <a:t>BMI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E4B798B-A083-435E-AC71-9403E6D8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zh-TW" altLang="en-US" sz="2800" dirty="0"/>
              <a:t>解析</a:t>
            </a:r>
            <a:r>
              <a:rPr lang="en-US" altLang="zh-TW" sz="2800" dirty="0"/>
              <a:t>: </a:t>
            </a:r>
            <a:r>
              <a:rPr lang="zh-TW" altLang="en-US" dirty="0"/>
              <a:t>了解</a:t>
            </a:r>
            <a:r>
              <a:rPr lang="zh-TW" altLang="en-US" sz="2800" dirty="0"/>
              <a:t>問題、規劃、</a:t>
            </a:r>
            <a:r>
              <a:rPr lang="zh-TW" altLang="en-US" dirty="0">
                <a:solidFill>
                  <a:srgbClr val="C00000"/>
                </a:solidFill>
              </a:rPr>
              <a:t>程式設計</a:t>
            </a:r>
            <a:endParaRPr lang="en-US" altLang="zh-TW" sz="2800" dirty="0"/>
          </a:p>
          <a:p>
            <a:pPr lvl="1"/>
            <a:r>
              <a:rPr lang="en-US" altLang="zh-TW" dirty="0"/>
              <a:t>(1)</a:t>
            </a:r>
            <a:r>
              <a:rPr lang="zh-TW" altLang="en-US" dirty="0"/>
              <a:t> 讓使用者輸入身高、體重；先取二者變數名稱</a:t>
            </a:r>
            <a:endParaRPr lang="en-US" altLang="zh-TW" dirty="0"/>
          </a:p>
          <a:p>
            <a:pPr lvl="1"/>
            <a:r>
              <a:rPr lang="en-US" altLang="zh-TW" dirty="0"/>
              <a:t>(2)</a:t>
            </a:r>
            <a:r>
              <a:rPr lang="zh-TW" altLang="en-US" dirty="0"/>
              <a:t> 計算</a:t>
            </a:r>
            <a:r>
              <a:rPr lang="en-US" altLang="zh-TW" dirty="0"/>
              <a:t>BMI</a:t>
            </a:r>
            <a:r>
              <a:rPr lang="zh-TW" altLang="en-US" dirty="0"/>
              <a:t>（算術運算式）</a:t>
            </a:r>
            <a:r>
              <a:rPr lang="en-US" altLang="zh-TW" dirty="0"/>
              <a:t>:</a:t>
            </a:r>
            <a:r>
              <a:rPr lang="zh-TW" altLang="en-US" dirty="0"/>
              <a:t>結果之變數名稱及型態、指定</a:t>
            </a:r>
            <a:r>
              <a:rPr lang="zh-TW" altLang="en-US" dirty="0">
                <a:solidFill>
                  <a:srgbClr val="C00000"/>
                </a:solidFill>
              </a:rPr>
              <a:t>敘述</a:t>
            </a:r>
            <a:r>
              <a:rPr lang="en-US" altLang="zh-TW" dirty="0">
                <a:solidFill>
                  <a:srgbClr val="C00000"/>
                </a:solidFill>
              </a:rPr>
              <a:t>(assignment statement</a:t>
            </a:r>
            <a:r>
              <a:rPr lang="en-US" altLang="zh-TW" dirty="0" smtClean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altLang="zh-TW" dirty="0"/>
              <a:t>(3</a:t>
            </a:r>
            <a:r>
              <a:rPr lang="en-US" altLang="zh-TW" dirty="0" smtClean="0"/>
              <a:t>)</a:t>
            </a:r>
            <a:r>
              <a:rPr lang="en-US" altLang="zh-TW" dirty="0"/>
              <a:t> </a:t>
            </a:r>
            <a:r>
              <a:rPr lang="zh-TW" altLang="en-US" dirty="0" smtClean="0"/>
              <a:t>輸出</a:t>
            </a:r>
            <a:r>
              <a:rPr lang="en-US" altLang="zh-TW" dirty="0" smtClean="0"/>
              <a:t>BMI</a:t>
            </a:r>
            <a:endParaRPr lang="en-US" altLang="zh-TW" dirty="0"/>
          </a:p>
          <a:p>
            <a:pPr lvl="1"/>
            <a:r>
              <a:rPr lang="zh-TW" altLang="en-US" dirty="0" smtClean="0"/>
              <a:t>更熟悉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程式結構</a:t>
            </a:r>
            <a:endParaRPr lang="en-US" altLang="zh-TW" dirty="0" smtClean="0"/>
          </a:p>
          <a:p>
            <a:r>
              <a:rPr lang="zh-TW" altLang="en-US" dirty="0" smtClean="0"/>
              <a:t>讀取</a:t>
            </a:r>
            <a:r>
              <a:rPr lang="zh-TW" altLang="en-US" dirty="0"/>
              <a:t>浮動點資料</a:t>
            </a:r>
            <a:r>
              <a:rPr lang="en-US" altLang="zh-TW" dirty="0"/>
              <a:t>(double)</a:t>
            </a:r>
          </a:p>
          <a:p>
            <a:pPr lvl="1"/>
            <a:r>
              <a:rPr lang="en-US" altLang="zh-TW" dirty="0" smtClean="0"/>
              <a:t>double </a:t>
            </a:r>
            <a:r>
              <a:rPr lang="en-US" altLang="zh-TW" dirty="0"/>
              <a:t>height = </a:t>
            </a:r>
            <a:r>
              <a:rPr lang="en-US" altLang="zh-TW" dirty="0" err="1"/>
              <a:t>input.next</a:t>
            </a:r>
            <a:r>
              <a:rPr lang="en-US" altLang="zh-TW" dirty="0" err="1">
                <a:solidFill>
                  <a:srgbClr val="FF0000"/>
                </a:solidFill>
              </a:rPr>
              <a:t>Double</a:t>
            </a:r>
            <a:r>
              <a:rPr lang="en-US" altLang="zh-TW" dirty="0" smtClean="0"/>
              <a:t>();</a:t>
            </a:r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1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CE7993-7063-4B9A-968C-92E7AD00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BMI</a:t>
            </a:r>
            <a:r>
              <a:rPr lang="zh-TW" altLang="en-US" dirty="0"/>
              <a:t>程式一流程圖 </a:t>
            </a:r>
            <a:r>
              <a:rPr lang="en-US" altLang="zh-TW" dirty="0"/>
              <a:t>(flow chart)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6103E0EF-A91B-460A-B7FD-D48D38240AFA}"/>
              </a:ext>
            </a:extLst>
          </p:cNvPr>
          <p:cNvSpPr txBox="1"/>
          <p:nvPr/>
        </p:nvSpPr>
        <p:spPr>
          <a:xfrm>
            <a:off x="1703735" y="2014203"/>
            <a:ext cx="279625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程式開始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71C04094-0F71-46C8-BFCA-E5759223ED2D}"/>
              </a:ext>
            </a:extLst>
          </p:cNvPr>
          <p:cNvSpPr txBox="1"/>
          <p:nvPr/>
        </p:nvSpPr>
        <p:spPr>
          <a:xfrm>
            <a:off x="1703735" y="2649776"/>
            <a:ext cx="2796257" cy="38265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輸入身高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055759E4-4BF1-437B-9433-C3CE5350B5BC}"/>
              </a:ext>
            </a:extLst>
          </p:cNvPr>
          <p:cNvSpPr txBox="1"/>
          <p:nvPr/>
        </p:nvSpPr>
        <p:spPr>
          <a:xfrm>
            <a:off x="1703734" y="3265522"/>
            <a:ext cx="286826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輸入體重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xmlns="" id="{51F216CC-A53B-4766-BF18-6AF70E7DC987}"/>
              </a:ext>
            </a:extLst>
          </p:cNvPr>
          <p:cNvCxnSpPr>
            <a:cxnSpLocks/>
          </p:cNvCxnSpPr>
          <p:nvPr/>
        </p:nvCxnSpPr>
        <p:spPr>
          <a:xfrm flipH="1">
            <a:off x="2987824" y="3614369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7FD371E7-1952-4B37-8C07-98CA24AA16F7}"/>
              </a:ext>
            </a:extLst>
          </p:cNvPr>
          <p:cNvSpPr txBox="1"/>
          <p:nvPr/>
        </p:nvSpPr>
        <p:spPr>
          <a:xfrm>
            <a:off x="1703732" y="3888256"/>
            <a:ext cx="2988917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單位轉換（身高</a:t>
            </a:r>
            <a:r>
              <a:rPr lang="en-US" altLang="zh-TW" dirty="0">
                <a:solidFill>
                  <a:prstClr val="black"/>
                </a:solidFill>
              </a:rPr>
              <a:t>cm</a:t>
            </a: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en-US" altLang="zh-TW" dirty="0">
                <a:solidFill>
                  <a:prstClr val="black"/>
                </a:solidFill>
              </a:rPr>
              <a:t>-&gt;</a:t>
            </a:r>
            <a:r>
              <a:rPr lang="zh-TW" altLang="en-US" dirty="0">
                <a:solidFill>
                  <a:prstClr val="black"/>
                </a:solidFill>
              </a:rPr>
              <a:t> </a:t>
            </a:r>
            <a:r>
              <a:rPr lang="en-US" altLang="zh-TW" dirty="0">
                <a:solidFill>
                  <a:prstClr val="black"/>
                </a:solidFill>
              </a:rPr>
              <a:t>m</a:t>
            </a:r>
            <a:r>
              <a:rPr lang="zh-TW" altLang="en-US" dirty="0">
                <a:solidFill>
                  <a:prstClr val="black"/>
                </a:solidFill>
              </a:rPr>
              <a:t>）</a:t>
            </a:r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xmlns="" id="{58BAA43F-57E7-48C5-ACEE-A4022EF7A904}"/>
              </a:ext>
            </a:extLst>
          </p:cNvPr>
          <p:cNvCxnSpPr>
            <a:cxnSpLocks/>
          </p:cNvCxnSpPr>
          <p:nvPr/>
        </p:nvCxnSpPr>
        <p:spPr>
          <a:xfrm flipH="1">
            <a:off x="2987824" y="4216611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xmlns="" id="{909D2076-DDFD-42B3-A32F-0CA321BCA304}"/>
              </a:ext>
            </a:extLst>
          </p:cNvPr>
          <p:cNvSpPr txBox="1"/>
          <p:nvPr/>
        </p:nvSpPr>
        <p:spPr>
          <a:xfrm>
            <a:off x="1703735" y="4499925"/>
            <a:ext cx="2940273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計算</a:t>
            </a:r>
            <a:r>
              <a:rPr lang="en-US" altLang="zh-TW" dirty="0">
                <a:solidFill>
                  <a:prstClr val="black"/>
                </a:solidFill>
              </a:rPr>
              <a:t>BMI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xmlns="" id="{E5A76E46-F840-4CD1-91DD-50633E1F697C}"/>
              </a:ext>
            </a:extLst>
          </p:cNvPr>
          <p:cNvCxnSpPr>
            <a:cxnSpLocks/>
          </p:cNvCxnSpPr>
          <p:nvPr/>
        </p:nvCxnSpPr>
        <p:spPr>
          <a:xfrm flipH="1">
            <a:off x="2987824" y="4912111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xmlns="" id="{CEC49ECD-AC49-441C-B456-FCF680A35BDC}"/>
              </a:ext>
            </a:extLst>
          </p:cNvPr>
          <p:cNvSpPr txBox="1"/>
          <p:nvPr/>
        </p:nvSpPr>
        <p:spPr>
          <a:xfrm>
            <a:off x="1703732" y="5122652"/>
            <a:ext cx="2940276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輸出</a:t>
            </a:r>
            <a:r>
              <a:rPr lang="en-US" altLang="zh-TW" dirty="0">
                <a:solidFill>
                  <a:prstClr val="black"/>
                </a:solidFill>
              </a:rPr>
              <a:t>BMI</a:t>
            </a:r>
            <a:endParaRPr lang="zh-TW" altLang="en-US" dirty="0">
              <a:solidFill>
                <a:prstClr val="black"/>
              </a:solidFill>
            </a:endParaRPr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xmlns="" id="{94ECA54C-D242-4405-9A5F-0C5954C76C35}"/>
              </a:ext>
            </a:extLst>
          </p:cNvPr>
          <p:cNvCxnSpPr>
            <a:cxnSpLocks/>
          </p:cNvCxnSpPr>
          <p:nvPr/>
        </p:nvCxnSpPr>
        <p:spPr>
          <a:xfrm flipH="1">
            <a:off x="2951845" y="5508914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>
            <a:extLst>
              <a:ext uri="{FF2B5EF4-FFF2-40B4-BE49-F238E27FC236}">
                <a16:creationId xmlns:a16="http://schemas.microsoft.com/office/drawing/2014/main" xmlns="" id="{92B0313E-0319-4FDD-8125-B86348E51FF3}"/>
              </a:ext>
            </a:extLst>
          </p:cNvPr>
          <p:cNvSpPr txBox="1"/>
          <p:nvPr/>
        </p:nvSpPr>
        <p:spPr>
          <a:xfrm>
            <a:off x="1703735" y="5745379"/>
            <a:ext cx="286826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457200"/>
            <a:r>
              <a:rPr lang="zh-TW" altLang="en-US" dirty="0">
                <a:solidFill>
                  <a:prstClr val="black"/>
                </a:solidFill>
              </a:rPr>
              <a:t>結束程式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5220072" y="2029592"/>
            <a:ext cx="35108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</a:rPr>
              <a:t>循序</a:t>
            </a:r>
            <a:r>
              <a:rPr lang="en-US" altLang="zh-TW" sz="4000" dirty="0">
                <a:solidFill>
                  <a:srgbClr val="FF0000"/>
                </a:solidFill>
              </a:rPr>
              <a:t>(sequence)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xmlns="" id="{51F216CC-A53B-4766-BF18-6AF70E7DC987}"/>
              </a:ext>
            </a:extLst>
          </p:cNvPr>
          <p:cNvCxnSpPr>
            <a:cxnSpLocks/>
          </p:cNvCxnSpPr>
          <p:nvPr/>
        </p:nvCxnSpPr>
        <p:spPr>
          <a:xfrm flipH="1">
            <a:off x="2987824" y="3033554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xmlns="" id="{51F216CC-A53B-4766-BF18-6AF70E7DC987}"/>
              </a:ext>
            </a:extLst>
          </p:cNvPr>
          <p:cNvCxnSpPr>
            <a:cxnSpLocks/>
          </p:cNvCxnSpPr>
          <p:nvPr/>
        </p:nvCxnSpPr>
        <p:spPr>
          <a:xfrm flipH="1">
            <a:off x="2987824" y="2452739"/>
            <a:ext cx="1" cy="2533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9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16000"/>
            <a:ext cx="7886700" cy="2701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搶答</a:t>
            </a:r>
            <a:r>
              <a:rPr lang="en-US" altLang="zh-TW" dirty="0" smtClean="0"/>
              <a:t>I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Scanner </a:t>
            </a:r>
            <a:r>
              <a:rPr lang="en-US" altLang="zh-TW" dirty="0"/>
              <a:t>input = new </a:t>
            </a:r>
            <a:r>
              <a:rPr lang="en-US" altLang="zh-TW" dirty="0" smtClean="0"/>
              <a:t>Scanner(System.in</a:t>
            </a:r>
            <a:r>
              <a:rPr lang="zh-TW" altLang="en-US" dirty="0" smtClean="0"/>
              <a:t> 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err="1" smtClean="0"/>
              <a:t>System.out.print</a:t>
            </a:r>
            <a:r>
              <a:rPr lang="en-US" altLang="zh-TW" dirty="0"/>
              <a:t>("Please </a:t>
            </a:r>
            <a:r>
              <a:rPr lang="en-US" altLang="zh-TW" dirty="0" smtClean="0"/>
              <a:t>input");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String </a:t>
            </a:r>
            <a:r>
              <a:rPr lang="en-US" altLang="zh-TW" dirty="0" err="1" smtClean="0"/>
              <a:t>ss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err="1"/>
              <a:t>input.next</a:t>
            </a:r>
            <a:r>
              <a:rPr lang="en-US" altLang="zh-TW" dirty="0" smtClean="0"/>
              <a:t>();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這程式有何作用</a:t>
            </a:r>
            <a:r>
              <a:rPr lang="en-US" altLang="zh-TW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4491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33189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只</a:t>
            </a:r>
            <a:r>
              <a:rPr lang="zh-TW" altLang="en-US" dirty="0">
                <a:solidFill>
                  <a:srgbClr val="C00000"/>
                </a:solidFill>
              </a:rPr>
              <a:t>計算</a:t>
            </a:r>
            <a:r>
              <a:rPr lang="en-US" altLang="zh-TW" dirty="0">
                <a:solidFill>
                  <a:srgbClr val="C00000"/>
                </a:solidFill>
              </a:rPr>
              <a:t>BMI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smtClean="0"/>
              <a:t>public </a:t>
            </a:r>
            <a:r>
              <a:rPr lang="en-US" altLang="zh-TW" dirty="0"/>
              <a:t>class BMI_1 {</a:t>
            </a:r>
          </a:p>
          <a:p>
            <a:pPr marL="0" indent="0">
              <a:buNone/>
            </a:pPr>
            <a:r>
              <a:rPr lang="en-US" altLang="zh-TW" dirty="0"/>
              <a:t> public static void main(String[] </a:t>
            </a:r>
            <a:r>
              <a:rPr lang="en-US" altLang="zh-TW" dirty="0" err="1"/>
              <a:t>args</a:t>
            </a:r>
            <a:r>
              <a:rPr lang="en-US" altLang="zh-TW" dirty="0"/>
              <a:t>) {</a:t>
            </a:r>
          </a:p>
          <a:p>
            <a:pPr marL="0" indent="0">
              <a:buNone/>
            </a:pPr>
            <a:r>
              <a:rPr lang="en-US" altLang="zh-TW" dirty="0"/>
              <a:t>   Scanner input = new Scanner(System.in);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</a:t>
            </a:r>
            <a:r>
              <a:rPr lang="en-US" altLang="zh-TW" dirty="0" smtClean="0"/>
              <a:t>(“</a:t>
            </a:r>
            <a:r>
              <a:rPr lang="zh-TW" altLang="en-US" dirty="0" smtClean="0"/>
              <a:t>輸入</a:t>
            </a:r>
            <a:r>
              <a:rPr lang="zh-TW" altLang="en-US" dirty="0"/>
              <a:t>身高</a:t>
            </a:r>
            <a:r>
              <a:rPr lang="en-US" altLang="zh-TW" dirty="0"/>
              <a:t>(</a:t>
            </a:r>
            <a:r>
              <a:rPr lang="zh-TW" altLang="en-US" dirty="0"/>
              <a:t>公尺</a:t>
            </a:r>
            <a:r>
              <a:rPr lang="en-US" altLang="zh-TW" dirty="0"/>
              <a:t>)</a:t>
            </a:r>
            <a:r>
              <a:rPr lang="zh-TW" altLang="en-US" dirty="0" smtClean="0"/>
              <a:t>：</a:t>
            </a:r>
            <a:r>
              <a:rPr lang="en-US" altLang="zh-TW" dirty="0" smtClean="0"/>
              <a:t>”);//</a:t>
            </a:r>
            <a:r>
              <a:rPr lang="zh-TW" altLang="en-US" dirty="0" smtClean="0"/>
              <a:t>提示訊息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>
                <a:solidFill>
                  <a:srgbClr val="FF0000"/>
                </a:solidFill>
              </a:rPr>
              <a:t>double</a:t>
            </a:r>
            <a:r>
              <a:rPr lang="en-US" altLang="zh-TW" dirty="0"/>
              <a:t> height = </a:t>
            </a:r>
            <a:r>
              <a:rPr lang="en-US" altLang="zh-TW" dirty="0" err="1"/>
              <a:t>input.next</a:t>
            </a:r>
            <a:r>
              <a:rPr lang="en-US" altLang="zh-TW" dirty="0" err="1">
                <a:solidFill>
                  <a:srgbClr val="FF0000"/>
                </a:solidFill>
              </a:rPr>
              <a:t>Double</a:t>
            </a:r>
            <a:r>
              <a:rPr lang="en-US" altLang="zh-TW" dirty="0" smtClean="0"/>
              <a:t>();//</a:t>
            </a:r>
            <a:r>
              <a:rPr lang="zh-TW" altLang="en-US" dirty="0" smtClean="0"/>
              <a:t>讀取浮動點資料</a:t>
            </a:r>
            <a:r>
              <a:rPr lang="en-US" altLang="zh-TW" dirty="0" smtClean="0"/>
              <a:t>(double)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輸入體重</a:t>
            </a:r>
            <a:r>
              <a:rPr lang="en-US" altLang="zh-TW" dirty="0"/>
              <a:t>(</a:t>
            </a:r>
            <a:r>
              <a:rPr lang="zh-TW" altLang="en-US" dirty="0"/>
              <a:t>公斤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double weight = </a:t>
            </a:r>
            <a:r>
              <a:rPr lang="en-US" altLang="zh-TW" dirty="0" err="1"/>
              <a:t>input.nextDouble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 double </a:t>
            </a:r>
            <a:r>
              <a:rPr lang="en-US" altLang="zh-TW" dirty="0" err="1"/>
              <a:t>bmi</a:t>
            </a:r>
            <a:r>
              <a:rPr lang="en-US" altLang="zh-TW" dirty="0"/>
              <a:t> = </a:t>
            </a:r>
            <a:r>
              <a:rPr lang="en-US" altLang="zh-TW" u="sng" dirty="0" err="1"/>
              <a:t>Math.round</a:t>
            </a:r>
            <a:r>
              <a:rPr lang="en-US" altLang="zh-TW" u="sng" dirty="0">
                <a:solidFill>
                  <a:srgbClr val="FF0000"/>
                </a:solidFill>
              </a:rPr>
              <a:t>(</a:t>
            </a:r>
            <a:r>
              <a:rPr lang="en-US" altLang="zh-TW" u="sng" dirty="0"/>
              <a:t>(weight/ (height*height) )* 100</a:t>
            </a:r>
            <a:r>
              <a:rPr lang="en-US" altLang="zh-TW" u="sng" dirty="0">
                <a:solidFill>
                  <a:srgbClr val="FF0000"/>
                </a:solidFill>
              </a:rPr>
              <a:t>)</a:t>
            </a:r>
            <a:r>
              <a:rPr lang="en-US" altLang="zh-TW" u="sng" dirty="0"/>
              <a:t> </a:t>
            </a:r>
            <a:r>
              <a:rPr lang="en-US" altLang="zh-TW" dirty="0"/>
              <a:t>/ </a:t>
            </a:r>
            <a:r>
              <a:rPr lang="en-US" altLang="zh-TW" dirty="0">
                <a:solidFill>
                  <a:srgbClr val="FF0000"/>
                </a:solidFill>
              </a:rPr>
              <a:t>100.00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</a:t>
            </a:r>
            <a:r>
              <a:rPr lang="zh-TW" altLang="en-US" dirty="0"/>
              <a:t>身高：</a:t>
            </a:r>
            <a:r>
              <a:rPr lang="en-US" altLang="zh-TW" dirty="0"/>
              <a:t>"+height+"</a:t>
            </a:r>
            <a:r>
              <a:rPr lang="zh-TW" altLang="en-US" dirty="0"/>
              <a:t>公尺</a:t>
            </a:r>
            <a:r>
              <a:rPr lang="en-US" altLang="zh-TW" dirty="0"/>
              <a:t>, </a:t>
            </a:r>
            <a:r>
              <a:rPr lang="zh-TW" altLang="en-US" dirty="0"/>
              <a:t>體重：</a:t>
            </a:r>
            <a:r>
              <a:rPr lang="en-US" altLang="zh-TW" dirty="0"/>
              <a:t>"+weight+"</a:t>
            </a:r>
            <a:r>
              <a:rPr lang="zh-TW" altLang="en-US" dirty="0"/>
              <a:t>公斤</a:t>
            </a:r>
            <a:r>
              <a:rPr lang="en-US" altLang="zh-TW" dirty="0"/>
              <a:t>");</a:t>
            </a:r>
          </a:p>
          <a:p>
            <a:pPr marL="0" indent="0">
              <a:buNone/>
            </a:pPr>
            <a:r>
              <a:rPr lang="en-US" altLang="zh-TW" dirty="0"/>
              <a:t> 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("BMI</a:t>
            </a:r>
            <a:r>
              <a:rPr lang="zh-TW" altLang="en-US" dirty="0"/>
              <a:t>：</a:t>
            </a:r>
            <a:r>
              <a:rPr lang="en-US" altLang="zh-TW" dirty="0"/>
              <a:t>"+</a:t>
            </a:r>
            <a:r>
              <a:rPr lang="en-US" altLang="zh-TW" dirty="0" err="1"/>
              <a:t>bmi</a:t>
            </a:r>
            <a:r>
              <a:rPr lang="en-US" altLang="zh-TW" dirty="0"/>
              <a:t>);</a:t>
            </a:r>
          </a:p>
          <a:p>
            <a:pPr marL="0" indent="0">
              <a:buNone/>
            </a:pPr>
            <a:r>
              <a:rPr lang="en-US" altLang="zh-TW" dirty="0"/>
              <a:t>	}//end of main</a:t>
            </a:r>
          </a:p>
          <a:p>
            <a:pPr marL="0" indent="0">
              <a:buNone/>
            </a:pPr>
            <a:r>
              <a:rPr lang="en-US" altLang="zh-TW" dirty="0"/>
              <a:t>}//end of class</a:t>
            </a:r>
            <a:endParaRPr lang="zh-TW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3" y="4883810"/>
            <a:ext cx="563562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2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615602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浮動</a:t>
            </a:r>
            <a:r>
              <a:rPr lang="zh-TW" altLang="en-US" dirty="0" smtClean="0"/>
              <a:t>點之小數位數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4188" y="908720"/>
            <a:ext cx="8928992" cy="5719490"/>
          </a:xfrm>
        </p:spPr>
        <p:txBody>
          <a:bodyPr/>
          <a:lstStyle/>
          <a:p>
            <a:r>
              <a:rPr lang="en-US" altLang="zh-TW" sz="2000" dirty="0" smtClean="0"/>
              <a:t>double </a:t>
            </a:r>
            <a:r>
              <a:rPr lang="en-US" altLang="zh-TW" sz="2000" dirty="0" err="1"/>
              <a:t>bmi</a:t>
            </a:r>
            <a:r>
              <a:rPr lang="en-US" altLang="zh-TW" sz="2000" dirty="0"/>
              <a:t> = weight/ (height*height);</a:t>
            </a:r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double </a:t>
            </a:r>
            <a:r>
              <a:rPr lang="en-US" altLang="zh-TW" sz="2000" dirty="0" err="1"/>
              <a:t>bmi</a:t>
            </a:r>
            <a:r>
              <a:rPr lang="en-US" altLang="zh-TW" sz="2000" dirty="0"/>
              <a:t> = </a:t>
            </a:r>
            <a:r>
              <a:rPr lang="en-US" altLang="zh-TW" sz="2000" u="sng" dirty="0" err="1"/>
              <a:t>Math.round</a:t>
            </a:r>
            <a:r>
              <a:rPr lang="en-US" altLang="zh-TW" sz="2000" u="sng" dirty="0">
                <a:solidFill>
                  <a:srgbClr val="FF0000"/>
                </a:solidFill>
              </a:rPr>
              <a:t>(</a:t>
            </a:r>
            <a:r>
              <a:rPr lang="en-US" altLang="zh-TW" sz="2000" u="sng" dirty="0"/>
              <a:t>(weight/ (height*height) )* 100</a:t>
            </a:r>
            <a:r>
              <a:rPr lang="en-US" altLang="zh-TW" sz="2000" u="sng" dirty="0">
                <a:solidFill>
                  <a:srgbClr val="FF0000"/>
                </a:solidFill>
              </a:rPr>
              <a:t>)</a:t>
            </a:r>
            <a:r>
              <a:rPr lang="en-US" altLang="zh-TW" sz="2000" u="sng" dirty="0"/>
              <a:t> </a:t>
            </a:r>
            <a:r>
              <a:rPr lang="en-US" altLang="zh-TW" sz="2000" dirty="0"/>
              <a:t>/ </a:t>
            </a:r>
            <a:r>
              <a:rPr lang="en-US" altLang="zh-TW" sz="2000" dirty="0">
                <a:solidFill>
                  <a:srgbClr val="FF0000"/>
                </a:solidFill>
              </a:rPr>
              <a:t>100.00</a:t>
            </a:r>
            <a:r>
              <a:rPr lang="en-US" altLang="zh-TW" sz="2000" dirty="0"/>
              <a:t>;</a:t>
            </a:r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379" y="4077088"/>
            <a:ext cx="563562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8" y="1412776"/>
            <a:ext cx="56356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接點 4"/>
          <p:cNvCxnSpPr/>
          <p:nvPr/>
        </p:nvCxnSpPr>
        <p:spPr>
          <a:xfrm>
            <a:off x="3347864" y="2708920"/>
            <a:ext cx="17281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3491880" y="5733256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7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zh-TW" altLang="en-US" sz="3200" dirty="0">
                <a:solidFill>
                  <a:schemeClr val="tx1"/>
                </a:solidFill>
              </a:rPr>
              <a:t>輸入</a:t>
            </a:r>
            <a:r>
              <a:rPr lang="zh-TW" altLang="en-US" sz="3200" dirty="0" smtClean="0">
                <a:solidFill>
                  <a:srgbClr val="FF0000"/>
                </a:solidFill>
              </a:rPr>
              <a:t>整數</a:t>
            </a:r>
            <a:r>
              <a:rPr lang="zh-TW" altLang="en-US" sz="3200" dirty="0" smtClean="0">
                <a:solidFill>
                  <a:schemeClr val="tx1"/>
                </a:solidFill>
              </a:rPr>
              <a:t>資料及整數變數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nn</a:t>
            </a:r>
            <a:r>
              <a:rPr lang="en-US" altLang="zh-TW" dirty="0"/>
              <a:t> = </a:t>
            </a:r>
            <a:r>
              <a:rPr lang="en-US" altLang="zh-TW" dirty="0" err="1"/>
              <a:t>ipt.next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 err="1"/>
              <a:t>nt</a:t>
            </a:r>
            <a:r>
              <a:rPr lang="en-US" altLang="zh-TW" dirty="0" smtClean="0"/>
              <a:t>();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輸入整數資料</a:t>
            </a:r>
            <a:endParaRPr lang="zh-TW" altLang="en-US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運用</a:t>
            </a:r>
            <a:r>
              <a:rPr lang="en-US" altLang="zh-TW" dirty="0" err="1" smtClean="0"/>
              <a:t>next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err="1" smtClean="0"/>
              <a:t>nt</a:t>
            </a:r>
            <a:r>
              <a:rPr lang="zh-TW" altLang="en-US" dirty="0" smtClean="0"/>
              <a:t>方法讀取使用者所輸入</a:t>
            </a:r>
            <a:r>
              <a:rPr lang="zh-TW" altLang="en-US" dirty="0">
                <a:solidFill>
                  <a:srgbClr val="FF0000"/>
                </a:solidFill>
              </a:rPr>
              <a:t>整數</a:t>
            </a:r>
            <a:r>
              <a:rPr lang="zh-TW" altLang="en-US" dirty="0" smtClean="0"/>
              <a:t>資料</a:t>
            </a:r>
            <a:r>
              <a:rPr lang="zh-TW" altLang="en-US" dirty="0"/>
              <a:t>，再放入</a:t>
            </a:r>
            <a:r>
              <a:rPr lang="en-US" altLang="zh-TW" dirty="0" err="1" smtClean="0"/>
              <a:t>nn</a:t>
            </a:r>
            <a:r>
              <a:rPr lang="zh-TW" altLang="en-US" dirty="0">
                <a:solidFill>
                  <a:srgbClr val="FF0000"/>
                </a:solidFill>
              </a:rPr>
              <a:t>整數</a:t>
            </a:r>
            <a:r>
              <a:rPr lang="zh-TW" altLang="en-US" dirty="0" smtClean="0"/>
              <a:t>變數</a:t>
            </a:r>
            <a:endParaRPr lang="en-US" altLang="zh-TW" dirty="0"/>
          </a:p>
          <a:p>
            <a:pPr lvl="1"/>
            <a:r>
              <a:rPr lang="en-US" altLang="zh-TW" dirty="0" err="1"/>
              <a:t>i</a:t>
            </a:r>
            <a:r>
              <a:rPr lang="en-US" altLang="zh-TW" dirty="0" err="1" smtClean="0"/>
              <a:t>nt</a:t>
            </a:r>
            <a:r>
              <a:rPr lang="en-US" altLang="zh-TW" dirty="0" smtClean="0"/>
              <a:t> :</a:t>
            </a:r>
            <a:r>
              <a:rPr lang="zh-TW" altLang="en-US" dirty="0">
                <a:solidFill>
                  <a:srgbClr val="FF0000"/>
                </a:solidFill>
              </a:rPr>
              <a:t>是一種</a:t>
            </a:r>
            <a:r>
              <a:rPr lang="zh-TW" altLang="en-US" dirty="0"/>
              <a:t>變數型態</a:t>
            </a:r>
            <a:r>
              <a:rPr lang="zh-TW" altLang="en-US" dirty="0" smtClean="0"/>
              <a:t>，用以存放</a:t>
            </a:r>
            <a:r>
              <a:rPr lang="zh-TW" altLang="en-US" dirty="0">
                <a:solidFill>
                  <a:srgbClr val="FF0000"/>
                </a:solidFill>
              </a:rPr>
              <a:t>整數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>(integer)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n1=nn%10</a:t>
            </a:r>
            <a:r>
              <a:rPr lang="en-US" altLang="zh-TW" dirty="0" smtClean="0"/>
              <a:t>;</a:t>
            </a:r>
          </a:p>
          <a:p>
            <a:pPr lvl="1"/>
            <a:r>
              <a:rPr lang="zh-TW" altLang="en-US" dirty="0" smtClean="0"/>
              <a:t>求得除以</a:t>
            </a:r>
            <a:r>
              <a:rPr lang="en-US" altLang="zh-TW" dirty="0" smtClean="0"/>
              <a:t>10</a:t>
            </a:r>
            <a:r>
              <a:rPr lang="zh-TW" altLang="en-US" dirty="0" smtClean="0"/>
              <a:t>之餘數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n2=</a:t>
            </a:r>
            <a:r>
              <a:rPr lang="en-US" altLang="zh-TW" dirty="0" err="1"/>
              <a:t>nn</a:t>
            </a:r>
            <a:r>
              <a:rPr lang="en-US" altLang="zh-TW" dirty="0"/>
              <a:t>/10</a:t>
            </a:r>
            <a:r>
              <a:rPr lang="en-US" altLang="zh-TW" dirty="0" smtClean="0"/>
              <a:t>;</a:t>
            </a:r>
          </a:p>
          <a:p>
            <a:pPr lvl="1"/>
            <a:r>
              <a:rPr lang="zh-TW" altLang="en-US" dirty="0"/>
              <a:t>求得除以</a:t>
            </a:r>
            <a:r>
              <a:rPr lang="en-US" altLang="zh-TW" dirty="0"/>
              <a:t>10</a:t>
            </a:r>
            <a:r>
              <a:rPr lang="zh-TW" altLang="en-US" dirty="0" smtClean="0"/>
              <a:t>之商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626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52120" y="29039"/>
            <a:ext cx="3278188" cy="132556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未完成之程式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548680"/>
            <a:ext cx="7886700" cy="59046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java.util</a:t>
            </a:r>
            <a:r>
              <a:rPr lang="en-US" altLang="zh-TW" dirty="0"/>
              <a:t>.*;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public class </a:t>
            </a:r>
            <a:r>
              <a:rPr lang="en-US" altLang="zh-TW" dirty="0" err="1"/>
              <a:t>input_int</a:t>
            </a:r>
            <a:r>
              <a:rPr lang="en-US" altLang="zh-TW" dirty="0"/>
              <a:t>{ </a:t>
            </a:r>
          </a:p>
          <a:p>
            <a:pPr marL="0" indent="0">
              <a:buNone/>
            </a:pPr>
            <a:r>
              <a:rPr lang="en-US" altLang="zh-TW" dirty="0"/>
              <a:t>public static void main(String </a:t>
            </a:r>
            <a:r>
              <a:rPr lang="en-US" altLang="zh-TW" dirty="0" err="1"/>
              <a:t>args</a:t>
            </a:r>
            <a:r>
              <a:rPr lang="en-US" altLang="zh-TW" dirty="0"/>
              <a:t>[]){ 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("Please </a:t>
            </a:r>
            <a:r>
              <a:rPr lang="en-US" altLang="zh-TW"/>
              <a:t>input a 3-digit decimal :");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Scanner </a:t>
            </a:r>
            <a:r>
              <a:rPr lang="en-US" altLang="zh-TW" dirty="0" err="1"/>
              <a:t>ipt</a:t>
            </a:r>
            <a:r>
              <a:rPr lang="en-US" altLang="zh-TW" dirty="0"/>
              <a:t> = new Scanner(System.in);//</a:t>
            </a:r>
            <a:r>
              <a:rPr lang="zh-TW" altLang="en-US" dirty="0"/>
              <a:t>產生</a:t>
            </a:r>
            <a:r>
              <a:rPr lang="en-US" altLang="zh-TW" dirty="0"/>
              <a:t>Scanner</a:t>
            </a:r>
            <a:r>
              <a:rPr lang="zh-TW" altLang="en-US" dirty="0"/>
              <a:t>物件 </a:t>
            </a:r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nn</a:t>
            </a:r>
            <a:r>
              <a:rPr lang="en-US" altLang="zh-TW" dirty="0"/>
              <a:t> = </a:t>
            </a:r>
            <a:r>
              <a:rPr lang="en-US" altLang="zh-TW" dirty="0" err="1"/>
              <a:t>ipt.nextInt</a:t>
            </a:r>
            <a:r>
              <a:rPr lang="en-US" altLang="zh-TW" dirty="0" smtClean="0"/>
              <a:t>();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 smtClean="0"/>
              <a:t>讀取整數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int</a:t>
            </a:r>
            <a:r>
              <a:rPr lang="en-US" altLang="zh-TW" dirty="0" smtClean="0"/>
              <a:t>eger)</a:t>
            </a:r>
            <a:r>
              <a:rPr lang="zh-TW" altLang="en-US" dirty="0" smtClean="0"/>
              <a:t>資料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n1=nn%10</a:t>
            </a:r>
            <a:r>
              <a:rPr lang="en-US" altLang="zh-TW" dirty="0" smtClean="0"/>
              <a:t>;</a:t>
            </a:r>
            <a:r>
              <a:rPr lang="zh-TW" altLang="en-US" dirty="0" smtClean="0"/>
              <a:t>  </a:t>
            </a:r>
            <a:r>
              <a:rPr lang="en-US" altLang="zh-TW" dirty="0" smtClean="0"/>
              <a:t>//</a:t>
            </a:r>
            <a:r>
              <a:rPr lang="zh-TW" altLang="en-US" dirty="0" smtClean="0"/>
              <a:t>求餘數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n2=</a:t>
            </a:r>
            <a:r>
              <a:rPr lang="en-US" altLang="zh-TW" dirty="0" err="1"/>
              <a:t>nn</a:t>
            </a:r>
            <a:r>
              <a:rPr lang="en-US" altLang="zh-TW" dirty="0"/>
              <a:t>/10</a:t>
            </a:r>
            <a:r>
              <a:rPr lang="en-US" altLang="zh-TW" dirty="0" smtClean="0"/>
              <a:t>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除法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("You input </a:t>
            </a:r>
            <a:r>
              <a:rPr lang="en-US" altLang="zh-TW" dirty="0" err="1"/>
              <a:t>nn</a:t>
            </a:r>
            <a:r>
              <a:rPr lang="en-US" altLang="zh-TW" dirty="0"/>
              <a:t>="+</a:t>
            </a:r>
            <a:r>
              <a:rPr lang="en-US" altLang="zh-TW" dirty="0" err="1"/>
              <a:t>nn</a:t>
            </a:r>
            <a:r>
              <a:rPr lang="en-US" altLang="zh-TW" dirty="0"/>
              <a:t>+"; first digit="+n1+";");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("higher digit="+n2);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}//main()</a:t>
            </a:r>
          </a:p>
          <a:p>
            <a:pPr marL="0" indent="0">
              <a:buNone/>
            </a:pPr>
            <a:r>
              <a:rPr lang="en-US" altLang="zh-TW" dirty="0"/>
              <a:t>}//class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16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049" y="332656"/>
            <a:ext cx="9111952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/>
              <a:t>System.out.print</a:t>
            </a:r>
            <a:r>
              <a:rPr lang="en-US" altLang="zh-TW" dirty="0"/>
              <a:t>("Please input </a:t>
            </a:r>
            <a:r>
              <a:rPr lang="en-US" altLang="zh-TW" dirty="0" smtClean="0"/>
              <a:t>a 3-digit decimal:");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Scanner </a:t>
            </a:r>
            <a:r>
              <a:rPr lang="en-US" altLang="zh-TW" dirty="0" err="1"/>
              <a:t>ipt</a:t>
            </a:r>
            <a:r>
              <a:rPr lang="en-US" altLang="zh-TW" dirty="0"/>
              <a:t> = new </a:t>
            </a:r>
            <a:r>
              <a:rPr lang="en-US" altLang="zh-TW" dirty="0" smtClean="0"/>
              <a:t>Scanner(System.in);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nn</a:t>
            </a:r>
            <a:r>
              <a:rPr lang="en-US" altLang="zh-TW" dirty="0"/>
              <a:t> = </a:t>
            </a:r>
            <a:r>
              <a:rPr lang="en-US" altLang="zh-TW" dirty="0" err="1"/>
              <a:t>ipt.nextInt</a:t>
            </a:r>
            <a:r>
              <a:rPr lang="en-US" altLang="zh-TW" dirty="0"/>
              <a:t>();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n1=nn%10;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n2=</a:t>
            </a:r>
            <a:r>
              <a:rPr lang="en-US" altLang="zh-TW" dirty="0" err="1"/>
              <a:t>nn</a:t>
            </a:r>
            <a:r>
              <a:rPr lang="en-US" altLang="zh-TW" dirty="0"/>
              <a:t>/10;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("You input </a:t>
            </a:r>
            <a:r>
              <a:rPr lang="en-US" altLang="zh-TW" dirty="0" err="1"/>
              <a:t>nn</a:t>
            </a:r>
            <a:r>
              <a:rPr lang="en-US" altLang="zh-TW" dirty="0"/>
              <a:t>="+</a:t>
            </a:r>
            <a:r>
              <a:rPr lang="en-US" altLang="zh-TW" dirty="0" err="1"/>
              <a:t>nn</a:t>
            </a:r>
            <a:r>
              <a:rPr lang="en-US" altLang="zh-TW" dirty="0"/>
              <a:t>+"; first digit="+n1+";");</a:t>
            </a:r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System.out.println</a:t>
            </a:r>
            <a:r>
              <a:rPr lang="en-US" altLang="zh-TW" dirty="0"/>
              <a:t>("higher digit="+n2);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033" y="4419426"/>
            <a:ext cx="5934977" cy="243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2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365129"/>
            <a:ext cx="8263830" cy="132556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為何</a:t>
            </a:r>
            <a:r>
              <a:rPr lang="zh-TW" altLang="en-US" sz="3600" b="1" dirty="0" smtClean="0"/>
              <a:t>需要</a:t>
            </a:r>
            <a:r>
              <a:rPr lang="zh-TW" altLang="en-US" sz="3600" dirty="0">
                <a:solidFill>
                  <a:srgbClr val="FF0000"/>
                </a:solidFill>
              </a:rPr>
              <a:t>類別</a:t>
            </a:r>
            <a:r>
              <a:rPr lang="en-US" altLang="zh-TW" sz="3600" dirty="0">
                <a:solidFill>
                  <a:srgbClr val="FF0000"/>
                </a:solidFill>
              </a:rPr>
              <a:t>/ </a:t>
            </a:r>
            <a:r>
              <a:rPr lang="zh-TW" altLang="en-US" sz="3600" b="1" dirty="0" smtClean="0"/>
              <a:t>函</a:t>
            </a:r>
            <a:r>
              <a:rPr lang="zh-TW" altLang="en-US" sz="3600" b="1" dirty="0"/>
              <a:t>式</a:t>
            </a:r>
            <a:r>
              <a:rPr lang="zh-TW" altLang="en-US" sz="3600" b="1" dirty="0" smtClean="0"/>
              <a:t>庫</a:t>
            </a:r>
            <a:r>
              <a:rPr lang="en-US" altLang="zh-TW" sz="3600" b="1" dirty="0" smtClean="0"/>
              <a:t>(Library)/package?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7886700" cy="4351338"/>
          </a:xfrm>
        </p:spPr>
        <p:txBody>
          <a:bodyPr/>
          <a:lstStyle/>
          <a:p>
            <a:r>
              <a:rPr lang="zh-TW" altLang="en-US" b="1" dirty="0" smtClean="0"/>
              <a:t>站</a:t>
            </a:r>
            <a:r>
              <a:rPr lang="zh-TW" altLang="en-US" b="1" dirty="0"/>
              <a:t>在巨人</a:t>
            </a:r>
            <a:r>
              <a:rPr lang="zh-TW" altLang="en-US" b="1" dirty="0" smtClean="0"/>
              <a:t>肩膀</a:t>
            </a:r>
            <a:endParaRPr lang="en-US" altLang="zh-TW" b="1" dirty="0" smtClean="0"/>
          </a:p>
          <a:p>
            <a:r>
              <a:rPr lang="zh-TW" altLang="en-US" b="1" dirty="0" smtClean="0"/>
              <a:t>有些</a:t>
            </a:r>
            <a:r>
              <a:rPr lang="zh-TW" altLang="en-US" b="1" dirty="0"/>
              <a:t>程式細節非常複雜如</a:t>
            </a:r>
            <a:r>
              <a:rPr lang="en-US" altLang="zh-TW" b="1" dirty="0" err="1"/>
              <a:t>Input/Output</a:t>
            </a:r>
            <a:r>
              <a:rPr lang="zh-TW" altLang="en-US" b="1" dirty="0"/>
              <a:t>、圖形之細部工作</a:t>
            </a:r>
            <a:r>
              <a:rPr lang="en-US" altLang="zh-TW" b="1" dirty="0"/>
              <a:t>,</a:t>
            </a:r>
            <a:r>
              <a:rPr lang="zh-TW" altLang="en-US" b="1" dirty="0"/>
              <a:t>因此</a:t>
            </a:r>
            <a:r>
              <a:rPr lang="zh-TW" altLang="en-US" b="1" dirty="0" smtClean="0"/>
              <a:t>必須會提供</a:t>
            </a:r>
            <a:r>
              <a:rPr lang="zh-TW" altLang="en-US" b="1" dirty="0"/>
              <a:t>系統</a:t>
            </a:r>
            <a:r>
              <a:rPr lang="zh-TW" altLang="en-US" b="1" dirty="0" smtClean="0"/>
              <a:t>函數，讓設計者</a:t>
            </a:r>
            <a:r>
              <a:rPr lang="zh-TW" altLang="en-US" b="1" dirty="0"/>
              <a:t>直接</a:t>
            </a:r>
            <a:r>
              <a:rPr lang="zh-TW" altLang="en-US" b="1" dirty="0" smtClean="0"/>
              <a:t>引用</a:t>
            </a:r>
            <a:endParaRPr lang="en-US" altLang="zh-TW" b="1" dirty="0" smtClean="0"/>
          </a:p>
          <a:p>
            <a:r>
              <a:rPr lang="en-US" altLang="zh-TW" dirty="0">
                <a:solidFill>
                  <a:srgbClr val="FF0000"/>
                </a:solidFill>
              </a:rPr>
              <a:t>import</a:t>
            </a:r>
            <a:r>
              <a:rPr lang="en-US" altLang="zh-TW" dirty="0"/>
              <a:t> </a:t>
            </a:r>
            <a:r>
              <a:rPr lang="en-US" altLang="zh-TW" dirty="0" err="1"/>
              <a:t>java.util</a:t>
            </a:r>
            <a:r>
              <a:rPr lang="en-US" altLang="zh-TW" dirty="0" smtClean="0"/>
              <a:t>.*;</a:t>
            </a:r>
          </a:p>
          <a:p>
            <a:pPr lvl="1"/>
            <a:r>
              <a:rPr lang="en-US" altLang="zh-TW" dirty="0" smtClean="0"/>
              <a:t>*</a:t>
            </a:r>
            <a:r>
              <a:rPr lang="zh-TW" altLang="en-US" dirty="0" smtClean="0"/>
              <a:t>代表萬用</a:t>
            </a:r>
            <a:r>
              <a:rPr lang="en-US" altLang="zh-TW" dirty="0" smtClean="0"/>
              <a:t>(</a:t>
            </a:r>
            <a:r>
              <a:rPr lang="zh-TW" altLang="en-US" dirty="0" smtClean="0"/>
              <a:t>全部</a:t>
            </a:r>
            <a:r>
              <a:rPr lang="en-US" altLang="zh-TW" dirty="0" smtClean="0"/>
              <a:t>)Wildcard import</a:t>
            </a:r>
          </a:p>
          <a:p>
            <a:pPr lvl="1"/>
            <a:r>
              <a:rPr lang="en-US" altLang="zh-TW" dirty="0" smtClean="0"/>
              <a:t>Scanner class</a:t>
            </a:r>
            <a:r>
              <a:rPr lang="zh-TW" altLang="en-US" dirty="0" smtClean="0"/>
              <a:t>就在</a:t>
            </a:r>
            <a:r>
              <a:rPr lang="en-US" altLang="zh-TW" dirty="0" err="1" smtClean="0"/>
              <a:t>java.util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package</a:t>
            </a:r>
          </a:p>
          <a:p>
            <a:pPr lvl="1"/>
            <a:r>
              <a:rPr lang="en-US" altLang="zh-TW" dirty="0"/>
              <a:t>import </a:t>
            </a:r>
            <a:r>
              <a:rPr lang="en-US" altLang="zh-TW" dirty="0" err="1"/>
              <a:t>java.util.Scanner</a:t>
            </a:r>
            <a:r>
              <a:rPr lang="en-US" altLang="zh-TW" dirty="0" smtClean="0"/>
              <a:t>;</a:t>
            </a:r>
          </a:p>
          <a:p>
            <a:pPr lvl="2"/>
            <a:r>
              <a:rPr lang="en-US" altLang="zh-TW" dirty="0" smtClean="0"/>
              <a:t>Specific import</a:t>
            </a:r>
          </a:p>
          <a:p>
            <a:r>
              <a:rPr lang="en-US" altLang="zh-TW" b="1" dirty="0" smtClean="0"/>
              <a:t>c</a:t>
            </a:r>
            <a:r>
              <a:rPr lang="zh-TW" altLang="en-US" b="1" dirty="0" smtClean="0"/>
              <a:t>語言用</a:t>
            </a:r>
            <a:r>
              <a:rPr lang="en-US" altLang="zh-TW" b="1" dirty="0" smtClean="0"/>
              <a:t>include</a:t>
            </a:r>
            <a:endParaRPr lang="en-US" altLang="zh-TW" b="1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0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204880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從循序到</a:t>
            </a:r>
            <a:r>
              <a:rPr lang="zh-TW" altLang="en-US" dirty="0" smtClean="0">
                <a:solidFill>
                  <a:srgbClr val="FF0000"/>
                </a:solidFill>
              </a:rPr>
              <a:t>分支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程式會轉彎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06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3946" y="272626"/>
            <a:ext cx="3047446" cy="1325562"/>
          </a:xfrm>
        </p:spPr>
        <p:txBody>
          <a:bodyPr/>
          <a:lstStyle/>
          <a:p>
            <a:r>
              <a:rPr lang="zh-TW" altLang="en-US" dirty="0"/>
              <a:t>判斷體位是否標準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3667" y="2366029"/>
            <a:ext cx="6922714" cy="2590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/>
              <a:t> if</a:t>
            </a:r>
            <a:r>
              <a:rPr lang="zh-TW" altLang="en-US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(BMI&gt;=18.5 &amp;&amp; BMI&lt;24)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 smtClean="0"/>
              <a:t>System.out.print</a:t>
            </a:r>
            <a:r>
              <a:rPr lang="en-US" altLang="zh-TW" dirty="0" smtClean="0"/>
              <a:t>("</a:t>
            </a:r>
            <a:r>
              <a:rPr lang="zh-TW" altLang="en-US" dirty="0"/>
              <a:t>健康體位 </a:t>
            </a:r>
            <a:r>
              <a:rPr lang="en-US" altLang="zh-TW" dirty="0"/>
              <a:t>Normal\n\n");</a:t>
            </a:r>
          </a:p>
          <a:p>
            <a:pPr marL="0" indent="0">
              <a:buNone/>
            </a:pPr>
            <a:r>
              <a:rPr lang="en-US" altLang="zh-TW" dirty="0"/>
              <a:t> else</a:t>
            </a:r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en-US" altLang="zh-TW" dirty="0" err="1"/>
              <a:t>System.out.print</a:t>
            </a:r>
            <a:r>
              <a:rPr lang="en-US" altLang="zh-TW" dirty="0"/>
              <a:t>("</a:t>
            </a:r>
            <a:r>
              <a:rPr lang="zh-TW" altLang="en-US" dirty="0"/>
              <a:t>不標準體位</a:t>
            </a:r>
            <a:r>
              <a:rPr lang="en-US" altLang="zh-TW" dirty="0"/>
              <a:t>\n\n");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//source file: </a:t>
            </a:r>
            <a:r>
              <a:rPr lang="en-US" altLang="zh-TW" dirty="0" smtClean="0"/>
              <a:t>BMI-2a</a:t>
            </a:r>
            <a:endParaRPr lang="zh-TW" altLang="en-US" dirty="0"/>
          </a:p>
        </p:txBody>
      </p:sp>
      <p:sp>
        <p:nvSpPr>
          <p:cNvPr id="5" name="菱形 4"/>
          <p:cNvSpPr/>
          <p:nvPr/>
        </p:nvSpPr>
        <p:spPr>
          <a:xfrm>
            <a:off x="5370512" y="779087"/>
            <a:ext cx="1911350" cy="1921935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BMI&gt;=18.5 &amp;&amp; BMI&lt;24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>
            <a:off x="6333728" y="2773836"/>
            <a:ext cx="6350" cy="863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5268914" y="3627090"/>
            <a:ext cx="1706745" cy="13234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4000" dirty="0"/>
              <a:t>健康體位</a:t>
            </a:r>
          </a:p>
        </p:txBody>
      </p:sp>
      <p:sp>
        <p:nvSpPr>
          <p:cNvPr id="11" name="矩形 10"/>
          <p:cNvSpPr/>
          <p:nvPr/>
        </p:nvSpPr>
        <p:spPr>
          <a:xfrm>
            <a:off x="7086660" y="3627090"/>
            <a:ext cx="1884303" cy="120032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/>
              <a:t>不標準體位</a:t>
            </a:r>
          </a:p>
        </p:txBody>
      </p:sp>
      <p:cxnSp>
        <p:nvCxnSpPr>
          <p:cNvPr id="13" name="直線單箭頭接點 12"/>
          <p:cNvCxnSpPr>
            <a:stCxn id="5" idx="3"/>
          </p:cNvCxnSpPr>
          <p:nvPr/>
        </p:nvCxnSpPr>
        <p:spPr>
          <a:xfrm flipV="1">
            <a:off x="7281863" y="1740054"/>
            <a:ext cx="5365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>
            <a:off x="7818437" y="1740054"/>
            <a:ext cx="22226" cy="1856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>
            <a:off x="6308725" y="4933991"/>
            <a:ext cx="5556" cy="1303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 flipV="1">
            <a:off x="6345238" y="5691017"/>
            <a:ext cx="1495425" cy="9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7840663" y="4827419"/>
            <a:ext cx="6350" cy="863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>
            <a:off x="6326187" y="127157"/>
            <a:ext cx="0" cy="65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7317623" y="1353787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False</a:t>
            </a:r>
            <a:endParaRPr lang="zh-TW" altLang="en-US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398212" y="2866746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True</a:t>
            </a:r>
            <a:endParaRPr lang="zh-TW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3491880" y="1184510"/>
            <a:ext cx="198483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 smtClean="0">
                <a:solidFill>
                  <a:srgbClr val="C00000"/>
                </a:solidFill>
              </a:rPr>
              <a:t>選擇</a:t>
            </a:r>
            <a:r>
              <a:rPr lang="en-US" altLang="zh-TW" sz="3200" dirty="0" smtClean="0">
                <a:solidFill>
                  <a:srgbClr val="C00000"/>
                </a:solidFill>
              </a:rPr>
              <a:t>/</a:t>
            </a:r>
            <a:r>
              <a:rPr lang="zh-TW" altLang="en-US" sz="3200" dirty="0" smtClean="0">
                <a:solidFill>
                  <a:srgbClr val="C00000"/>
                </a:solidFill>
              </a:rPr>
              <a:t>分支</a:t>
            </a:r>
            <a:endParaRPr lang="en-US" altLang="zh-TW" sz="3200" dirty="0">
              <a:solidFill>
                <a:srgbClr val="C00000"/>
              </a:solidFill>
            </a:endParaRPr>
          </a:p>
          <a:p>
            <a:r>
              <a:rPr lang="en-US" altLang="zh-TW" sz="3200" dirty="0">
                <a:solidFill>
                  <a:srgbClr val="C00000"/>
                </a:solidFill>
              </a:rPr>
              <a:t>(selection)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99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97835" y="116632"/>
            <a:ext cx="3846165" cy="831623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BMI</a:t>
            </a:r>
            <a:r>
              <a:rPr lang="zh-TW" altLang="en-US" sz="3200" dirty="0"/>
              <a:t>診斷</a:t>
            </a:r>
            <a:r>
              <a:rPr lang="zh-TW" altLang="en-US" sz="3200" dirty="0" smtClean="0"/>
              <a:t>分成二層次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692696"/>
            <a:ext cx="8119814" cy="6165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200" dirty="0"/>
              <a:t>import </a:t>
            </a:r>
            <a:r>
              <a:rPr lang="en-US" altLang="zh-TW" sz="1200" dirty="0" err="1"/>
              <a:t>java.util.Scanner</a:t>
            </a:r>
            <a:r>
              <a:rPr lang="en-US" altLang="zh-TW" sz="1200" dirty="0"/>
              <a:t>;</a:t>
            </a:r>
          </a:p>
          <a:p>
            <a:pPr marL="0" indent="0">
              <a:buNone/>
            </a:pPr>
            <a:r>
              <a:rPr lang="en-US" altLang="zh-TW" sz="1200" dirty="0" smtClean="0"/>
              <a:t>public </a:t>
            </a:r>
            <a:r>
              <a:rPr lang="en-US" altLang="zh-TW" sz="1200" dirty="0"/>
              <a:t>class BMI_2 {</a:t>
            </a:r>
          </a:p>
          <a:p>
            <a:pPr marL="0" indent="0">
              <a:buNone/>
            </a:pPr>
            <a:r>
              <a:rPr lang="en-US" altLang="zh-TW" sz="1200" dirty="0"/>
              <a:t>public static void main(String[] </a:t>
            </a:r>
            <a:r>
              <a:rPr lang="en-US" altLang="zh-TW" sz="1200" dirty="0" err="1"/>
              <a:t>args</a:t>
            </a:r>
            <a:r>
              <a:rPr lang="en-US" altLang="zh-TW" sz="1200" dirty="0"/>
              <a:t>) {	</a:t>
            </a:r>
          </a:p>
          <a:p>
            <a:pPr marL="0" indent="0">
              <a:buNone/>
            </a:pPr>
            <a:r>
              <a:rPr lang="en-US" altLang="zh-TW" sz="1200" dirty="0"/>
              <a:t>    Scanner input = new Scanner(System.in);</a:t>
            </a:r>
          </a:p>
          <a:p>
            <a:pPr marL="0" indent="0">
              <a:buNone/>
            </a:pPr>
            <a:r>
              <a:rPr lang="en-US" altLang="zh-TW" sz="1200" dirty="0"/>
              <a:t>    </a:t>
            </a:r>
            <a:r>
              <a:rPr lang="en-US" altLang="zh-TW" sz="1200" dirty="0" err="1"/>
              <a:t>System.out.print</a:t>
            </a:r>
            <a:r>
              <a:rPr lang="en-US" altLang="zh-TW" sz="1200" dirty="0"/>
              <a:t>("</a:t>
            </a:r>
            <a:r>
              <a:rPr lang="zh-TW" altLang="en-US" sz="1200" dirty="0"/>
              <a:t>輸入身高：</a:t>
            </a:r>
            <a:r>
              <a:rPr lang="en-US" altLang="zh-TW" sz="1200" dirty="0"/>
              <a:t>");</a:t>
            </a:r>
          </a:p>
          <a:p>
            <a:pPr marL="0" indent="0">
              <a:buNone/>
            </a:pPr>
            <a:r>
              <a:rPr lang="en-US" altLang="zh-TW" sz="1200" dirty="0"/>
              <a:t>    double height = </a:t>
            </a:r>
            <a:r>
              <a:rPr lang="en-US" altLang="zh-TW" sz="1200" dirty="0" err="1"/>
              <a:t>input.nextDouble</a:t>
            </a:r>
            <a:r>
              <a:rPr lang="en-US" altLang="zh-TW" sz="1200" dirty="0"/>
              <a:t>();</a:t>
            </a:r>
          </a:p>
          <a:p>
            <a:pPr marL="0" indent="0">
              <a:buNone/>
            </a:pPr>
            <a:r>
              <a:rPr lang="en-US" altLang="zh-TW" sz="1200" dirty="0"/>
              <a:t>    </a:t>
            </a:r>
            <a:r>
              <a:rPr lang="en-US" altLang="zh-TW" sz="1200" dirty="0" err="1"/>
              <a:t>System.out.print</a:t>
            </a:r>
            <a:r>
              <a:rPr lang="en-US" altLang="zh-TW" sz="1200" dirty="0"/>
              <a:t>("</a:t>
            </a:r>
            <a:r>
              <a:rPr lang="zh-TW" altLang="en-US" sz="1200" dirty="0"/>
              <a:t>輸入體重：</a:t>
            </a:r>
            <a:r>
              <a:rPr lang="en-US" altLang="zh-TW" sz="1200" dirty="0"/>
              <a:t>");</a:t>
            </a:r>
          </a:p>
          <a:p>
            <a:pPr marL="0" indent="0">
              <a:buNone/>
            </a:pPr>
            <a:r>
              <a:rPr lang="en-US" altLang="zh-TW" sz="1200" dirty="0"/>
              <a:t>    double weight = </a:t>
            </a:r>
            <a:r>
              <a:rPr lang="en-US" altLang="zh-TW" sz="1200" dirty="0" err="1"/>
              <a:t>input.nextDouble</a:t>
            </a:r>
            <a:r>
              <a:rPr lang="en-US" altLang="zh-TW" sz="1200" dirty="0"/>
              <a:t>();</a:t>
            </a:r>
          </a:p>
          <a:p>
            <a:pPr marL="0" indent="0">
              <a:buNone/>
            </a:pPr>
            <a:r>
              <a:rPr lang="en-US" altLang="zh-TW" sz="1200" dirty="0"/>
              <a:t>    double </a:t>
            </a:r>
            <a:r>
              <a:rPr lang="en-US" altLang="zh-TW" sz="1200" dirty="0" err="1"/>
              <a:t>bmi</a:t>
            </a:r>
            <a:r>
              <a:rPr lang="en-US" altLang="zh-TW" sz="1200" dirty="0"/>
              <a:t> = </a:t>
            </a:r>
            <a:r>
              <a:rPr lang="en-US" altLang="zh-TW" sz="1200" dirty="0" err="1"/>
              <a:t>Math.round</a:t>
            </a:r>
            <a:r>
              <a:rPr lang="en-US" altLang="zh-TW" sz="1200" dirty="0"/>
              <a:t>((weight/ (height*height) )* 100) / 100.0;</a:t>
            </a:r>
          </a:p>
          <a:p>
            <a:pPr marL="0" indent="0">
              <a:buNone/>
            </a:pPr>
            <a:r>
              <a:rPr lang="en-US" altLang="zh-TW" sz="1200" dirty="0"/>
              <a:t>    String status</a:t>
            </a:r>
            <a:r>
              <a:rPr lang="en-US" altLang="zh-TW" sz="1200" dirty="0" smtClean="0"/>
              <a:t>;</a:t>
            </a:r>
            <a:endParaRPr lang="en-US" altLang="zh-TW" sz="1200" dirty="0"/>
          </a:p>
          <a:p>
            <a:pPr marL="0" indent="0">
              <a:buNone/>
            </a:pPr>
            <a:r>
              <a:rPr lang="en-US" altLang="zh-TW" sz="1800" dirty="0" smtClean="0"/>
              <a:t>    if 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</a:t>
            </a:r>
            <a:r>
              <a:rPr lang="en-US" altLang="zh-TW" sz="1800" dirty="0" err="1" smtClean="0"/>
              <a:t>bmi</a:t>
            </a:r>
            <a:r>
              <a:rPr lang="en-US" altLang="zh-TW" sz="1800" dirty="0"/>
              <a:t>&gt;=18.5 &amp;&amp; </a:t>
            </a:r>
            <a:r>
              <a:rPr lang="en-US" altLang="zh-TW" sz="1800" dirty="0" err="1"/>
              <a:t>bmi</a:t>
            </a:r>
            <a:r>
              <a:rPr lang="en-US" altLang="zh-TW" sz="1800" dirty="0"/>
              <a:t> &lt; 24)</a:t>
            </a:r>
          </a:p>
          <a:p>
            <a:pPr marL="0" indent="0">
              <a:buNone/>
            </a:pPr>
            <a:r>
              <a:rPr lang="zh-TW" altLang="en-US" sz="1800" dirty="0" smtClean="0"/>
              <a:t>         </a:t>
            </a:r>
            <a:r>
              <a:rPr lang="en-US" altLang="zh-TW" sz="1800" dirty="0" smtClean="0"/>
              <a:t>status </a:t>
            </a:r>
            <a:r>
              <a:rPr lang="en-US" altLang="zh-TW" sz="1800" dirty="0"/>
              <a:t>= "</a:t>
            </a:r>
            <a:r>
              <a:rPr lang="zh-TW" altLang="en-US" sz="1800" dirty="0"/>
              <a:t>正常</a:t>
            </a:r>
            <a:r>
              <a:rPr lang="en-US" altLang="zh-TW" sz="1800" dirty="0"/>
              <a:t>Normal</a:t>
            </a:r>
            <a:r>
              <a:rPr lang="en-US" altLang="zh-TW" sz="1800" dirty="0" smtClean="0"/>
              <a:t>";</a:t>
            </a:r>
          </a:p>
          <a:p>
            <a:pPr marL="0" indent="0">
              <a:buNone/>
            </a:pPr>
            <a:r>
              <a:rPr lang="zh-TW" altLang="en-US" sz="1800" dirty="0"/>
              <a:t> </a:t>
            </a:r>
            <a:r>
              <a:rPr lang="zh-TW" altLang="en-US" sz="1800" dirty="0" smtClean="0"/>
              <a:t>   </a:t>
            </a:r>
            <a:r>
              <a:rPr lang="en-US" altLang="zh-TW" sz="1800" dirty="0" smtClean="0"/>
              <a:t>else </a:t>
            </a:r>
            <a:endParaRPr lang="en-US" altLang="zh-TW" sz="1800" dirty="0"/>
          </a:p>
          <a:p>
            <a:pPr marL="0" indent="0">
              <a:buNone/>
            </a:pPr>
            <a:r>
              <a:rPr lang="zh-TW" altLang="en-US" sz="1800" dirty="0" smtClean="0"/>
              <a:t>         </a:t>
            </a:r>
            <a:r>
              <a:rPr lang="en-US" altLang="zh-TW" sz="1800" dirty="0" smtClean="0"/>
              <a:t>status </a:t>
            </a:r>
            <a:r>
              <a:rPr lang="en-US" altLang="zh-TW" sz="1800" dirty="0"/>
              <a:t>= </a:t>
            </a:r>
            <a:r>
              <a:rPr lang="en-US" altLang="zh-TW" sz="1800" dirty="0" smtClean="0"/>
              <a:t>"</a:t>
            </a:r>
            <a:r>
              <a:rPr lang="zh-TW" altLang="en-US" sz="1800" dirty="0"/>
              <a:t>不標準體</a:t>
            </a:r>
            <a:r>
              <a:rPr lang="zh-TW" altLang="en-US" sz="1800" dirty="0" smtClean="0"/>
              <a:t>位</a:t>
            </a:r>
            <a:r>
              <a:rPr lang="en-US" altLang="zh-TW" sz="1800" dirty="0" smtClean="0"/>
              <a:t>";</a:t>
            </a:r>
            <a:endParaRPr lang="en-US" altLang="zh-TW" sz="1800" dirty="0"/>
          </a:p>
          <a:p>
            <a:pPr marL="0" indent="0">
              <a:buNone/>
            </a:pPr>
            <a:r>
              <a:rPr lang="en-US" altLang="zh-TW" sz="1200" dirty="0" smtClean="0"/>
              <a:t>   </a:t>
            </a:r>
            <a:r>
              <a:rPr lang="en-US" altLang="zh-TW" sz="1200" dirty="0" err="1"/>
              <a:t>System.out.println</a:t>
            </a:r>
            <a:r>
              <a:rPr lang="en-US" altLang="zh-TW" sz="1200" dirty="0"/>
              <a:t>("BMI</a:t>
            </a:r>
            <a:r>
              <a:rPr lang="zh-TW" altLang="en-US" sz="1200" dirty="0"/>
              <a:t>：</a:t>
            </a:r>
            <a:r>
              <a:rPr lang="en-US" altLang="zh-TW" sz="1200" dirty="0"/>
              <a:t>"+</a:t>
            </a:r>
            <a:r>
              <a:rPr lang="en-US" altLang="zh-TW" sz="1200" dirty="0" err="1"/>
              <a:t>bmi</a:t>
            </a:r>
            <a:r>
              <a:rPr lang="en-US" altLang="zh-TW" sz="1200" dirty="0"/>
              <a:t>+"</a:t>
            </a:r>
            <a:r>
              <a:rPr lang="zh-TW" altLang="en-US" sz="1200" dirty="0"/>
              <a:t>，狀態</a:t>
            </a:r>
            <a:r>
              <a:rPr lang="en-US" altLang="zh-TW" sz="1200" dirty="0"/>
              <a:t>: "+status);</a:t>
            </a:r>
          </a:p>
          <a:p>
            <a:pPr marL="0" indent="0">
              <a:buNone/>
            </a:pPr>
            <a:r>
              <a:rPr lang="en-US" altLang="zh-TW" sz="1200" dirty="0"/>
              <a:t>  }//main</a:t>
            </a:r>
          </a:p>
          <a:p>
            <a:pPr marL="0" indent="0">
              <a:buNone/>
            </a:pPr>
            <a:r>
              <a:rPr lang="en-US" altLang="zh-TW" sz="1200" dirty="0"/>
              <a:t>}//class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31010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45"/>
            <a:ext cx="7886700" cy="83162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將</a:t>
            </a:r>
            <a:r>
              <a:rPr lang="en-US" altLang="zh-TW" dirty="0" smtClean="0"/>
              <a:t>BMI</a:t>
            </a:r>
            <a:r>
              <a:rPr lang="zh-TW" altLang="en-US" dirty="0" smtClean="0"/>
              <a:t>診斷分成三層次</a:t>
            </a:r>
            <a:r>
              <a:rPr lang="en-US" altLang="zh-TW" dirty="0" smtClean="0"/>
              <a:t>(</a:t>
            </a:r>
            <a:r>
              <a:rPr lang="zh-TW" altLang="en-US" dirty="0" smtClean="0"/>
              <a:t>簡化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52"/>
            <a:ext cx="634365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9" r="29106" b="20955"/>
          <a:stretch/>
        </p:blipFill>
        <p:spPr bwMode="auto">
          <a:xfrm>
            <a:off x="5724136" y="3717032"/>
            <a:ext cx="316026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9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16000"/>
            <a:ext cx="7886700" cy="2701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搶答</a:t>
            </a:r>
            <a:r>
              <a:rPr lang="en-US" altLang="zh-TW" dirty="0" smtClean="0"/>
              <a:t>I</a:t>
            </a:r>
          </a:p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en-US" altLang="zh-TW" dirty="0"/>
              <a:t>Scanner input = new </a:t>
            </a:r>
            <a:r>
              <a:rPr lang="en-US" altLang="zh-TW" dirty="0" smtClean="0"/>
              <a:t>Scanner(System.in</a:t>
            </a:r>
            <a:r>
              <a:rPr lang="zh-TW" altLang="en-US" dirty="0" smtClean="0"/>
              <a:t> 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altLang="zh-TW" dirty="0" err="1" smtClean="0"/>
              <a:t>System.out.print</a:t>
            </a:r>
            <a:r>
              <a:rPr lang="en-US" altLang="zh-TW" dirty="0"/>
              <a:t>("Please input </a:t>
            </a:r>
            <a:r>
              <a:rPr lang="en-US" altLang="zh-TW" dirty="0" smtClean="0"/>
              <a:t>n:");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n </a:t>
            </a:r>
            <a:r>
              <a:rPr lang="en-US" altLang="zh-TW" dirty="0"/>
              <a:t>= </a:t>
            </a:r>
            <a:r>
              <a:rPr lang="en-US" altLang="zh-TW" dirty="0" err="1"/>
              <a:t>input.nextInt</a:t>
            </a:r>
            <a:r>
              <a:rPr lang="en-US" altLang="zh-TW" dirty="0" smtClean="0"/>
              <a:t>();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這程式有何作用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4122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習題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764" y="1690692"/>
            <a:ext cx="8820472" cy="435133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zh-TW" altLang="en-US" sz="3600" dirty="0" smtClean="0"/>
              <a:t>習題</a:t>
            </a:r>
            <a:r>
              <a:rPr lang="en-US" altLang="zh-TW" sz="3600" dirty="0" smtClean="0"/>
              <a:t>1:</a:t>
            </a:r>
            <a:r>
              <a:rPr lang="zh-TW" altLang="en-US" sz="4000" dirty="0" smtClean="0"/>
              <a:t>輸入矩形</a:t>
            </a:r>
            <a:r>
              <a:rPr lang="zh-TW" altLang="en-US" sz="4000" dirty="0" smtClean="0">
                <a:solidFill>
                  <a:srgbClr val="FF0000"/>
                </a:solidFill>
              </a:rPr>
              <a:t>長、寬</a:t>
            </a:r>
            <a:r>
              <a:rPr lang="en-US" altLang="zh-TW" sz="4000" dirty="0" smtClean="0">
                <a:solidFill>
                  <a:srgbClr val="FF0000"/>
                </a:solidFill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</a:rPr>
              <a:t>整數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/>
              <a:t>資料，求面積及邊長、判斷為正方</a:t>
            </a:r>
            <a:r>
              <a:rPr lang="zh-TW" altLang="en-US" sz="4000" dirty="0"/>
              <a:t>形</a:t>
            </a:r>
            <a:r>
              <a:rPr lang="zh-TW" altLang="en-US" sz="4000" dirty="0" smtClean="0"/>
              <a:t>或長</a:t>
            </a:r>
            <a:r>
              <a:rPr lang="zh-TW" altLang="en-US" sz="4000" dirty="0"/>
              <a:t>方形</a:t>
            </a:r>
            <a:endParaRPr lang="en-US" altLang="zh-TW" sz="4000" dirty="0" smtClean="0"/>
          </a:p>
          <a:p>
            <a:pPr marL="685800" lvl="2">
              <a:spcBef>
                <a:spcPts val="1000"/>
              </a:spcBef>
            </a:pPr>
            <a:r>
              <a:rPr lang="zh-TW" altLang="en-US" sz="3600" dirty="0"/>
              <a:t>正方形或</a:t>
            </a:r>
            <a:r>
              <a:rPr lang="zh-TW" altLang="en-US" sz="3600" dirty="0" smtClean="0"/>
              <a:t>長方形條件</a:t>
            </a:r>
            <a:r>
              <a:rPr lang="en-US" altLang="zh-TW" sz="3600" dirty="0" smtClean="0"/>
              <a:t>?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pPr marL="685800" lvl="2">
              <a:spcBef>
                <a:spcPts val="1000"/>
              </a:spcBef>
            </a:pPr>
            <a:r>
              <a:rPr lang="zh-TW" altLang="en-US" sz="3600" dirty="0" smtClean="0">
                <a:solidFill>
                  <a:srgbClr val="FF0000"/>
                </a:solidFill>
              </a:rPr>
              <a:t>如何</a:t>
            </a:r>
            <a:r>
              <a:rPr lang="zh-TW" altLang="en-US" sz="3600" dirty="0">
                <a:solidFill>
                  <a:srgbClr val="FF0000"/>
                </a:solidFill>
              </a:rPr>
              <a:t>解決</a:t>
            </a:r>
            <a:r>
              <a:rPr lang="en-US" altLang="zh-TW" sz="3600" dirty="0">
                <a:solidFill>
                  <a:srgbClr val="FF0000"/>
                </a:solidFill>
              </a:rPr>
              <a:t>?</a:t>
            </a:r>
            <a:r>
              <a:rPr lang="zh-TW" altLang="en-US" sz="3600" dirty="0">
                <a:solidFill>
                  <a:srgbClr val="FF0000"/>
                </a:solidFill>
              </a:rPr>
              <a:t> 請規畫其過程 </a:t>
            </a:r>
            <a:r>
              <a:rPr lang="en-US" altLang="zh-TW" sz="3600" dirty="0">
                <a:solidFill>
                  <a:srgbClr val="FF0000"/>
                </a:solidFill>
              </a:rPr>
              <a:t>(</a:t>
            </a:r>
            <a:r>
              <a:rPr lang="zh-TW" altLang="en-US" sz="3600" dirty="0">
                <a:solidFill>
                  <a:srgbClr val="FF0000"/>
                </a:solidFill>
              </a:rPr>
              <a:t>解法</a:t>
            </a:r>
            <a:r>
              <a:rPr lang="en-US" altLang="zh-TW" sz="3600" dirty="0">
                <a:solidFill>
                  <a:srgbClr val="FF0000"/>
                </a:solidFill>
              </a:rPr>
              <a:t>)</a:t>
            </a:r>
          </a:p>
          <a:p>
            <a:pPr marL="228600" lvl="1">
              <a:spcBef>
                <a:spcPts val="1000"/>
              </a:spcBef>
            </a:pPr>
            <a:r>
              <a:rPr lang="zh-TW" altLang="en-US" sz="4000" dirty="0"/>
              <a:t>習題</a:t>
            </a:r>
            <a:r>
              <a:rPr lang="en-US" altLang="zh-TW" sz="4000" dirty="0"/>
              <a:t>2: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 marL="685800" lvl="2">
              <a:spcBef>
                <a:spcPts val="1000"/>
              </a:spcBef>
            </a:pPr>
            <a:endParaRPr lang="zh-TW" altLang="en-US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159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24709" y="188640"/>
            <a:ext cx="3819301" cy="720080"/>
          </a:xfrm>
        </p:spPr>
        <p:txBody>
          <a:bodyPr>
            <a:normAutofit fontScale="90000"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zh-TW" altLang="en-US" sz="3600" dirty="0" smtClean="0">
                <a:solidFill>
                  <a:srgbClr val="FF0000"/>
                </a:solidFill>
              </a:rPr>
              <a:t>未輸入三位整數時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從循序到分支</a:t>
            </a:r>
            <a:r>
              <a:rPr lang="en-US" altLang="zh-TW" sz="3600" dirty="0" smtClean="0">
                <a:solidFill>
                  <a:srgbClr val="FF0000"/>
                </a:solidFill>
              </a:rPr>
              <a:t/>
            </a:r>
            <a:br>
              <a:rPr lang="en-US" altLang="zh-TW" sz="3600" dirty="0" smtClean="0">
                <a:solidFill>
                  <a:srgbClr val="FF0000"/>
                </a:solidFill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6696744" cy="6597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600" dirty="0"/>
              <a:t>import </a:t>
            </a:r>
            <a:r>
              <a:rPr lang="en-US" altLang="zh-TW" sz="1600" dirty="0" err="1"/>
              <a:t>java.util</a:t>
            </a:r>
            <a:r>
              <a:rPr lang="en-US" altLang="zh-TW" sz="1600" dirty="0"/>
              <a:t>.*; </a:t>
            </a:r>
          </a:p>
          <a:p>
            <a:pPr marL="0" indent="0">
              <a:buNone/>
            </a:pPr>
            <a:r>
              <a:rPr lang="en-US" altLang="zh-TW" sz="1600" dirty="0" smtClean="0"/>
              <a:t>public </a:t>
            </a:r>
            <a:r>
              <a:rPr lang="en-US" altLang="zh-TW" sz="1600" dirty="0"/>
              <a:t>class </a:t>
            </a:r>
            <a:r>
              <a:rPr lang="en-US" altLang="zh-TW" sz="1600" dirty="0" err="1"/>
              <a:t>input_int_a</a:t>
            </a:r>
            <a:r>
              <a:rPr lang="en-US" altLang="zh-TW" sz="1600" dirty="0"/>
              <a:t>{ </a:t>
            </a:r>
          </a:p>
          <a:p>
            <a:pPr marL="0" indent="0">
              <a:buNone/>
            </a:pPr>
            <a:r>
              <a:rPr lang="en-US" altLang="zh-TW" sz="1600" dirty="0"/>
              <a:t>public static void main(String </a:t>
            </a:r>
            <a:r>
              <a:rPr lang="en-US" altLang="zh-TW" sz="1600" dirty="0" err="1"/>
              <a:t>args</a:t>
            </a:r>
            <a:r>
              <a:rPr lang="en-US" altLang="zh-TW" sz="1600" dirty="0"/>
              <a:t>[]){ </a:t>
            </a:r>
          </a:p>
          <a:p>
            <a:pPr marL="0" indent="0">
              <a:buNone/>
            </a:pPr>
            <a:r>
              <a:rPr lang="en-US" altLang="zh-TW" sz="1600" dirty="0"/>
              <a:t>  </a:t>
            </a:r>
            <a:r>
              <a:rPr lang="en-US" altLang="zh-TW" sz="1600" dirty="0" err="1"/>
              <a:t>System.out.print</a:t>
            </a:r>
            <a:r>
              <a:rPr lang="en-US" altLang="zh-TW" sz="1600" dirty="0"/>
              <a:t>("Please input 3-digit decimal:");</a:t>
            </a:r>
          </a:p>
          <a:p>
            <a:pPr marL="0" indent="0">
              <a:buNone/>
            </a:pPr>
            <a:r>
              <a:rPr lang="en-US" altLang="zh-TW" sz="1600" dirty="0"/>
              <a:t>  Scanner </a:t>
            </a:r>
            <a:r>
              <a:rPr lang="en-US" altLang="zh-TW" sz="1600" dirty="0" err="1"/>
              <a:t>ipt</a:t>
            </a:r>
            <a:r>
              <a:rPr lang="en-US" altLang="zh-TW" sz="1600" dirty="0"/>
              <a:t> = new Scanner(System.in);//</a:t>
            </a:r>
            <a:r>
              <a:rPr lang="zh-TW" altLang="en-US" sz="1600" dirty="0"/>
              <a:t>產生</a:t>
            </a:r>
            <a:r>
              <a:rPr lang="en-US" altLang="zh-TW" sz="1600" dirty="0"/>
              <a:t>Scanner</a:t>
            </a:r>
            <a:r>
              <a:rPr lang="zh-TW" altLang="en-US" sz="1600" dirty="0"/>
              <a:t>物件 </a:t>
            </a:r>
          </a:p>
          <a:p>
            <a:pPr marL="0" indent="0">
              <a:buNone/>
            </a:pPr>
            <a:r>
              <a:rPr lang="zh-TW" altLang="en-US" sz="1600" dirty="0"/>
              <a:t>  </a:t>
            </a:r>
            <a:r>
              <a:rPr lang="en-US" altLang="zh-TW" sz="1600" dirty="0" err="1"/>
              <a:t>int</a:t>
            </a:r>
            <a:r>
              <a:rPr lang="en-US" altLang="zh-TW" sz="1600" dirty="0"/>
              <a:t> </a:t>
            </a:r>
            <a:r>
              <a:rPr lang="en-US" altLang="zh-TW" sz="1600" dirty="0" err="1"/>
              <a:t>nn</a:t>
            </a:r>
            <a:r>
              <a:rPr lang="en-US" altLang="zh-TW" sz="1600" dirty="0"/>
              <a:t> = </a:t>
            </a:r>
            <a:r>
              <a:rPr lang="en-US" altLang="zh-TW" sz="1600" dirty="0" err="1"/>
              <a:t>ipt.nextInt</a:t>
            </a:r>
            <a:r>
              <a:rPr lang="en-US" altLang="zh-TW" sz="1600" dirty="0"/>
              <a:t>();</a:t>
            </a:r>
          </a:p>
          <a:p>
            <a:pPr marL="0" indent="0">
              <a:buNone/>
            </a:pPr>
            <a:r>
              <a:rPr lang="en-US" altLang="zh-TW" sz="1600" dirty="0"/>
              <a:t>  </a:t>
            </a:r>
            <a:r>
              <a:rPr lang="en-US" altLang="zh-TW" sz="1600" dirty="0">
                <a:solidFill>
                  <a:srgbClr val="FF0000"/>
                </a:solidFill>
              </a:rPr>
              <a:t>if </a:t>
            </a:r>
            <a:r>
              <a:rPr lang="en-US" altLang="zh-TW" sz="1600" u="sng" dirty="0">
                <a:solidFill>
                  <a:srgbClr val="FF0000"/>
                </a:solidFill>
              </a:rPr>
              <a:t>(</a:t>
            </a:r>
            <a:r>
              <a:rPr lang="en-US" altLang="zh-TW" sz="1600" u="sng" dirty="0" err="1">
                <a:solidFill>
                  <a:srgbClr val="FF0000"/>
                </a:solidFill>
              </a:rPr>
              <a:t>nn</a:t>
            </a:r>
            <a:r>
              <a:rPr lang="en-US" altLang="zh-TW" sz="1600" u="sng" dirty="0">
                <a:solidFill>
                  <a:srgbClr val="FF0000"/>
                </a:solidFill>
              </a:rPr>
              <a:t>&gt;=100 &amp;&amp; </a:t>
            </a:r>
            <a:r>
              <a:rPr lang="en-US" altLang="zh-TW" sz="1600" u="sng" dirty="0" err="1">
                <a:solidFill>
                  <a:srgbClr val="FF0000"/>
                </a:solidFill>
              </a:rPr>
              <a:t>nn</a:t>
            </a:r>
            <a:r>
              <a:rPr lang="en-US" altLang="zh-TW" sz="1600" u="sng" dirty="0">
                <a:solidFill>
                  <a:srgbClr val="FF0000"/>
                </a:solidFill>
              </a:rPr>
              <a:t>&lt;=999</a:t>
            </a:r>
            <a:r>
              <a:rPr lang="en-US" altLang="zh-TW" sz="1600" u="sng" dirty="0" smtClean="0"/>
              <a:t>)</a:t>
            </a:r>
            <a:r>
              <a:rPr lang="zh-TW" altLang="en-US" sz="1600" u="sng" dirty="0" smtClean="0"/>
              <a:t>  </a:t>
            </a:r>
            <a:endParaRPr lang="en-US" altLang="zh-TW" sz="1600" u="sng" dirty="0"/>
          </a:p>
          <a:p>
            <a:pPr marL="0" indent="0">
              <a:buNone/>
            </a:pPr>
            <a:r>
              <a:rPr lang="en-US" altLang="zh-TW" sz="1600" dirty="0"/>
              <a:t>    </a:t>
            </a:r>
            <a:r>
              <a:rPr lang="en-US" altLang="zh-TW" sz="1600" dirty="0" smtClean="0"/>
              <a:t>{ //compound statements</a:t>
            </a: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/>
              <a:t>     </a:t>
            </a:r>
            <a:r>
              <a:rPr lang="en-US" altLang="zh-TW" sz="1600" dirty="0" err="1"/>
              <a:t>int</a:t>
            </a:r>
            <a:r>
              <a:rPr lang="en-US" altLang="zh-TW" sz="1600" dirty="0"/>
              <a:t> n1=nn%10;</a:t>
            </a:r>
          </a:p>
          <a:p>
            <a:pPr marL="0" indent="0">
              <a:buNone/>
            </a:pPr>
            <a:r>
              <a:rPr lang="en-US" altLang="zh-TW" sz="1600" dirty="0"/>
              <a:t>     </a:t>
            </a:r>
            <a:r>
              <a:rPr lang="en-US" altLang="zh-TW" sz="1600" dirty="0" err="1"/>
              <a:t>int</a:t>
            </a:r>
            <a:r>
              <a:rPr lang="en-US" altLang="zh-TW" sz="1600" dirty="0"/>
              <a:t> n2=</a:t>
            </a:r>
            <a:r>
              <a:rPr lang="en-US" altLang="zh-TW" sz="1600" dirty="0" err="1"/>
              <a:t>nn</a:t>
            </a:r>
            <a:r>
              <a:rPr lang="en-US" altLang="zh-TW" sz="1600" dirty="0"/>
              <a:t>/10;</a:t>
            </a:r>
          </a:p>
          <a:p>
            <a:pPr marL="0" indent="0">
              <a:buNone/>
            </a:pPr>
            <a:r>
              <a:rPr lang="en-US" altLang="zh-TW" sz="1600" dirty="0"/>
              <a:t>     </a:t>
            </a:r>
            <a:r>
              <a:rPr lang="en-US" altLang="zh-TW" sz="1600" dirty="0" err="1"/>
              <a:t>System.out.print</a:t>
            </a:r>
            <a:r>
              <a:rPr lang="en-US" altLang="zh-TW" sz="1600" dirty="0"/>
              <a:t>("You input </a:t>
            </a:r>
            <a:r>
              <a:rPr lang="en-US" altLang="zh-TW" sz="1600" dirty="0" err="1"/>
              <a:t>nn</a:t>
            </a:r>
            <a:r>
              <a:rPr lang="en-US" altLang="zh-TW" sz="1600" dirty="0"/>
              <a:t>="+</a:t>
            </a:r>
            <a:r>
              <a:rPr lang="en-US" altLang="zh-TW" sz="1600" dirty="0" err="1"/>
              <a:t>nn</a:t>
            </a:r>
            <a:r>
              <a:rPr lang="en-US" altLang="zh-TW" sz="1600" dirty="0"/>
              <a:t>+"; first digit="+n1+";");</a:t>
            </a:r>
          </a:p>
          <a:p>
            <a:pPr marL="0" indent="0">
              <a:buNone/>
            </a:pPr>
            <a:r>
              <a:rPr lang="en-US" altLang="zh-TW" sz="1600" dirty="0"/>
              <a:t>     </a:t>
            </a:r>
            <a:r>
              <a:rPr lang="en-US" altLang="zh-TW" sz="1600" dirty="0" err="1"/>
              <a:t>System.out.println</a:t>
            </a:r>
            <a:r>
              <a:rPr lang="en-US" altLang="zh-TW" sz="1600" dirty="0"/>
              <a:t>("higher digit="+n2);</a:t>
            </a:r>
          </a:p>
          <a:p>
            <a:pPr marL="0" indent="0">
              <a:buNone/>
            </a:pPr>
            <a:r>
              <a:rPr lang="en-US" altLang="zh-TW" sz="1600" dirty="0"/>
              <a:t>   }</a:t>
            </a:r>
          </a:p>
          <a:p>
            <a:pPr marL="0" indent="0">
              <a:buNone/>
            </a:pPr>
            <a:r>
              <a:rPr lang="en-US" altLang="zh-TW" sz="1600" dirty="0"/>
              <a:t>   </a:t>
            </a:r>
            <a:r>
              <a:rPr lang="en-US" altLang="zh-TW" sz="1600" dirty="0">
                <a:solidFill>
                  <a:srgbClr val="FF0000"/>
                </a:solidFill>
              </a:rPr>
              <a:t>else</a:t>
            </a:r>
          </a:p>
          <a:p>
            <a:pPr marL="0" indent="0">
              <a:buNone/>
            </a:pPr>
            <a:r>
              <a:rPr lang="en-US" altLang="zh-TW" sz="1600" dirty="0"/>
              <a:t>      </a:t>
            </a:r>
            <a:r>
              <a:rPr lang="en-US" altLang="zh-TW" sz="1600" dirty="0" err="1"/>
              <a:t>System.out.println</a:t>
            </a:r>
            <a:r>
              <a:rPr lang="en-US" altLang="zh-TW" sz="1600" dirty="0" smtClean="0"/>
              <a:t>(“</a:t>
            </a:r>
            <a:r>
              <a:rPr lang="zh-TW" altLang="en-US" sz="1600" dirty="0" smtClean="0"/>
              <a:t>你</a:t>
            </a:r>
            <a:r>
              <a:rPr lang="zh-TW" altLang="en-US" sz="1600" dirty="0"/>
              <a:t>輸入資料不是三位數</a:t>
            </a:r>
            <a:r>
              <a:rPr lang="en-US" altLang="zh-TW" sz="1600" dirty="0" smtClean="0"/>
              <a:t>!!”); //</a:t>
            </a:r>
            <a:r>
              <a:rPr lang="zh-TW" altLang="en-US" sz="1600" dirty="0" smtClean="0"/>
              <a:t>單一敘述</a:t>
            </a:r>
            <a:r>
              <a:rPr lang="en-US" altLang="zh-TW" sz="1600" dirty="0" smtClean="0"/>
              <a:t>single statement</a:t>
            </a: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/>
              <a:t> }//main()</a:t>
            </a:r>
          </a:p>
          <a:p>
            <a:pPr marL="0" indent="0">
              <a:buNone/>
            </a:pPr>
            <a:r>
              <a:rPr lang="en-US" altLang="zh-TW" sz="1600" dirty="0"/>
              <a:t>}//class</a:t>
            </a:r>
            <a:endParaRPr lang="zh-TW" altLang="en-US" sz="1600" dirty="0"/>
          </a:p>
        </p:txBody>
      </p:sp>
      <p:cxnSp>
        <p:nvCxnSpPr>
          <p:cNvPr id="5" name="直線單箭頭接點 4"/>
          <p:cNvCxnSpPr>
            <a:endCxn id="6" idx="1"/>
          </p:cNvCxnSpPr>
          <p:nvPr/>
        </p:nvCxnSpPr>
        <p:spPr>
          <a:xfrm flipV="1">
            <a:off x="2555777" y="2016017"/>
            <a:ext cx="4294005" cy="548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/>
          <p:cNvSpPr txBox="1"/>
          <p:nvPr/>
        </p:nvSpPr>
        <p:spPr>
          <a:xfrm>
            <a:off x="6849782" y="1831351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&gt;=100 </a:t>
            </a:r>
            <a:r>
              <a:rPr lang="en-US" altLang="zh-TW" dirty="0" smtClean="0">
                <a:solidFill>
                  <a:srgbClr val="FF0000"/>
                </a:solidFill>
              </a:rPr>
              <a:t>|| 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&lt;=999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0" name="右大括弧 9"/>
          <p:cNvSpPr/>
          <p:nvPr/>
        </p:nvSpPr>
        <p:spPr>
          <a:xfrm>
            <a:off x="5508105" y="2564904"/>
            <a:ext cx="576064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6105276" y="3419708"/>
            <a:ext cx="3217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複合敘述</a:t>
            </a:r>
            <a:r>
              <a:rPr lang="en-US" altLang="zh-TW" dirty="0" smtClean="0"/>
              <a:t>compound statements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92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0"/>
            <a:ext cx="7886700" cy="1325563"/>
          </a:xfrm>
        </p:spPr>
        <p:txBody>
          <a:bodyPr/>
          <a:lstStyle/>
          <a:p>
            <a:r>
              <a:rPr lang="zh-TW" altLang="en-US" dirty="0" smtClean="0"/>
              <a:t>條件</a:t>
            </a:r>
            <a:r>
              <a:rPr lang="en-US" altLang="zh-TW" dirty="0" smtClean="0"/>
              <a:t>:</a:t>
            </a:r>
            <a:r>
              <a:rPr lang="zh-TW" altLang="en-US" dirty="0" smtClean="0"/>
              <a:t>邏輯運算式 </a:t>
            </a:r>
            <a:r>
              <a:rPr lang="en-US" altLang="zh-TW" dirty="0" smtClean="0"/>
              <a:t>(</a:t>
            </a:r>
            <a:r>
              <a:rPr lang="zh-TW" altLang="en-US" dirty="0" smtClean="0"/>
              <a:t>立即搶答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268760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if (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&gt;=100 &amp;&amp; 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&lt;=999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&amp;&amp;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 (</a:t>
            </a:r>
            <a:r>
              <a:rPr lang="zh-TW" altLang="en-US" dirty="0" smtClean="0"/>
              <a:t>及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數值</a:t>
            </a:r>
            <a:r>
              <a:rPr lang="zh-TW" altLang="en-US" dirty="0" smtClean="0"/>
              <a:t>範圍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If (</a:t>
            </a:r>
            <a:r>
              <a:rPr lang="en-US" altLang="zh-TW" dirty="0" err="1" smtClean="0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&gt;=100 || 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&lt;=999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 </a:t>
            </a:r>
            <a:r>
              <a:rPr lang="en-US" altLang="zh-TW" dirty="0" smtClean="0"/>
              <a:t>||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or (</a:t>
            </a:r>
            <a:r>
              <a:rPr lang="zh-TW" altLang="en-US" dirty="0" smtClean="0"/>
              <a:t>或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/>
              <a:t>數值範圍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If (</a:t>
            </a:r>
            <a:r>
              <a:rPr lang="en-US" altLang="zh-TW" dirty="0" err="1" smtClean="0">
                <a:solidFill>
                  <a:srgbClr val="FF0000"/>
                </a:solidFill>
              </a:rPr>
              <a:t>nn</a:t>
            </a:r>
            <a:r>
              <a:rPr lang="en-US" altLang="zh-TW" dirty="0" smtClean="0">
                <a:solidFill>
                  <a:srgbClr val="FF0000"/>
                </a:solidFill>
              </a:rPr>
              <a:t>&lt;100 </a:t>
            </a:r>
            <a:r>
              <a:rPr lang="en-US" altLang="zh-TW" dirty="0">
                <a:solidFill>
                  <a:srgbClr val="FF0000"/>
                </a:solidFill>
              </a:rPr>
              <a:t>|| </a:t>
            </a:r>
            <a:r>
              <a:rPr lang="en-US" altLang="zh-TW" dirty="0" err="1" smtClean="0">
                <a:solidFill>
                  <a:srgbClr val="FF0000"/>
                </a:solidFill>
              </a:rPr>
              <a:t>nn</a:t>
            </a:r>
            <a:r>
              <a:rPr lang="en-US" altLang="zh-TW" dirty="0" smtClean="0">
                <a:solidFill>
                  <a:srgbClr val="FF0000"/>
                </a:solidFill>
              </a:rPr>
              <a:t>&gt;999</a:t>
            </a:r>
            <a:r>
              <a:rPr lang="en-US" altLang="zh-TW" dirty="0" smtClean="0"/>
              <a:t>)</a:t>
            </a:r>
          </a:p>
          <a:p>
            <a:pPr marL="685800" lvl="2">
              <a:spcBef>
                <a:spcPts val="1000"/>
              </a:spcBef>
            </a:pPr>
            <a:r>
              <a:rPr lang="zh-TW" altLang="en-US" dirty="0"/>
              <a:t>數值範圍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</a:rPr>
              <a:t>If (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&lt;100 </a:t>
            </a:r>
            <a:r>
              <a:rPr lang="en-US" altLang="zh-TW" dirty="0" smtClean="0">
                <a:solidFill>
                  <a:srgbClr val="FF0000"/>
                </a:solidFill>
              </a:rPr>
              <a:t>&amp;&amp; </a:t>
            </a:r>
            <a:r>
              <a:rPr lang="en-US" altLang="zh-TW" dirty="0" err="1">
                <a:solidFill>
                  <a:srgbClr val="FF0000"/>
                </a:solidFill>
              </a:rPr>
              <a:t>nn</a:t>
            </a:r>
            <a:r>
              <a:rPr lang="en-US" altLang="zh-TW" dirty="0">
                <a:solidFill>
                  <a:srgbClr val="FF0000"/>
                </a:solidFill>
              </a:rPr>
              <a:t>&gt;999</a:t>
            </a:r>
            <a:r>
              <a:rPr lang="en-US" altLang="zh-TW" dirty="0"/>
              <a:t>)</a:t>
            </a:r>
          </a:p>
          <a:p>
            <a:pPr marL="685800" lvl="2">
              <a:spcBef>
                <a:spcPts val="1000"/>
              </a:spcBef>
            </a:pPr>
            <a:r>
              <a:rPr lang="zh-TW" altLang="en-US" dirty="0"/>
              <a:t>數值範圍</a:t>
            </a:r>
            <a:r>
              <a:rPr lang="en-US" altLang="zh-TW" dirty="0"/>
              <a:t>?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if !</a:t>
            </a:r>
            <a:r>
              <a:rPr lang="en-US" altLang="zh-TW" dirty="0" smtClean="0"/>
              <a:t>(</a:t>
            </a:r>
            <a:r>
              <a:rPr lang="en-US" altLang="zh-TW" dirty="0" err="1"/>
              <a:t>nn</a:t>
            </a:r>
            <a:r>
              <a:rPr lang="en-US" altLang="zh-TW" dirty="0"/>
              <a:t>&gt;=100 &amp;&amp; </a:t>
            </a:r>
            <a:r>
              <a:rPr lang="en-US" altLang="zh-TW" dirty="0" err="1"/>
              <a:t>nn</a:t>
            </a:r>
            <a:r>
              <a:rPr lang="en-US" altLang="zh-TW" dirty="0"/>
              <a:t>&lt;=999)</a:t>
            </a:r>
          </a:p>
          <a:p>
            <a:pPr lvl="1"/>
            <a:r>
              <a:rPr lang="zh-TW" altLang="en-US" dirty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!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not (</a:t>
            </a:r>
            <a:r>
              <a:rPr lang="zh-TW" altLang="en-US" dirty="0" smtClean="0">
                <a:solidFill>
                  <a:srgbClr val="FF0000"/>
                </a:solidFill>
              </a:rPr>
              <a:t>反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lvl="1"/>
            <a:r>
              <a:rPr lang="zh-TW" altLang="en-US" dirty="0"/>
              <a:t>數值範圍</a:t>
            </a:r>
            <a:r>
              <a:rPr lang="en-US" altLang="zh-TW" dirty="0"/>
              <a:t>?</a:t>
            </a:r>
          </a:p>
          <a:p>
            <a:pPr marL="685800" lvl="2">
              <a:spcBef>
                <a:spcPts val="1000"/>
              </a:spcBef>
            </a:pPr>
            <a:endParaRPr lang="en-US" altLang="zh-TW" dirty="0"/>
          </a:p>
          <a:p>
            <a:pPr lvl="1"/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80520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zh-TW" altLang="en-US" sz="3200" dirty="0" smtClean="0">
                <a:solidFill>
                  <a:srgbClr val="FF0000"/>
                </a:solidFill>
              </a:rPr>
              <a:t>再談指定</a:t>
            </a:r>
            <a:r>
              <a:rPr lang="en-US" altLang="zh-TW" sz="3200" dirty="0" smtClean="0">
                <a:solidFill>
                  <a:srgbClr val="FF0000"/>
                </a:solidFill>
              </a:rPr>
              <a:t>/</a:t>
            </a:r>
            <a:r>
              <a:rPr lang="zh-TW" altLang="en-US" sz="3200" dirty="0" smtClean="0">
                <a:solidFill>
                  <a:srgbClr val="FF0000"/>
                </a:solidFill>
              </a:rPr>
              <a:t>派</a:t>
            </a:r>
            <a:r>
              <a:rPr lang="zh-TW" altLang="en-US" sz="3200" dirty="0" smtClean="0"/>
              <a:t>敘述 </a:t>
            </a:r>
            <a:r>
              <a:rPr lang="en-US" altLang="zh-TW" sz="3200" dirty="0" smtClean="0">
                <a:solidFill>
                  <a:srgbClr val="FF0000"/>
                </a:solidFill>
              </a:rPr>
              <a:t>=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dirty="0" smtClean="0"/>
              <a:t>(</a:t>
            </a:r>
            <a:r>
              <a:rPr lang="en-US" altLang="zh-TW" sz="3200" dirty="0" smtClean="0">
                <a:solidFill>
                  <a:srgbClr val="FF0000"/>
                </a:solidFill>
              </a:rPr>
              <a:t>assignment</a:t>
            </a:r>
            <a:r>
              <a:rPr lang="en-US" altLang="zh-TW" sz="3200" dirty="0" smtClean="0"/>
              <a:t> statement)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何者正確</a:t>
            </a:r>
            <a:r>
              <a:rPr lang="en-US" altLang="zh-TW" dirty="0" smtClean="0"/>
              <a:t>?</a:t>
            </a:r>
          </a:p>
          <a:p>
            <a:pPr marL="457200" lvl="1" indent="0">
              <a:buNone/>
            </a:pPr>
            <a:r>
              <a:rPr lang="en-US" altLang="zh-TW" dirty="0" smtClean="0"/>
              <a:t>X+1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en-US" altLang="zh-TW" dirty="0" smtClean="0"/>
              <a:t>y-2;</a:t>
            </a:r>
          </a:p>
          <a:p>
            <a:pPr marL="457200" lvl="1" indent="0">
              <a:buNone/>
            </a:pPr>
            <a:r>
              <a:rPr lang="en-US" altLang="zh-TW" dirty="0" smtClean="0"/>
              <a:t>If (</a:t>
            </a:r>
            <a:r>
              <a:rPr lang="en-US" altLang="zh-TW" dirty="0"/>
              <a:t>X+1</a:t>
            </a:r>
            <a:r>
              <a:rPr lang="en-US" altLang="zh-TW" dirty="0">
                <a:solidFill>
                  <a:srgbClr val="FF0000"/>
                </a:solidFill>
              </a:rPr>
              <a:t>=</a:t>
            </a:r>
            <a:r>
              <a:rPr lang="en-US" altLang="zh-TW" dirty="0"/>
              <a:t>y-2</a:t>
            </a:r>
            <a:r>
              <a:rPr lang="en-US" altLang="zh-TW" dirty="0" smtClean="0"/>
              <a:t>) …..</a:t>
            </a:r>
          </a:p>
          <a:p>
            <a:pPr marL="457200" lvl="1" indent="0">
              <a:buNone/>
            </a:pPr>
            <a:r>
              <a:rPr lang="en-US" altLang="zh-TW" dirty="0"/>
              <a:t>If (X+1</a:t>
            </a:r>
            <a:r>
              <a:rPr lang="en-US" altLang="zh-TW" dirty="0" smtClean="0">
                <a:solidFill>
                  <a:srgbClr val="FF0000"/>
                </a:solidFill>
              </a:rPr>
              <a:t>==</a:t>
            </a:r>
            <a:r>
              <a:rPr lang="en-US" altLang="zh-TW" dirty="0" smtClean="0"/>
              <a:t>y-2)  …..</a:t>
            </a:r>
          </a:p>
          <a:p>
            <a:r>
              <a:rPr lang="zh-TW" altLang="en-US" dirty="0"/>
              <a:t>何者正確</a:t>
            </a:r>
            <a:r>
              <a:rPr lang="en-US" altLang="zh-TW" dirty="0"/>
              <a:t>?</a:t>
            </a:r>
          </a:p>
          <a:p>
            <a:pPr marL="457200" lvl="1" indent="0">
              <a:buNone/>
            </a:pPr>
            <a:r>
              <a:rPr lang="en-US" altLang="zh-TW" dirty="0" smtClean="0"/>
              <a:t>X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en-US" altLang="zh-TW" dirty="0" smtClean="0"/>
              <a:t>y;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If (</a:t>
            </a:r>
            <a:r>
              <a:rPr lang="en-US" altLang="zh-TW" dirty="0" smtClean="0"/>
              <a:t>X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en-US" altLang="zh-TW" dirty="0" smtClean="0"/>
              <a:t>y)</a:t>
            </a:r>
            <a:r>
              <a:rPr lang="zh-TW" altLang="en-US" dirty="0" smtClean="0"/>
              <a:t>   </a:t>
            </a:r>
            <a:r>
              <a:rPr lang="en-US" altLang="zh-TW" dirty="0" smtClean="0"/>
              <a:t>….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If (</a:t>
            </a:r>
            <a:r>
              <a:rPr lang="en-US" altLang="zh-TW" dirty="0" smtClean="0"/>
              <a:t>X</a:t>
            </a:r>
            <a:r>
              <a:rPr lang="en-US" altLang="zh-TW" dirty="0" smtClean="0">
                <a:solidFill>
                  <a:srgbClr val="FF0000"/>
                </a:solidFill>
              </a:rPr>
              <a:t>==</a:t>
            </a:r>
            <a:r>
              <a:rPr lang="en-US" altLang="zh-TW" dirty="0" smtClean="0"/>
              <a:t>y)</a:t>
            </a:r>
            <a:r>
              <a:rPr lang="zh-TW" altLang="en-US" dirty="0" smtClean="0"/>
              <a:t>   </a:t>
            </a:r>
            <a:r>
              <a:rPr lang="en-US" altLang="zh-TW" dirty="0" smtClean="0"/>
              <a:t>…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03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16000"/>
            <a:ext cx="7886700" cy="2701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搶答</a:t>
            </a:r>
            <a:r>
              <a:rPr lang="en-US" altLang="zh-TW" dirty="0" smtClean="0"/>
              <a:t>I</a:t>
            </a:r>
          </a:p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  <a:r>
              <a:rPr lang="en-US" altLang="zh-TW" dirty="0"/>
              <a:t>Scanner input = new </a:t>
            </a:r>
            <a:r>
              <a:rPr lang="en-US" altLang="zh-TW" dirty="0" smtClean="0"/>
              <a:t>Scanner(System.in</a:t>
            </a:r>
            <a:r>
              <a:rPr lang="zh-TW" altLang="en-US" dirty="0" smtClean="0"/>
              <a:t> </a:t>
            </a:r>
            <a:r>
              <a:rPr lang="en-US" altLang="zh-TW" dirty="0" smtClean="0"/>
              <a:t>);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altLang="zh-TW" dirty="0" err="1" smtClean="0"/>
              <a:t>System.out.print</a:t>
            </a:r>
            <a:r>
              <a:rPr lang="en-US" altLang="zh-TW" dirty="0"/>
              <a:t>("Please input </a:t>
            </a:r>
            <a:r>
              <a:rPr lang="en-US" altLang="zh-TW" dirty="0" smtClean="0"/>
              <a:t>n:");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smtClean="0"/>
              <a:t>n </a:t>
            </a:r>
            <a:r>
              <a:rPr lang="en-US" altLang="zh-TW" dirty="0"/>
              <a:t>= </a:t>
            </a:r>
            <a:r>
              <a:rPr lang="en-US" altLang="zh-TW" dirty="0" err="1"/>
              <a:t>input.nextInt</a:t>
            </a:r>
            <a:r>
              <a:rPr lang="en-US" altLang="zh-TW" dirty="0" smtClean="0"/>
              <a:t>();</a:t>
            </a: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這</a:t>
            </a:r>
            <a:r>
              <a:rPr lang="zh-TW" altLang="en-US" dirty="0" smtClean="0">
                <a:solidFill>
                  <a:srgbClr val="FF0000"/>
                </a:solidFill>
              </a:rPr>
              <a:t>程式中那些是變數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4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再談</a:t>
            </a:r>
            <a:r>
              <a:rPr lang="zh-TW" altLang="en-US" dirty="0">
                <a:solidFill>
                  <a:srgbClr val="FF0000"/>
                </a:solidFill>
              </a:rPr>
              <a:t>變數 </a:t>
            </a:r>
            <a:r>
              <a:rPr lang="en-US" altLang="zh-TW" dirty="0">
                <a:solidFill>
                  <a:srgbClr val="FF0000"/>
                </a:solidFill>
              </a:rPr>
              <a:t>(variable)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/>
              <a:t>記憶體代言人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4149079"/>
            <a:ext cx="7886700" cy="202788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臺北市立大學 </a:t>
            </a:r>
            <a:r>
              <a:rPr lang="zh-TW" altLang="en-US" dirty="0">
                <a:hlinkClick r:id="rId2" tooltip="資訊科學系(含碩士班)"/>
              </a:rPr>
              <a:t>資訊科學系</a:t>
            </a:r>
            <a:r>
              <a:rPr lang="en-US" altLang="zh-TW" dirty="0">
                <a:hlinkClick r:id="rId2" tooltip="資訊科學系(含碩士班)"/>
              </a:rPr>
              <a:t>(</a:t>
            </a:r>
            <a:r>
              <a:rPr lang="zh-TW" altLang="en-US" dirty="0">
                <a:hlinkClick r:id="rId2" tooltip="資訊科學系(含碩士班)"/>
              </a:rPr>
              <a:t>含碩士班</a:t>
            </a:r>
            <a:r>
              <a:rPr lang="en-US" altLang="zh-TW" dirty="0">
                <a:hlinkClick r:id="rId2" tooltip="資訊科學系(含碩士班)"/>
              </a:rPr>
              <a:t>)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賴阿福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34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862" y="436524"/>
            <a:ext cx="5915025" cy="70114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變數</a:t>
            </a:r>
            <a:r>
              <a:rPr lang="en-US" altLang="zh-TW" dirty="0" smtClean="0"/>
              <a:t>(Variable)?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4" y="1268760"/>
            <a:ext cx="7761410" cy="5472608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為了提供還不錯的、有用的功能，程式必須能記得住事情。</a:t>
            </a:r>
            <a:endParaRPr lang="en-US" altLang="zh-TW" dirty="0" smtClean="0"/>
          </a:p>
          <a:p>
            <a:r>
              <a:rPr lang="zh-TW" altLang="en-US" dirty="0" smtClean="0"/>
              <a:t>想想看，如果你不能記得任何事情你要如何過生活。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如果你要把兩個數字相加，你必須記得這兩個數字才能相加，然後你必須記得結果才能在處理其他事情時使用它。</a:t>
            </a:r>
            <a:endParaRPr lang="en-US" altLang="zh-TW" dirty="0" smtClean="0"/>
          </a:p>
          <a:p>
            <a:r>
              <a:rPr lang="zh-TW" altLang="en-US" dirty="0" smtClean="0"/>
              <a:t>電腦用變數來記憶資料，他們之所以叫做變數是因為</a:t>
            </a:r>
            <a:r>
              <a:rPr lang="zh-TW" altLang="en-US" dirty="0" smtClean="0">
                <a:solidFill>
                  <a:srgbClr val="FF0000"/>
                </a:solidFill>
              </a:rPr>
              <a:t>他們的值是可變的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你可以把變數想像成有不同名稱在上面的信箱：信箱裡面裝的東西叫做變數的內容。</a:t>
            </a:r>
            <a:endParaRPr lang="en-US" altLang="zh-TW" dirty="0" smtClean="0"/>
          </a:p>
          <a:p>
            <a:r>
              <a:rPr lang="zh-TW" altLang="en-US" dirty="0"/>
              <a:t>變數的名稱必須遵守一些規則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首先</a:t>
            </a:r>
            <a:r>
              <a:rPr lang="zh-TW" altLang="en-US" dirty="0"/>
              <a:t>他們的第一個字必須是英文字母</a:t>
            </a:r>
            <a:r>
              <a:rPr lang="en-US" altLang="zh-TW" dirty="0"/>
              <a:t>A</a:t>
            </a:r>
            <a:r>
              <a:rPr lang="zh-TW" altLang="en-US" dirty="0"/>
              <a:t>到</a:t>
            </a:r>
            <a:r>
              <a:rPr lang="en-US" altLang="zh-TW" dirty="0"/>
              <a:t>Z</a:t>
            </a:r>
            <a:r>
              <a:rPr lang="zh-TW" altLang="en-US" dirty="0"/>
              <a:t>，然後可以接著字母或數字的任意組合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可以</a:t>
            </a:r>
            <a:r>
              <a:rPr lang="zh-TW" altLang="en-US" dirty="0"/>
              <a:t>結合大寫和小寫字母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</a:t>
            </a:r>
            <a:r>
              <a:rPr lang="zh-TW" altLang="en-US" dirty="0"/>
              <a:t>小心的是電腦對待大小寫字母的看法比你更仔細，</a:t>
            </a:r>
            <a:r>
              <a:rPr lang="zh-TW" altLang="en-US" dirty="0" smtClean="0"/>
              <a:t>如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及所有</a:t>
            </a:r>
            <a:r>
              <a:rPr lang="en-US" altLang="zh-TW" dirty="0" smtClean="0"/>
              <a:t>C-like</a:t>
            </a:r>
            <a:r>
              <a:rPr lang="zh-TW" altLang="en-US" dirty="0" smtClean="0"/>
              <a:t>語言</a:t>
            </a:r>
            <a:r>
              <a:rPr lang="zh-TW" altLang="en-US" dirty="0"/>
              <a:t>把</a:t>
            </a:r>
            <a:r>
              <a:rPr lang="en-US" altLang="zh-TW" dirty="0"/>
              <a:t>TIME</a:t>
            </a:r>
            <a:r>
              <a:rPr lang="zh-TW" altLang="en-US" dirty="0"/>
              <a:t>、</a:t>
            </a:r>
            <a:r>
              <a:rPr lang="en-US" altLang="zh-TW" dirty="0"/>
              <a:t>time</a:t>
            </a:r>
            <a:r>
              <a:rPr lang="zh-TW" altLang="en-US" dirty="0"/>
              <a:t>、</a:t>
            </a:r>
            <a:r>
              <a:rPr lang="en-US" altLang="zh-TW" dirty="0"/>
              <a:t>Time</a:t>
            </a:r>
            <a:r>
              <a:rPr lang="zh-TW" altLang="en-US" dirty="0"/>
              <a:t>當作不同的變數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變數</a:t>
            </a:r>
            <a:r>
              <a:rPr lang="zh-TW" altLang="en-US" dirty="0" smtClean="0"/>
              <a:t>的型態</a:t>
            </a:r>
            <a:r>
              <a:rPr lang="en-US" altLang="zh-TW" dirty="0" smtClean="0"/>
              <a:t>(data  type)</a:t>
            </a:r>
          </a:p>
          <a:p>
            <a:pPr lvl="1"/>
            <a:r>
              <a:rPr lang="en-US" altLang="zh-TW" dirty="0" smtClean="0"/>
              <a:t>String,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, double…</a:t>
            </a:r>
          </a:p>
          <a:p>
            <a:pPr lvl="1"/>
            <a:r>
              <a:rPr lang="zh-TW" altLang="en-US" dirty="0"/>
              <a:t>為何</a:t>
            </a:r>
            <a:r>
              <a:rPr lang="zh-TW" altLang="en-US" dirty="0" smtClean="0"/>
              <a:t>需要不同型</a:t>
            </a:r>
            <a:r>
              <a:rPr lang="zh-TW" altLang="en-US" dirty="0"/>
              <a:t>的</a:t>
            </a:r>
            <a:r>
              <a:rPr lang="zh-TW" altLang="en-US" dirty="0" smtClean="0"/>
              <a:t>態變數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50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</a:rPr>
              <a:t>為何變數要宣告型態</a:t>
            </a:r>
            <a:r>
              <a:rPr lang="zh-TW" altLang="en-US" dirty="0">
                <a:latin typeface="新細明體" panose="02020500000000000000" pitchFamily="18" charset="-120"/>
              </a:rPr>
              <a:t>的</a:t>
            </a:r>
            <a:r>
              <a:rPr lang="zh-TW" altLang="en-US" dirty="0" smtClean="0">
                <a:latin typeface="新細明體" panose="02020500000000000000" pitchFamily="18" charset="-120"/>
              </a:rPr>
              <a:t>理由</a:t>
            </a:r>
            <a:r>
              <a:rPr lang="en-US" altLang="zh-TW" dirty="0" smtClean="0">
                <a:latin typeface="新細明體" panose="02020500000000000000" pitchFamily="18" charset="-120"/>
              </a:rPr>
              <a:t>:</a:t>
            </a:r>
            <a:r>
              <a:rPr lang="zh-TW" altLang="en-US" dirty="0" smtClean="0"/>
              <a:t>不同</a:t>
            </a:r>
            <a:r>
              <a:rPr lang="zh-TW" altLang="en-US" dirty="0"/>
              <a:t>型態的變數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人的腦袋非常靈活可變，可處理各種不同型式的資料，看到</a:t>
            </a:r>
            <a:r>
              <a:rPr lang="zh-TW" altLang="en-US" dirty="0">
                <a:latin typeface="新細明體" panose="02020500000000000000" pitchFamily="18" charset="-120"/>
              </a:rPr>
              <a:t>「在</a:t>
            </a:r>
            <a:r>
              <a:rPr lang="en-US" altLang="zh-TW" dirty="0">
                <a:latin typeface="新細明體" panose="02020500000000000000" pitchFamily="18" charset="-120"/>
              </a:rPr>
              <a:t>9:00</a:t>
            </a:r>
            <a:r>
              <a:rPr lang="zh-TW" altLang="en-US" dirty="0">
                <a:latin typeface="新細明體" panose="02020500000000000000" pitchFamily="18" charset="-120"/>
              </a:rPr>
              <a:t>見面」、「</a:t>
            </a:r>
            <a:r>
              <a:rPr lang="en-US" altLang="zh-TW" dirty="0">
                <a:latin typeface="新細明體" panose="02020500000000000000" pitchFamily="18" charset="-120"/>
              </a:rPr>
              <a:t>32</a:t>
            </a:r>
            <a:r>
              <a:rPr lang="zh-TW" altLang="en-US" dirty="0">
                <a:latin typeface="新細明體" panose="02020500000000000000" pitchFamily="18" charset="-120"/>
              </a:rPr>
              <a:t>」或「</a:t>
            </a:r>
            <a:r>
              <a:rPr lang="en-US" altLang="zh-TW" dirty="0">
                <a:latin typeface="新細明體" panose="02020500000000000000" pitchFamily="18" charset="-120"/>
              </a:rPr>
              <a:t>2.5</a:t>
            </a:r>
            <a:r>
              <a:rPr lang="zh-TW" altLang="en-US" dirty="0">
                <a:latin typeface="新細明體" panose="02020500000000000000" pitchFamily="18" charset="-120"/>
              </a:rPr>
              <a:t>」就知道該如何處理它</a:t>
            </a:r>
            <a:r>
              <a:rPr lang="zh-TW" altLang="en-US" dirty="0" smtClean="0">
                <a:latin typeface="新細明體" panose="02020500000000000000" pitchFamily="18" charset="-120"/>
              </a:rPr>
              <a:t>。</a:t>
            </a:r>
            <a:endParaRPr lang="en-US" altLang="zh-TW" dirty="0" smtClean="0">
              <a:latin typeface="新細明體" panose="02020500000000000000" pitchFamily="18" charset="-120"/>
            </a:endParaRPr>
          </a:p>
          <a:p>
            <a:r>
              <a:rPr lang="zh-TW" altLang="en-US" dirty="0" smtClean="0">
                <a:latin typeface="新細明體" panose="02020500000000000000" pitchFamily="18" charset="-120"/>
              </a:rPr>
              <a:t>電腦</a:t>
            </a:r>
            <a:r>
              <a:rPr lang="zh-TW" altLang="en-US" dirty="0">
                <a:latin typeface="新細明體" panose="02020500000000000000" pitchFamily="18" charset="-120"/>
              </a:rPr>
              <a:t>不像人那樣精明，它要正確地知道該處理什麼型式的資料。這就是為何變數要宣告型態的理由。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554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836712"/>
          </a:xfrm>
        </p:spPr>
        <p:txBody>
          <a:bodyPr/>
          <a:lstStyle/>
          <a:p>
            <a:r>
              <a:rPr lang="zh-TW" altLang="en-US" dirty="0"/>
              <a:t>變數</a:t>
            </a:r>
            <a:r>
              <a:rPr lang="zh-TW" altLang="en-US" dirty="0" smtClean="0"/>
              <a:t>的宣告</a:t>
            </a:r>
            <a:r>
              <a:rPr lang="en-US" altLang="zh-TW" dirty="0" smtClean="0"/>
              <a:t>: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61662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變數代表一塊記憶體</a:t>
            </a:r>
            <a:endParaRPr lang="en-US" altLang="zh-TW" dirty="0"/>
          </a:p>
          <a:p>
            <a:pPr lvl="1"/>
            <a:r>
              <a:rPr lang="zh-TW" altLang="en-US" dirty="0"/>
              <a:t>每一塊記憶體都有</a:t>
            </a:r>
            <a:r>
              <a:rPr lang="zh-TW" altLang="en-US" dirty="0">
                <a:solidFill>
                  <a:srgbClr val="FF0000"/>
                </a:solidFill>
              </a:rPr>
              <a:t>位址</a:t>
            </a:r>
            <a:r>
              <a:rPr lang="zh-TW" altLang="en-US" dirty="0"/>
              <a:t>，但不可能記得起來，因此用英文字來替代記憶體</a:t>
            </a:r>
            <a:endParaRPr lang="en-US" altLang="zh-TW" dirty="0"/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變數</a:t>
            </a:r>
            <a:r>
              <a:rPr lang="zh-TW" altLang="en-US" dirty="0"/>
              <a:t>用來存放程式執行過程不段</a:t>
            </a:r>
            <a:r>
              <a:rPr lang="zh-TW" altLang="en-US" dirty="0" smtClean="0">
                <a:solidFill>
                  <a:srgbClr val="FF0000"/>
                </a:solidFill>
              </a:rPr>
              <a:t>變</a:t>
            </a:r>
            <a:r>
              <a:rPr lang="zh-TW" altLang="en-US" dirty="0" smtClean="0"/>
              <a:t>動</a:t>
            </a:r>
            <a:r>
              <a:rPr lang="zh-TW" altLang="en-US" dirty="0" smtClean="0">
                <a:solidFill>
                  <a:srgbClr val="FF0000"/>
                </a:solidFill>
              </a:rPr>
              <a:t>數</a:t>
            </a:r>
            <a:r>
              <a:rPr lang="zh-TW" altLang="en-US" dirty="0" smtClean="0"/>
              <a:t>據或資料</a:t>
            </a:r>
            <a:endParaRPr lang="en-US" altLang="zh-TW" dirty="0" smtClean="0"/>
          </a:p>
          <a:p>
            <a:r>
              <a:rPr lang="zh-TW" altLang="en-US" dirty="0"/>
              <a:t>變數的型態</a:t>
            </a:r>
            <a:r>
              <a:rPr lang="en-US" altLang="zh-TW" dirty="0"/>
              <a:t>(data  type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記憶體用來存放</a:t>
            </a:r>
            <a:r>
              <a:rPr lang="zh-TW" altLang="en-US" dirty="0" smtClean="0">
                <a:solidFill>
                  <a:srgbClr val="FF0000"/>
                </a:solidFill>
              </a:rPr>
              <a:t>哪一類型資料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en-US" altLang="zh-TW" dirty="0"/>
              <a:t>String, </a:t>
            </a:r>
            <a:r>
              <a:rPr lang="en-US" altLang="zh-TW" dirty="0" err="1"/>
              <a:t>int</a:t>
            </a:r>
            <a:r>
              <a:rPr lang="en-US" altLang="zh-TW" dirty="0"/>
              <a:t>, double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如何取得記憶體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宣告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 告訴</a:t>
            </a:r>
            <a:r>
              <a:rPr lang="zh-TW" altLang="en-US" dirty="0" smtClean="0"/>
              <a:t>系統我的程式需要</a:t>
            </a:r>
            <a:r>
              <a:rPr lang="zh-TW" altLang="en-US" dirty="0"/>
              <a:t>一塊記憶體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宣告方法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變數的</a:t>
            </a:r>
            <a:r>
              <a:rPr lang="zh-TW" altLang="en-US" b="1" dirty="0" smtClean="0">
                <a:solidFill>
                  <a:srgbClr val="FF0000"/>
                </a:solidFill>
              </a:rPr>
              <a:t>型態     變數名稱</a:t>
            </a:r>
            <a:r>
              <a:rPr lang="en-US" altLang="zh-TW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zh-TW" altLang="en-US" b="1" dirty="0" smtClean="0"/>
              <a:t>例如</a:t>
            </a:r>
            <a:endParaRPr lang="en-US" altLang="zh-TW" b="1" dirty="0" smtClean="0"/>
          </a:p>
          <a:p>
            <a:pPr marL="457200" lvl="1" indent="0"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int</a:t>
            </a:r>
            <a:r>
              <a:rPr lang="en-US" altLang="zh-TW" b="1" dirty="0" smtClean="0">
                <a:solidFill>
                  <a:srgbClr val="FF0000"/>
                </a:solidFill>
              </a:rPr>
              <a:t> x;</a:t>
            </a:r>
          </a:p>
          <a:p>
            <a:pPr marL="457200" lvl="1" indent="0">
              <a:buNone/>
            </a:pPr>
            <a:r>
              <a:rPr lang="en-US" altLang="zh-TW" b="1" dirty="0" smtClean="0">
                <a:solidFill>
                  <a:srgbClr val="FF0000"/>
                </a:solidFill>
              </a:rPr>
              <a:t>String </a:t>
            </a:r>
            <a:r>
              <a:rPr lang="en-US" altLang="zh-TW" b="1" dirty="0" err="1" smtClean="0">
                <a:solidFill>
                  <a:srgbClr val="FF0000"/>
                </a:solidFill>
              </a:rPr>
              <a:t>st</a:t>
            </a:r>
            <a:r>
              <a:rPr lang="en-US" altLang="zh-TW" b="1" dirty="0" smtClean="0">
                <a:solidFill>
                  <a:srgbClr val="FF0000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altLang="zh-TW" dirty="0"/>
              <a:t> String name = </a:t>
            </a:r>
            <a:r>
              <a:rPr lang="en-US" altLang="zh-TW" dirty="0" err="1"/>
              <a:t>input.next</a:t>
            </a:r>
            <a:r>
              <a:rPr lang="en-US" altLang="zh-TW" dirty="0"/>
              <a:t>();</a:t>
            </a:r>
          </a:p>
          <a:p>
            <a:pPr marL="457200" lvl="1" indent="0"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/>
              <a:t>age = </a:t>
            </a:r>
            <a:r>
              <a:rPr lang="en-US" altLang="zh-TW" dirty="0" err="1"/>
              <a:t>input.nextInt</a:t>
            </a:r>
            <a:r>
              <a:rPr lang="en-US" altLang="zh-TW" dirty="0"/>
              <a:t>();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endParaRPr lang="en-US" altLang="zh-TW" b="1" dirty="0" smtClean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pPr lvl="1"/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7969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3F922E9-0A02-4128-9419-307395758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91"/>
            <a:ext cx="7886700" cy="1049525"/>
          </a:xfrm>
        </p:spPr>
        <p:txBody>
          <a:bodyPr/>
          <a:lstStyle/>
          <a:p>
            <a:r>
              <a:rPr lang="zh-TW" altLang="en-US" dirty="0"/>
              <a:t>變數 </a:t>
            </a:r>
            <a:r>
              <a:rPr lang="en-US" altLang="zh-TW" dirty="0"/>
              <a:t>(variable)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6FD021D-87A9-4156-9662-0BEF85F4F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882865"/>
            <a:ext cx="6577611" cy="5836992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如何將資料</a:t>
            </a:r>
            <a:r>
              <a:rPr lang="zh-TW" altLang="en-US" dirty="0" smtClean="0">
                <a:solidFill>
                  <a:srgbClr val="FF0000"/>
                </a:solidFill>
              </a:rPr>
              <a:t>放入</a:t>
            </a:r>
            <a:r>
              <a:rPr lang="zh-TW" altLang="en-US" dirty="0" smtClean="0"/>
              <a:t>到</a:t>
            </a:r>
            <a:r>
              <a:rPr lang="zh-TW" altLang="en-US" dirty="0"/>
              <a:t>記憶體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指定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派</a:t>
            </a:r>
            <a:r>
              <a:rPr lang="zh-TW" altLang="en-US" dirty="0" smtClean="0"/>
              <a:t>敘述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assignment</a:t>
            </a:r>
            <a:r>
              <a:rPr lang="en-US" altLang="zh-TW" dirty="0"/>
              <a:t> statement)</a:t>
            </a:r>
          </a:p>
          <a:p>
            <a:pPr lvl="2"/>
            <a:r>
              <a:rPr lang="en-US" altLang="zh-TW" dirty="0"/>
              <a:t>sum=100;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um=p+10</a:t>
            </a:r>
            <a:r>
              <a:rPr lang="en-US" altLang="zh-TW" dirty="0"/>
              <a:t>;</a:t>
            </a:r>
          </a:p>
          <a:p>
            <a:pPr lvl="2"/>
            <a:r>
              <a:rPr lang="en-US" altLang="zh-TW" dirty="0"/>
              <a:t>s</a:t>
            </a:r>
            <a:r>
              <a:rPr lang="en-US" altLang="zh-TW" dirty="0" smtClean="0"/>
              <a:t>um=sum+70; //</a:t>
            </a:r>
            <a:r>
              <a:rPr lang="zh-TW" altLang="en-US" dirty="0" smtClean="0"/>
              <a:t>取出</a:t>
            </a:r>
            <a:r>
              <a:rPr lang="en-US" altLang="zh-TW" dirty="0" smtClean="0"/>
              <a:t>sum</a:t>
            </a:r>
            <a:r>
              <a:rPr lang="zh-TW" altLang="en-US" dirty="0" smtClean="0"/>
              <a:t>，加</a:t>
            </a:r>
            <a:r>
              <a:rPr lang="en-US" altLang="zh-TW" dirty="0" smtClean="0"/>
              <a:t>70</a:t>
            </a:r>
            <a:r>
              <a:rPr lang="zh-TW" altLang="en-US" dirty="0" smtClean="0"/>
              <a:t>，再放入</a:t>
            </a:r>
            <a:r>
              <a:rPr lang="en-US" altLang="zh-TW" dirty="0" smtClean="0"/>
              <a:t>sum</a:t>
            </a:r>
            <a:endParaRPr lang="en-US" altLang="zh-TW" dirty="0"/>
          </a:p>
          <a:p>
            <a:r>
              <a:rPr lang="zh-TW" altLang="en-US" dirty="0"/>
              <a:t>如何從記憶體取出資料</a:t>
            </a:r>
            <a:endParaRPr lang="en-US" altLang="zh-TW" dirty="0"/>
          </a:p>
          <a:p>
            <a:pPr lvl="1"/>
            <a:r>
              <a:rPr lang="en-US" altLang="zh-TW" dirty="0" err="1" smtClean="0"/>
              <a:t>printf</a:t>
            </a:r>
            <a:r>
              <a:rPr lang="en-US" altLang="zh-TW" dirty="0"/>
              <a:t>(“%d”, </a:t>
            </a:r>
            <a:r>
              <a:rPr lang="en-US" altLang="zh-TW" dirty="0" smtClean="0"/>
              <a:t>sum); //</a:t>
            </a:r>
            <a:r>
              <a:rPr lang="zh-TW" altLang="en-US" dirty="0" smtClean="0"/>
              <a:t>取出</a:t>
            </a:r>
            <a:r>
              <a:rPr lang="en-US" altLang="zh-TW" dirty="0" smtClean="0"/>
              <a:t>sum</a:t>
            </a:r>
          </a:p>
          <a:p>
            <a:pPr lvl="1"/>
            <a:r>
              <a:rPr lang="en-US" altLang="zh-TW" dirty="0" err="1" smtClean="0"/>
              <a:t>System.out.println</a:t>
            </a:r>
            <a:r>
              <a:rPr lang="en-US" altLang="zh-TW" dirty="0" smtClean="0"/>
              <a:t>(sum);//</a:t>
            </a:r>
            <a:r>
              <a:rPr lang="zh-TW" altLang="en-US" dirty="0" smtClean="0"/>
              <a:t>取出</a:t>
            </a:r>
            <a:r>
              <a:rPr lang="en-US" altLang="zh-TW" dirty="0" smtClean="0"/>
              <a:t>sum</a:t>
            </a:r>
          </a:p>
          <a:p>
            <a:r>
              <a:rPr lang="zh-TW" altLang="en-US" dirty="0">
                <a:solidFill>
                  <a:srgbClr val="002060"/>
                </a:solidFill>
              </a:rPr>
              <a:t>輸入後放在主記憶體</a:t>
            </a:r>
            <a:r>
              <a:rPr lang="en-US" altLang="zh-TW" dirty="0">
                <a:solidFill>
                  <a:srgbClr val="002060"/>
                </a:solidFill>
              </a:rPr>
              <a:t>:</a:t>
            </a:r>
            <a:r>
              <a:rPr lang="zh-TW" altLang="en-US" dirty="0">
                <a:solidFill>
                  <a:srgbClr val="002060"/>
                </a:solidFill>
              </a:rPr>
              <a:t>放在指定</a:t>
            </a:r>
            <a:r>
              <a:rPr lang="zh-TW" altLang="en-US" dirty="0">
                <a:solidFill>
                  <a:srgbClr val="FF0000"/>
                </a:solidFill>
              </a:rPr>
              <a:t>變數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002060"/>
                </a:solidFill>
              </a:rPr>
              <a:t>程式設計師</a:t>
            </a:r>
            <a:r>
              <a:rPr lang="zh-TW" altLang="en-US" dirty="0">
                <a:solidFill>
                  <a:srgbClr val="FF0000"/>
                </a:solidFill>
              </a:rPr>
              <a:t>不用管真正位址</a:t>
            </a:r>
            <a:r>
              <a:rPr lang="en-US" altLang="zh-TW" dirty="0"/>
              <a:t>)</a:t>
            </a:r>
            <a:endParaRPr lang="en-US" altLang="zh-TW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altLang="zh-TW" dirty="0"/>
              <a:t>Scanner input = new Scanner(System.in);//</a:t>
            </a:r>
            <a:r>
              <a:rPr lang="zh-TW" altLang="en-US" dirty="0"/>
              <a:t>產生</a:t>
            </a:r>
            <a:r>
              <a:rPr lang="en-US" altLang="zh-TW" dirty="0"/>
              <a:t>Scanner</a:t>
            </a:r>
            <a:r>
              <a:rPr lang="zh-TW" altLang="en-US" dirty="0"/>
              <a:t>物件 </a:t>
            </a:r>
          </a:p>
          <a:p>
            <a:pPr marL="457200" lvl="1" indent="0">
              <a:buNone/>
            </a:pPr>
            <a:r>
              <a:rPr lang="zh-TW" altLang="en-US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("Please input your name:");</a:t>
            </a:r>
          </a:p>
          <a:p>
            <a:pPr marL="457200" lvl="1" indent="0">
              <a:buNone/>
            </a:pPr>
            <a:r>
              <a:rPr lang="en-US" altLang="zh-TW" dirty="0"/>
              <a:t>  String name = </a:t>
            </a:r>
            <a:r>
              <a:rPr lang="en-US" altLang="zh-TW" dirty="0" err="1"/>
              <a:t>input.next</a:t>
            </a:r>
            <a:r>
              <a:rPr lang="en-US" altLang="zh-TW" dirty="0"/>
              <a:t>();</a:t>
            </a:r>
          </a:p>
          <a:p>
            <a:pPr marL="457200" lvl="1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System.out.print</a:t>
            </a:r>
            <a:r>
              <a:rPr lang="en-US" altLang="zh-TW" dirty="0"/>
              <a:t>("Please input your age:");</a:t>
            </a:r>
          </a:p>
          <a:p>
            <a:pPr marL="457200" lvl="1" indent="0">
              <a:buNone/>
            </a:pPr>
            <a:r>
              <a:rPr lang="en-US" altLang="zh-TW" dirty="0"/>
              <a:t>  </a:t>
            </a:r>
            <a:r>
              <a:rPr lang="en-US" altLang="zh-TW" dirty="0" err="1"/>
              <a:t>int</a:t>
            </a:r>
            <a:r>
              <a:rPr lang="en-US" altLang="zh-TW" dirty="0"/>
              <a:t> age = </a:t>
            </a:r>
            <a:r>
              <a:rPr lang="en-US" altLang="zh-TW" dirty="0" err="1"/>
              <a:t>input.nextInt</a:t>
            </a:r>
            <a:r>
              <a:rPr lang="en-US" altLang="zh-TW" dirty="0" smtClean="0"/>
              <a:t>();</a:t>
            </a:r>
          </a:p>
          <a:p>
            <a:r>
              <a:rPr lang="zh-TW" altLang="en-US" dirty="0" smtClean="0"/>
              <a:t>如何</a:t>
            </a:r>
            <a:r>
              <a:rPr lang="zh-TW" altLang="en-US" dirty="0"/>
              <a:t>為記憶體取名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分大</a:t>
            </a:r>
            <a:r>
              <a:rPr lang="zh-TW" altLang="en-US" dirty="0" smtClean="0"/>
              <a:t>小寫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英文開頭</a:t>
            </a:r>
            <a:endParaRPr lang="en-US" altLang="zh-TW" dirty="0"/>
          </a:p>
          <a:p>
            <a:pPr lvl="1"/>
            <a:r>
              <a:rPr lang="zh-TW" altLang="en-US" dirty="0"/>
              <a:t>有意義名字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B5EDC3E3-7F2F-4950-B473-4F79D22FAD6F}"/>
              </a:ext>
            </a:extLst>
          </p:cNvPr>
          <p:cNvSpPr/>
          <p:nvPr/>
        </p:nvSpPr>
        <p:spPr>
          <a:xfrm>
            <a:off x="7668344" y="260648"/>
            <a:ext cx="1058956" cy="3273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 dirty="0"/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xmlns="" id="{C41B8DAC-3516-4C47-86C6-DD295E3E0480}"/>
              </a:ext>
            </a:extLst>
          </p:cNvPr>
          <p:cNvCxnSpPr/>
          <p:nvPr/>
        </p:nvCxnSpPr>
        <p:spPr>
          <a:xfrm>
            <a:off x="7662301" y="1186713"/>
            <a:ext cx="10831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xmlns="" id="{FD75C5F9-DB00-40B4-8D85-0DFA0AFEACB0}"/>
              </a:ext>
            </a:extLst>
          </p:cNvPr>
          <p:cNvCxnSpPr/>
          <p:nvPr/>
        </p:nvCxnSpPr>
        <p:spPr>
          <a:xfrm>
            <a:off x="7668352" y="1638534"/>
            <a:ext cx="10831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3806A9A-45EE-4688-BDB7-DE89973505A0}"/>
              </a:ext>
            </a:extLst>
          </p:cNvPr>
          <p:cNvSpPr/>
          <p:nvPr/>
        </p:nvSpPr>
        <p:spPr>
          <a:xfrm>
            <a:off x="7146478" y="1263037"/>
            <a:ext cx="49404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350" dirty="0"/>
              <a:t>Sum</a:t>
            </a:r>
            <a:endParaRPr lang="zh-TW" altLang="en-US" sz="1350" dirty="0"/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xmlns="" id="{A7E2105E-E7B1-490C-A251-F679A21608AB}"/>
              </a:ext>
            </a:extLst>
          </p:cNvPr>
          <p:cNvCxnSpPr/>
          <p:nvPr/>
        </p:nvCxnSpPr>
        <p:spPr>
          <a:xfrm>
            <a:off x="7662301" y="2009673"/>
            <a:ext cx="10831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xmlns="" id="{EE7BFCAA-34E9-4150-B650-FEC91CAC4CB0}"/>
              </a:ext>
            </a:extLst>
          </p:cNvPr>
          <p:cNvSpPr txBox="1"/>
          <p:nvPr/>
        </p:nvSpPr>
        <p:spPr>
          <a:xfrm>
            <a:off x="7406712" y="1732674"/>
            <a:ext cx="2760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350" dirty="0"/>
              <a:t>p</a:t>
            </a:r>
            <a:endParaRPr lang="zh-TW" altLang="en-US" sz="135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BCF2CA6D-D963-44F2-9043-8291E0C36100}"/>
              </a:ext>
            </a:extLst>
          </p:cNvPr>
          <p:cNvSpPr/>
          <p:nvPr/>
        </p:nvSpPr>
        <p:spPr>
          <a:xfrm>
            <a:off x="8042118" y="3581638"/>
            <a:ext cx="52610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350" dirty="0"/>
              <a:t>RAM</a:t>
            </a:r>
            <a:endParaRPr lang="zh-TW" altLang="en-US" sz="1350" dirty="0"/>
          </a:p>
        </p:txBody>
      </p:sp>
      <p:sp>
        <p:nvSpPr>
          <p:cNvPr id="5" name="文字方塊 4"/>
          <p:cNvSpPr txBox="1"/>
          <p:nvPr/>
        </p:nvSpPr>
        <p:spPr>
          <a:xfrm>
            <a:off x="7885982" y="121455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056" y="4581128"/>
            <a:ext cx="3560241" cy="213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3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1947</Words>
  <Application>Microsoft Office PowerPoint</Application>
  <PresentationFormat>如螢幕大小 (4:3)</PresentationFormat>
  <Paragraphs>385</Paragraphs>
  <Slides>33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33</vt:i4>
      </vt:variant>
    </vt:vector>
  </HeadingPairs>
  <TitlesOfParts>
    <vt:vector size="41" baseType="lpstr">
      <vt:lpstr>新細明體</vt:lpstr>
      <vt:lpstr>Arial</vt:lpstr>
      <vt:lpstr>Calibri</vt:lpstr>
      <vt:lpstr>Calibri Light</vt:lpstr>
      <vt:lpstr>Times New Roman</vt:lpstr>
      <vt:lpstr>Office 佈景主題</vt:lpstr>
      <vt:lpstr>1_Office 佈景主題</vt:lpstr>
      <vt:lpstr>2_Office 佈景主題</vt:lpstr>
      <vt:lpstr>實作輔導 2</vt:lpstr>
      <vt:lpstr>PowerPoint 簡報</vt:lpstr>
      <vt:lpstr>PowerPoint 簡報</vt:lpstr>
      <vt:lpstr>PowerPoint 簡報</vt:lpstr>
      <vt:lpstr>再談變數 (variable) 記憶體代言人 </vt:lpstr>
      <vt:lpstr>變數(Variable)?</vt:lpstr>
      <vt:lpstr>為何變數要宣告型態的理由:不同型態的變數</vt:lpstr>
      <vt:lpstr>變數的宣告: </vt:lpstr>
      <vt:lpstr>變數 (variable)</vt:lpstr>
      <vt:lpstr>變數的名稱不合法invalid?合法valid?</vt:lpstr>
      <vt:lpstr>PowerPoint 簡報</vt:lpstr>
      <vt:lpstr>PowerPoint 簡報</vt:lpstr>
      <vt:lpstr>數值型態numeric data type </vt:lpstr>
      <vt:lpstr>運算式 I</vt:lpstr>
      <vt:lpstr>運算式 II</vt:lpstr>
      <vt:lpstr>計算BMI</vt:lpstr>
      <vt:lpstr>BMI說明</vt:lpstr>
      <vt:lpstr>BMI程式一: 只計算BMI</vt:lpstr>
      <vt:lpstr>BMI程式一流程圖 (flow chart)</vt:lpstr>
      <vt:lpstr>只計算BMI</vt:lpstr>
      <vt:lpstr>浮動點之小數位數</vt:lpstr>
      <vt:lpstr>輸入整數資料及整數變數 </vt:lpstr>
      <vt:lpstr>未完成之程式</vt:lpstr>
      <vt:lpstr>PowerPoint 簡報</vt:lpstr>
      <vt:lpstr>為何需要類別/ 函式庫(Library)/package?</vt:lpstr>
      <vt:lpstr>從循序到分支 程式會轉彎</vt:lpstr>
      <vt:lpstr>判斷體位是否標準?</vt:lpstr>
      <vt:lpstr>BMI診斷分成二層次</vt:lpstr>
      <vt:lpstr>將BMI診斷分成三層次(簡化)</vt:lpstr>
      <vt:lpstr>習題</vt:lpstr>
      <vt:lpstr>未輸入三位整數時:從循序到分支 </vt:lpstr>
      <vt:lpstr>條件:邏輯運算式 (立即搶答)</vt:lpstr>
      <vt:lpstr>再談指定/派敘述 = (assignment statement)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utaipei</dc:creator>
  <cp:lastModifiedBy>user</cp:lastModifiedBy>
  <cp:revision>143</cp:revision>
  <cp:lastPrinted>2017-10-24T05:08:21Z</cp:lastPrinted>
  <dcterms:created xsi:type="dcterms:W3CDTF">2017-09-02T05:47:28Z</dcterms:created>
  <dcterms:modified xsi:type="dcterms:W3CDTF">2018-03-16T04:02:47Z</dcterms:modified>
</cp:coreProperties>
</file>