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56"/>
  </p:notesMasterIdLst>
  <p:handoutMasterIdLst>
    <p:handoutMasterId r:id="rId57"/>
  </p:handoutMasterIdLst>
  <p:sldIdLst>
    <p:sldId id="302" r:id="rId4"/>
    <p:sldId id="305" r:id="rId5"/>
    <p:sldId id="307" r:id="rId6"/>
    <p:sldId id="306" r:id="rId7"/>
    <p:sldId id="308" r:id="rId8"/>
    <p:sldId id="256" r:id="rId9"/>
    <p:sldId id="284" r:id="rId10"/>
    <p:sldId id="279" r:id="rId11"/>
    <p:sldId id="257" r:id="rId12"/>
    <p:sldId id="260" r:id="rId13"/>
    <p:sldId id="285" r:id="rId14"/>
    <p:sldId id="275" r:id="rId15"/>
    <p:sldId id="276" r:id="rId16"/>
    <p:sldId id="277" r:id="rId17"/>
    <p:sldId id="258" r:id="rId18"/>
    <p:sldId id="301" r:id="rId19"/>
    <p:sldId id="298" r:id="rId20"/>
    <p:sldId id="286" r:id="rId21"/>
    <p:sldId id="300" r:id="rId22"/>
    <p:sldId id="299" r:id="rId23"/>
    <p:sldId id="259" r:id="rId24"/>
    <p:sldId id="261" r:id="rId25"/>
    <p:sldId id="268" r:id="rId26"/>
    <p:sldId id="303" r:id="rId27"/>
    <p:sldId id="304" r:id="rId28"/>
    <p:sldId id="296" r:id="rId29"/>
    <p:sldId id="270" r:id="rId30"/>
    <p:sldId id="295" r:id="rId31"/>
    <p:sldId id="269" r:id="rId32"/>
    <p:sldId id="271" r:id="rId33"/>
    <p:sldId id="272" r:id="rId34"/>
    <p:sldId id="273" r:id="rId35"/>
    <p:sldId id="274" r:id="rId36"/>
    <p:sldId id="283" r:id="rId37"/>
    <p:sldId id="280" r:id="rId38"/>
    <p:sldId id="281" r:id="rId39"/>
    <p:sldId id="282" r:id="rId40"/>
    <p:sldId id="288" r:id="rId41"/>
    <p:sldId id="290" r:id="rId42"/>
    <p:sldId id="264" r:id="rId43"/>
    <p:sldId id="265" r:id="rId44"/>
    <p:sldId id="262" r:id="rId45"/>
    <p:sldId id="263" r:id="rId46"/>
    <p:sldId id="297" r:id="rId47"/>
    <p:sldId id="289" r:id="rId48"/>
    <p:sldId id="293" r:id="rId49"/>
    <p:sldId id="294" r:id="rId50"/>
    <p:sldId id="291" r:id="rId51"/>
    <p:sldId id="266" r:id="rId52"/>
    <p:sldId id="267" r:id="rId53"/>
    <p:sldId id="292" r:id="rId54"/>
    <p:sldId id="287" r:id="rId55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2AD69678-FCBE-4D4A-BFF3-8A9BAC2762C4}">
          <p14:sldIdLst>
            <p14:sldId id="302"/>
            <p14:sldId id="305"/>
            <p14:sldId id="307"/>
            <p14:sldId id="306"/>
            <p14:sldId id="308"/>
            <p14:sldId id="256"/>
            <p14:sldId id="284"/>
            <p14:sldId id="279"/>
            <p14:sldId id="257"/>
            <p14:sldId id="260"/>
            <p14:sldId id="285"/>
            <p14:sldId id="275"/>
            <p14:sldId id="276"/>
            <p14:sldId id="277"/>
            <p14:sldId id="258"/>
          </p14:sldIdLst>
        </p14:section>
        <p14:section name="未命名的章節" id="{49D7332E-7C58-45E8-92FB-3A6C79D2A974}">
          <p14:sldIdLst>
            <p14:sldId id="301"/>
            <p14:sldId id="298"/>
            <p14:sldId id="286"/>
            <p14:sldId id="300"/>
            <p14:sldId id="299"/>
            <p14:sldId id="259"/>
            <p14:sldId id="261"/>
            <p14:sldId id="268"/>
            <p14:sldId id="303"/>
            <p14:sldId id="304"/>
            <p14:sldId id="296"/>
            <p14:sldId id="270"/>
            <p14:sldId id="295"/>
            <p14:sldId id="269"/>
            <p14:sldId id="271"/>
            <p14:sldId id="272"/>
            <p14:sldId id="273"/>
            <p14:sldId id="274"/>
          </p14:sldIdLst>
        </p14:section>
        <p14:section name="未命名的章節" id="{E345946F-5263-41D3-89CD-A70CC1C51208}">
          <p14:sldIdLst>
            <p14:sldId id="283"/>
            <p14:sldId id="280"/>
            <p14:sldId id="281"/>
            <p14:sldId id="282"/>
            <p14:sldId id="288"/>
            <p14:sldId id="290"/>
            <p14:sldId id="264"/>
            <p14:sldId id="265"/>
            <p14:sldId id="262"/>
            <p14:sldId id="263"/>
            <p14:sldId id="297"/>
          </p14:sldIdLst>
        </p14:section>
        <p14:section name="未命名的章節" id="{813A2005-283D-4269-9F8A-513B8CD3EF9D}">
          <p14:sldIdLst>
            <p14:sldId id="289"/>
            <p14:sldId id="293"/>
            <p14:sldId id="294"/>
            <p14:sldId id="291"/>
            <p14:sldId id="266"/>
            <p14:sldId id="267"/>
            <p14:sldId id="292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193" y="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00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A1135-4D41-452B-99E1-536521F677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511649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8B4F5-CFB3-42A6-A732-3B3802D394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70521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8B4F5-CFB3-42A6-A732-3B3802D3942C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8290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47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01E7-3D61-4143-9533-CB812C7EC727}" type="datetimeFigureOut">
              <a:rPr lang="zh-TW" altLang="en-US" smtClean="0"/>
              <a:t>2018/3/9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3A7F-5CCA-41F3-8CBA-AE5F6BF11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840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01E7-3D61-4143-9533-CB812C7EC727}" type="datetimeFigureOut">
              <a:rPr lang="zh-TW" altLang="en-US" smtClean="0"/>
              <a:t>2018/3/9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3A7F-5CCA-41F3-8CBA-AE5F6BF11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2730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60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60"/>
            <a:ext cx="80772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01E7-3D61-4143-9533-CB812C7EC727}" type="datetimeFigureOut">
              <a:rPr lang="zh-TW" altLang="en-US" smtClean="0"/>
              <a:t>2018/3/9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3A7F-5CCA-41F3-8CBA-AE5F6BF11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4274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EE8C-1CA0-423E-9E85-35FEEEAB557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EA26-11D9-418D-B652-3D863B0793F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151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EE8C-1CA0-423E-9E85-35FEEEAB557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EA26-11D9-418D-B652-3D863B0793F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88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5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8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EE8C-1CA0-423E-9E85-35FEEEAB557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EA26-11D9-418D-B652-3D863B0793F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219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EE8C-1CA0-423E-9E85-35FEEEAB557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EA26-11D9-418D-B652-3D863B0793F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191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EE8C-1CA0-423E-9E85-35FEEEAB557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EA26-11D9-418D-B652-3D863B0793F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801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EE8C-1CA0-423E-9E85-35FEEEAB557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EA26-11D9-418D-B652-3D863B0793F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456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EE8C-1CA0-423E-9E85-35FEEEAB557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EA26-11D9-418D-B652-3D863B0793F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528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4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EE8C-1CA0-423E-9E85-35FEEEAB557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EA26-11D9-418D-B652-3D863B0793F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617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01E7-3D61-4143-9533-CB812C7EC727}" type="datetimeFigureOut">
              <a:rPr lang="zh-TW" altLang="en-US" smtClean="0"/>
              <a:t>2018/3/9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3A7F-5CCA-41F3-8CBA-AE5F6BF11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943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4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EE8C-1CA0-423E-9E85-35FEEEAB557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EA26-11D9-418D-B652-3D863B0793F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253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EE8C-1CA0-423E-9E85-35FEEEAB557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EA26-11D9-418D-B652-3D863B0793F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880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0EE8C-1CA0-423E-9E85-35FEEEAB557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EA26-11D9-418D-B652-3D863B0793F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928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F8E05-6226-4164-9791-47952826217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EB60-64B4-4E94-BCEA-2F84964C2E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8545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F8E05-6226-4164-9791-47952826217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EB60-64B4-4E94-BCEA-2F84964C2E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8209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5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8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F8E05-6226-4164-9791-47952826217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EB60-64B4-4E94-BCEA-2F84964C2E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48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F8E05-6226-4164-9791-47952826217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EB60-64B4-4E94-BCEA-2F84964C2E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9143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F8E05-6226-4164-9791-47952826217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EB60-64B4-4E94-BCEA-2F84964C2E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6640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F8E05-6226-4164-9791-47952826217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EB60-64B4-4E94-BCEA-2F84964C2E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6976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F8E05-6226-4164-9791-47952826217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EB60-64B4-4E94-BCEA-2F84964C2E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658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01E7-3D61-4143-9533-CB812C7EC727}" type="datetimeFigureOut">
              <a:rPr lang="zh-TW" altLang="en-US" smtClean="0"/>
              <a:t>2018/3/9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3A7F-5CCA-41F3-8CBA-AE5F6BF11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45951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F8E05-6226-4164-9791-47952826217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EB60-64B4-4E94-BCEA-2F84964C2E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7011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F8E05-6226-4164-9791-47952826217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EB60-64B4-4E94-BCEA-2F84964C2E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8609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F8E05-6226-4164-9791-47952826217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EB60-64B4-4E94-BCEA-2F84964C2E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805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F8E05-6226-4164-9791-47952826217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2EB60-64B4-4E94-BCEA-2F84964C2E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383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01E7-3D61-4143-9533-CB812C7EC727}" type="datetimeFigureOut">
              <a:rPr lang="zh-TW" altLang="en-US" smtClean="0"/>
              <a:t>2018/3/9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3A7F-5CCA-41F3-8CBA-AE5F6BF11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657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3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01E7-3D61-4143-9533-CB812C7EC727}" type="datetimeFigureOut">
              <a:rPr lang="zh-TW" altLang="en-US" smtClean="0"/>
              <a:t>2018/3/9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3A7F-5CCA-41F3-8CBA-AE5F6BF11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1079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01E7-3D61-4143-9533-CB812C7EC727}" type="datetimeFigureOut">
              <a:rPr lang="zh-TW" altLang="en-US" smtClean="0"/>
              <a:t>2018/3/9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3A7F-5CCA-41F3-8CBA-AE5F6BF11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320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01E7-3D61-4143-9533-CB812C7EC727}" type="datetimeFigureOut">
              <a:rPr lang="zh-TW" altLang="en-US" smtClean="0"/>
              <a:t>2018/3/9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3A7F-5CCA-41F3-8CBA-AE5F6BF11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0991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01E7-3D61-4143-9533-CB812C7EC727}" type="datetimeFigureOut">
              <a:rPr lang="zh-TW" altLang="en-US" smtClean="0"/>
              <a:t>2018/3/9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3A7F-5CCA-41F3-8CBA-AE5F6BF11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0989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01E7-3D61-4143-9533-CB812C7EC727}" type="datetimeFigureOut">
              <a:rPr lang="zh-TW" altLang="en-US" smtClean="0"/>
              <a:t>2018/3/9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3A7F-5CCA-41F3-8CBA-AE5F6BF11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031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901E7-3D61-4143-9533-CB812C7EC727}" type="datetimeFigureOut">
              <a:rPr lang="zh-TW" altLang="en-US" smtClean="0"/>
              <a:t>2018/3/9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33A7F-5CCA-41F3-8CBA-AE5F6BF1176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023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0EE8C-1CA0-423E-9E85-35FEEEAB5572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CEA26-11D9-418D-B652-3D863B0793F1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67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F8E05-6226-4164-9791-479528262179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2018/3/9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2EB60-64B4-4E94-BCEA-2F84964C2E9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4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s.utaipei.edu.tw/bin/home.php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health99.hpa.gov.tw/OnlinkHealth/Onlink_BMI.aspx" TargetMode="Externa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s.utaipei.edu.tw/bin/home.ph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實作輔導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日期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3/11 09:10~16:00</a:t>
            </a:r>
          </a:p>
          <a:p>
            <a:r>
              <a:rPr lang="zh-TW" altLang="en-US" dirty="0" smtClean="0"/>
              <a:t>地點</a:t>
            </a:r>
            <a:r>
              <a:rPr lang="en-US" altLang="zh-TW" dirty="0" smtClean="0"/>
              <a:t>:</a:t>
            </a:r>
            <a:r>
              <a:rPr lang="zh-TW" altLang="en-US" dirty="0"/>
              <a:t>臺北市立大學　臺北市中正區愛國西路</a:t>
            </a:r>
            <a:r>
              <a:rPr lang="zh-TW" altLang="en-US" dirty="0" smtClean="0"/>
              <a:t>一號 </a:t>
            </a:r>
            <a:r>
              <a:rPr lang="en-US" altLang="zh-TW" dirty="0" smtClean="0"/>
              <a:t>(</a:t>
            </a:r>
            <a:r>
              <a:rPr lang="zh-TW" altLang="en-US" dirty="0" smtClean="0"/>
              <a:t>中正紀念堂站</a:t>
            </a:r>
            <a:r>
              <a:rPr lang="en-US" altLang="zh-TW" dirty="0" smtClean="0"/>
              <a:t>7</a:t>
            </a:r>
            <a:r>
              <a:rPr lang="zh-TW" altLang="en-US" dirty="0" smtClean="0"/>
              <a:t>號出口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公誠樓三樓 </a:t>
            </a:r>
            <a:r>
              <a:rPr lang="en-US" altLang="zh-TW" dirty="0" smtClean="0"/>
              <a:t>G315</a:t>
            </a:r>
            <a:r>
              <a:rPr lang="zh-TW" altLang="en-US" dirty="0" smtClean="0"/>
              <a:t> 電腦教室</a:t>
            </a:r>
            <a:r>
              <a:rPr lang="en-US" altLang="zh-TW" dirty="0" smtClean="0"/>
              <a:t>(</a:t>
            </a:r>
            <a:r>
              <a:rPr lang="zh-TW" altLang="en-US" dirty="0">
                <a:hlinkClick r:id="rId2" tooltip="另開新視窗"/>
              </a:rPr>
              <a:t>資訊科學系</a:t>
            </a:r>
            <a:r>
              <a:rPr lang="en-US" altLang="zh-TW" dirty="0">
                <a:hlinkClick r:id="rId2" tooltip="另開新視窗"/>
              </a:rPr>
              <a:t>(</a:t>
            </a:r>
            <a:r>
              <a:rPr lang="zh-TW" altLang="en-US" dirty="0">
                <a:hlinkClick r:id="rId2" tooltip="另開新視窗"/>
              </a:rPr>
              <a:t>含碩士班</a:t>
            </a:r>
            <a:r>
              <a:rPr lang="en-US" altLang="zh-TW" dirty="0" smtClean="0">
                <a:hlinkClick r:id="rId2" tooltip="另開新視窗"/>
              </a:rPr>
              <a:t>)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可自行攜帶筆電</a:t>
            </a:r>
            <a:endParaRPr lang="en-US" altLang="zh-TW" dirty="0" smtClean="0"/>
          </a:p>
          <a:p>
            <a:r>
              <a:rPr lang="zh-TW" altLang="en-US" dirty="0" smtClean="0"/>
              <a:t>目標</a:t>
            </a:r>
            <a:r>
              <a:rPr lang="en-US" altLang="zh-TW" dirty="0" smtClean="0"/>
              <a:t>:</a:t>
            </a:r>
            <a:r>
              <a:rPr lang="zh-TW" altLang="en-US" dirty="0" smtClean="0"/>
              <a:t>協助習題、安裝</a:t>
            </a:r>
            <a:r>
              <a:rPr lang="en-US" altLang="zh-TW" dirty="0" smtClean="0"/>
              <a:t>java </a:t>
            </a:r>
            <a:r>
              <a:rPr lang="zh-TW" altLang="en-US" dirty="0" smtClean="0"/>
              <a:t>環境、</a:t>
            </a:r>
            <a:r>
              <a:rPr lang="en-US" altLang="zh-TW" dirty="0" smtClean="0"/>
              <a:t>path</a:t>
            </a:r>
            <a:r>
              <a:rPr lang="zh-TW" altLang="en-US" dirty="0" smtClean="0"/>
              <a:t>設定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下次預定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>
                <a:solidFill>
                  <a:srgbClr val="FF0000"/>
                </a:solidFill>
              </a:rPr>
              <a:t>3/24</a:t>
            </a:r>
            <a:r>
              <a:rPr lang="zh-TW" altLang="en-US" dirty="0">
                <a:solidFill>
                  <a:srgbClr val="FF0000"/>
                </a:solidFill>
              </a:rPr>
              <a:t>（星期六</a:t>
            </a:r>
            <a:r>
              <a:rPr lang="zh-TW" altLang="en-US" dirty="0" smtClean="0">
                <a:solidFill>
                  <a:srgbClr val="FF0000"/>
                </a:solidFill>
              </a:rPr>
              <a:t>）</a:t>
            </a:r>
            <a:r>
              <a:rPr lang="zh-TW" altLang="en-US" dirty="0" smtClean="0"/>
              <a:t>、</a:t>
            </a:r>
            <a:r>
              <a:rPr lang="en-US" altLang="zh-TW" dirty="0" smtClean="0">
                <a:solidFill>
                  <a:srgbClr val="FF0000"/>
                </a:solidFill>
              </a:rPr>
              <a:t>4/14</a:t>
            </a:r>
            <a:r>
              <a:rPr lang="zh-TW" altLang="en-US" dirty="0">
                <a:solidFill>
                  <a:srgbClr val="FF0000"/>
                </a:solidFill>
              </a:rPr>
              <a:t>（星期六</a:t>
            </a:r>
            <a:r>
              <a:rPr lang="zh-TW" altLang="en-US" dirty="0" smtClean="0"/>
              <a:t>）</a:t>
            </a:r>
            <a:r>
              <a:rPr lang="en-US" altLang="zh-TW" dirty="0">
                <a:solidFill>
                  <a:srgbClr val="FF0000"/>
                </a:solidFill>
              </a:rPr>
              <a:t>09:10~16:00</a:t>
            </a:r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092297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輸出 </a:t>
            </a:r>
            <a:r>
              <a:rPr lang="en-US" altLang="zh-TW" dirty="0" smtClean="0"/>
              <a:t>:</a:t>
            </a:r>
            <a:r>
              <a:rPr lang="zh-TW" altLang="en-US" dirty="0" smtClean="0"/>
              <a:t> 換行</a:t>
            </a:r>
            <a:r>
              <a:rPr lang="en-US" altLang="zh-TW" dirty="0" smtClean="0"/>
              <a:t>(</a:t>
            </a:r>
            <a:r>
              <a:rPr lang="zh-TW" altLang="en-US" dirty="0" smtClean="0"/>
              <a:t>二種方式</a:t>
            </a:r>
            <a:r>
              <a:rPr lang="en-US" altLang="zh-TW" dirty="0" smtClean="0"/>
              <a:t>)</a:t>
            </a:r>
            <a:r>
              <a:rPr lang="zh-TW" altLang="en-US" dirty="0" smtClean="0"/>
              <a:t> 或 不換</a:t>
            </a:r>
            <a:r>
              <a:rPr lang="zh-TW" altLang="en-US" dirty="0"/>
              <a:t>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9" y="1772836"/>
            <a:ext cx="8191822" cy="1243335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altLang="zh-TW" dirty="0" err="1"/>
              <a:t>System.out.</a:t>
            </a:r>
            <a:r>
              <a:rPr lang="en-US" altLang="zh-TW" u="sng" dirty="0" err="1"/>
              <a:t>print</a:t>
            </a:r>
            <a:r>
              <a:rPr lang="en-US" altLang="zh-TW" u="sng" dirty="0" err="1">
                <a:solidFill>
                  <a:srgbClr val="FF0000"/>
                </a:solidFill>
              </a:rPr>
              <a:t>ln</a:t>
            </a:r>
            <a:r>
              <a:rPr lang="en-US" altLang="zh-TW" dirty="0" smtClean="0"/>
              <a:t>(“Drink Java coffee!”);//</a:t>
            </a:r>
            <a:r>
              <a:rPr lang="zh-TW" altLang="en-US" dirty="0" smtClean="0"/>
              <a:t>換行</a:t>
            </a:r>
            <a:endParaRPr lang="en-US" altLang="zh-TW" dirty="0" smtClean="0"/>
          </a:p>
          <a:p>
            <a:r>
              <a:rPr lang="en-US" altLang="zh-TW" dirty="0" err="1"/>
              <a:t>System.out.println</a:t>
            </a:r>
            <a:r>
              <a:rPr lang="en-US" altLang="zh-TW" dirty="0" smtClean="0"/>
              <a:t>(“excellent .”);//</a:t>
            </a:r>
            <a:r>
              <a:rPr lang="zh-TW" altLang="en-US" dirty="0" smtClean="0"/>
              <a:t>不</a:t>
            </a:r>
            <a:r>
              <a:rPr lang="zh-TW" altLang="en-US" dirty="0"/>
              <a:t>換行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158712" y="3789040"/>
            <a:ext cx="9145014" cy="124333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err="1" smtClean="0"/>
              <a:t>System.out.</a:t>
            </a:r>
            <a:r>
              <a:rPr lang="en-US" altLang="zh-TW" u="sng" dirty="0" err="1" smtClean="0"/>
              <a:t>print</a:t>
            </a:r>
            <a:r>
              <a:rPr lang="en-US" altLang="zh-TW" dirty="0" smtClean="0"/>
              <a:t> (“Drink Java coffee</a:t>
            </a:r>
            <a:r>
              <a:rPr lang="en-US" altLang="zh-TW" dirty="0" smtClean="0">
                <a:solidFill>
                  <a:srgbClr val="FF0000"/>
                </a:solidFill>
              </a:rPr>
              <a:t>\n</a:t>
            </a:r>
            <a:r>
              <a:rPr lang="en-US" altLang="zh-TW" dirty="0"/>
              <a:t>”); </a:t>
            </a:r>
            <a:r>
              <a:rPr lang="en-US" altLang="zh-TW" dirty="0" smtClean="0"/>
              <a:t>//</a:t>
            </a:r>
            <a:r>
              <a:rPr lang="zh-TW" altLang="en-US" dirty="0"/>
              <a:t>不</a:t>
            </a:r>
            <a:r>
              <a:rPr lang="zh-TW" altLang="en-US" dirty="0" smtClean="0"/>
              <a:t>換行變換</a:t>
            </a:r>
            <a:r>
              <a:rPr lang="zh-TW" altLang="en-US" dirty="0"/>
              <a:t>行</a:t>
            </a:r>
            <a:endParaRPr lang="en-US" altLang="zh-TW" dirty="0" smtClean="0"/>
          </a:p>
          <a:p>
            <a:r>
              <a:rPr lang="en-US" altLang="zh-TW" dirty="0" err="1" smtClean="0"/>
              <a:t>System.out.println</a:t>
            </a:r>
            <a:r>
              <a:rPr lang="en-US" altLang="zh-TW" dirty="0" smtClean="0"/>
              <a:t>(“excellent .”);</a:t>
            </a:r>
            <a:endParaRPr lang="zh-TW" altLang="en-US" dirty="0"/>
          </a:p>
        </p:txBody>
      </p:sp>
      <p:sp>
        <p:nvSpPr>
          <p:cNvPr id="5" name="上-下雙向箭號 4"/>
          <p:cNvSpPr/>
          <p:nvPr/>
        </p:nvSpPr>
        <p:spPr>
          <a:xfrm>
            <a:off x="3491880" y="2996952"/>
            <a:ext cx="360040" cy="79208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4084888" y="320833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相同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833036" y="5287223"/>
            <a:ext cx="71500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dirty="0" smtClean="0">
                <a:solidFill>
                  <a:srgbClr val="FF0000"/>
                </a:solidFill>
              </a:rPr>
              <a:t>\n</a:t>
            </a:r>
            <a:r>
              <a:rPr lang="zh-TW" altLang="en-US" sz="3600" dirty="0" smtClean="0">
                <a:solidFill>
                  <a:srgbClr val="FF0000"/>
                </a:solidFill>
              </a:rPr>
              <a:t>  </a:t>
            </a:r>
            <a:r>
              <a:rPr lang="en-US" altLang="zh-TW" sz="3600" dirty="0" smtClean="0">
                <a:solidFill>
                  <a:srgbClr val="FF0000"/>
                </a:solidFill>
              </a:rPr>
              <a:t>:Escape </a:t>
            </a:r>
            <a:r>
              <a:rPr lang="zh-TW" altLang="en-US" sz="3600" dirty="0" smtClean="0">
                <a:solidFill>
                  <a:srgbClr val="FF0000"/>
                </a:solidFill>
              </a:rPr>
              <a:t>字元，</a:t>
            </a:r>
            <a:r>
              <a:rPr lang="en-US" altLang="zh-TW" sz="3600" dirty="0" smtClean="0">
                <a:solidFill>
                  <a:srgbClr val="FF0000"/>
                </a:solidFill>
              </a:rPr>
              <a:t>new line</a:t>
            </a:r>
            <a:r>
              <a:rPr lang="zh-TW" altLang="en-US" sz="3600" dirty="0" smtClean="0">
                <a:solidFill>
                  <a:srgbClr val="FF0000"/>
                </a:solidFill>
              </a:rPr>
              <a:t>，即</a:t>
            </a:r>
            <a:r>
              <a:rPr lang="zh-TW" altLang="en-US" sz="3600" dirty="0" smtClean="0"/>
              <a:t>換行</a:t>
            </a:r>
            <a:endParaRPr lang="en-US" altLang="zh-TW" sz="3600" dirty="0" smtClean="0"/>
          </a:p>
          <a:p>
            <a:r>
              <a:rPr lang="en-US" altLang="zh-TW" sz="3600" dirty="0">
                <a:solidFill>
                  <a:srgbClr val="FF0000"/>
                </a:solidFill>
              </a:rPr>
              <a:t>\</a:t>
            </a:r>
            <a:r>
              <a:rPr lang="en-US" altLang="zh-TW" sz="3600" dirty="0" smtClean="0">
                <a:solidFill>
                  <a:srgbClr val="FF0000"/>
                </a:solidFill>
              </a:rPr>
              <a:t>n\n</a:t>
            </a:r>
            <a:r>
              <a:rPr lang="zh-TW" altLang="en-US" sz="3600" dirty="0" smtClean="0">
                <a:solidFill>
                  <a:srgbClr val="FF0000"/>
                </a:solidFill>
              </a:rPr>
              <a:t>  </a:t>
            </a:r>
            <a:r>
              <a:rPr lang="en-US" altLang="zh-TW" sz="3600" dirty="0" smtClean="0">
                <a:solidFill>
                  <a:srgbClr val="FF0000"/>
                </a:solidFill>
              </a:rPr>
              <a:t>: </a:t>
            </a:r>
            <a:r>
              <a:rPr lang="zh-TW" altLang="en-US" sz="3600" dirty="0" smtClean="0"/>
              <a:t>換行二次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8650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7886700" cy="2304256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/>
              <a:t>程式出現錯誤，如何是好</a:t>
            </a:r>
            <a:r>
              <a:rPr lang="en-US" altLang="zh-TW" dirty="0" smtClean="0"/>
              <a:t>?</a:t>
            </a:r>
            <a:br>
              <a:rPr lang="en-US" altLang="zh-TW" dirty="0" smtClean="0"/>
            </a:br>
            <a:r>
              <a:rPr lang="en-US" altLang="zh-TW" dirty="0" smtClean="0"/>
              <a:t>Error(</a:t>
            </a:r>
            <a:r>
              <a:rPr lang="zh-TW" altLang="en-US" dirty="0" smtClean="0"/>
              <a:t>錯誤</a:t>
            </a:r>
            <a:r>
              <a:rPr lang="en-US" altLang="zh-TW" dirty="0" smtClean="0"/>
              <a:t>)! Bug(</a:t>
            </a:r>
            <a:r>
              <a:rPr lang="zh-TW" altLang="en-US" dirty="0" smtClean="0"/>
              <a:t>臭蟲</a:t>
            </a:r>
            <a:r>
              <a:rPr lang="en-US" altLang="zh-TW" dirty="0" smtClean="0"/>
              <a:t>)! </a:t>
            </a:r>
            <a:br>
              <a:rPr lang="en-US" altLang="zh-TW" dirty="0" smtClean="0"/>
            </a:br>
            <a:r>
              <a:rPr lang="en-US" altLang="zh-TW" dirty="0" smtClean="0"/>
              <a:t>Debug(</a:t>
            </a:r>
            <a:r>
              <a:rPr lang="zh-TW" altLang="en-US" dirty="0" smtClean="0"/>
              <a:t>抓</a:t>
            </a:r>
            <a:r>
              <a:rPr lang="zh-TW" altLang="en-US" dirty="0"/>
              <a:t>臭蟲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980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3189"/>
            <a:ext cx="7886700" cy="68761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Error! Bug! debug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7209" y="614935"/>
            <a:ext cx="7711182" cy="4351338"/>
          </a:xfrm>
          <a:ln>
            <a:solidFill>
              <a:srgbClr val="00B05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include</a:t>
            </a:r>
            <a:r>
              <a:rPr lang="en-US" altLang="zh-TW" dirty="0"/>
              <a:t> </a:t>
            </a:r>
            <a:r>
              <a:rPr lang="en-US" altLang="zh-TW" dirty="0" err="1"/>
              <a:t>java.util</a:t>
            </a:r>
            <a:r>
              <a:rPr lang="en-US" altLang="zh-TW" dirty="0"/>
              <a:t>.*; 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public </a:t>
            </a:r>
            <a:r>
              <a:rPr lang="en-US" altLang="zh-TW" dirty="0">
                <a:solidFill>
                  <a:srgbClr val="FF0000"/>
                </a:solidFill>
              </a:rPr>
              <a:t>Class</a:t>
            </a:r>
            <a:r>
              <a:rPr lang="en-US" altLang="zh-TW" dirty="0"/>
              <a:t> welcome{ </a:t>
            </a:r>
          </a:p>
          <a:p>
            <a:pPr marL="0" indent="0">
              <a:buNone/>
            </a:pPr>
            <a:r>
              <a:rPr lang="en-US" altLang="zh-TW" dirty="0"/>
              <a:t>public static void main(String </a:t>
            </a:r>
            <a:r>
              <a:rPr lang="en-US" altLang="zh-TW" dirty="0" err="1"/>
              <a:t>args</a:t>
            </a:r>
            <a:r>
              <a:rPr lang="en-US" altLang="zh-TW" dirty="0"/>
              <a:t>[]){ </a:t>
            </a:r>
          </a:p>
          <a:p>
            <a:pPr marL="0" indent="0">
              <a:buNone/>
            </a:pPr>
            <a:r>
              <a:rPr lang="en-US" altLang="zh-TW" dirty="0"/>
              <a:t>  </a:t>
            </a:r>
            <a:r>
              <a:rPr lang="en-US" altLang="zh-TW" dirty="0" err="1"/>
              <a:t>System.out.println</a:t>
            </a:r>
            <a:r>
              <a:rPr lang="en-US" altLang="zh-TW" dirty="0"/>
              <a:t>("Java is an excellent computer language</a:t>
            </a:r>
            <a:r>
              <a:rPr lang="en-US" altLang="zh-TW" dirty="0">
                <a:solidFill>
                  <a:srgbClr val="FF0000"/>
                </a:solidFill>
              </a:rPr>
              <a:t>.")</a:t>
            </a:r>
          </a:p>
          <a:p>
            <a:pPr marL="0" indent="0">
              <a:buNone/>
            </a:pPr>
            <a:r>
              <a:rPr lang="en-US" altLang="zh-TW" dirty="0"/>
              <a:t>  </a:t>
            </a:r>
            <a:r>
              <a:rPr lang="en-US" altLang="zh-TW" dirty="0" err="1"/>
              <a:t>System.out.println</a:t>
            </a:r>
            <a:r>
              <a:rPr lang="en-US" altLang="zh-TW" dirty="0"/>
              <a:t>("Let's start to learn Java!");</a:t>
            </a:r>
          </a:p>
          <a:p>
            <a:pPr marL="0" indent="0">
              <a:buNone/>
            </a:pPr>
            <a:r>
              <a:rPr lang="en-US" altLang="zh-TW" dirty="0"/>
              <a:t> }</a:t>
            </a:r>
          </a:p>
          <a:p>
            <a:pPr marL="0" indent="0">
              <a:buNone/>
            </a:pPr>
            <a:r>
              <a:rPr lang="en-US" altLang="zh-TW" dirty="0"/>
              <a:t>}//class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2" y="3645024"/>
            <a:ext cx="543649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線單箭頭接點 5"/>
          <p:cNvCxnSpPr/>
          <p:nvPr/>
        </p:nvCxnSpPr>
        <p:spPr>
          <a:xfrm>
            <a:off x="971600" y="908720"/>
            <a:ext cx="3240360" cy="3600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>
            <a:off x="1979714" y="1844824"/>
            <a:ext cx="3843399" cy="29523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251530" y="5085204"/>
            <a:ext cx="270458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/>
              <a:t>i</a:t>
            </a:r>
            <a:r>
              <a:rPr lang="en-US" altLang="zh-TW" sz="2800" dirty="0" smtClean="0"/>
              <a:t>nclude: import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/>
              <a:t>Class: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/>
              <a:t>;</a:t>
            </a:r>
            <a:endParaRPr lang="zh-TW" altLang="en-US" sz="2800" dirty="0"/>
          </a:p>
        </p:txBody>
      </p:sp>
      <p:cxnSp>
        <p:nvCxnSpPr>
          <p:cNvPr id="11" name="直線接點 10"/>
          <p:cNvCxnSpPr/>
          <p:nvPr/>
        </p:nvCxnSpPr>
        <p:spPr>
          <a:xfrm>
            <a:off x="5076056" y="4966273"/>
            <a:ext cx="149411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3894187" y="4653136"/>
            <a:ext cx="149411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5076056" y="4509120"/>
            <a:ext cx="149411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48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801362"/>
          </a:xfrm>
        </p:spPr>
        <p:txBody>
          <a:bodyPr/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debug(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偵錯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8001" y="1526023"/>
            <a:ext cx="6447501" cy="4515343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4" y="1526040"/>
            <a:ext cx="5448550" cy="346868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3841" y="2967914"/>
            <a:ext cx="3610169" cy="389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1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500" b="1" dirty="0"/>
              <a:t>何謂偵</a:t>
            </a:r>
            <a:r>
              <a:rPr lang="en-US" altLang="zh-TW" sz="3500" b="1" dirty="0"/>
              <a:t>(</a:t>
            </a:r>
            <a:r>
              <a:rPr lang="zh-TW" altLang="en-US" sz="3500" b="1" dirty="0"/>
              <a:t>抓</a:t>
            </a:r>
            <a:r>
              <a:rPr lang="en-US" altLang="zh-TW" sz="3500" b="1" dirty="0"/>
              <a:t>)</a:t>
            </a:r>
            <a:r>
              <a:rPr lang="zh-TW" altLang="en-US" sz="3500" b="1" dirty="0"/>
              <a:t>錯</a:t>
            </a:r>
            <a:r>
              <a:rPr lang="en-US" altLang="zh-TW" sz="3500" b="1" dirty="0"/>
              <a:t>(debug)?</a:t>
            </a:r>
            <a:r>
              <a:rPr lang="zh-TW" altLang="en-US" sz="3500" b="1" dirty="0"/>
              <a:t>語法</a:t>
            </a:r>
            <a:r>
              <a:rPr lang="en-US" altLang="zh-TW" sz="3500" b="1" dirty="0"/>
              <a:t>(syntax)˴</a:t>
            </a:r>
            <a:r>
              <a:rPr lang="zh-TW" altLang="en-US" sz="3500" b="1" dirty="0"/>
              <a:t>語意</a:t>
            </a:r>
            <a:r>
              <a:rPr lang="en-US" altLang="zh-TW" sz="3500" b="1" dirty="0"/>
              <a:t>(semantic)</a:t>
            </a:r>
            <a:r>
              <a:rPr lang="zh-TW" altLang="en-US" sz="3500" b="1" dirty="0"/>
              <a:t>錯誤</a:t>
            </a:r>
            <a:r>
              <a:rPr lang="en-US" altLang="zh-TW" sz="3500" b="1" dirty="0" smtClean="0"/>
              <a:t>?</a:t>
            </a:r>
            <a:endParaRPr lang="zh-TW" altLang="en-US" sz="35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語法</a:t>
            </a:r>
            <a:r>
              <a:rPr lang="en-US" altLang="zh-TW" b="1" dirty="0"/>
              <a:t>(syntax)</a:t>
            </a:r>
            <a:r>
              <a:rPr lang="zh-TW" altLang="en-US" b="1" dirty="0"/>
              <a:t>錯誤</a:t>
            </a:r>
            <a:r>
              <a:rPr lang="en-US" altLang="zh-TW" b="1" dirty="0"/>
              <a:t>?</a:t>
            </a:r>
          </a:p>
          <a:p>
            <a:pPr lvl="1"/>
            <a:r>
              <a:rPr lang="zh-TW" altLang="en-US" b="1" dirty="0"/>
              <a:t>指的是句子文法上的</a:t>
            </a:r>
            <a:r>
              <a:rPr lang="zh-TW" altLang="en-US" b="1" dirty="0" smtClean="0"/>
              <a:t>錯誤</a:t>
            </a:r>
            <a:endParaRPr lang="en-US" altLang="zh-TW" b="1" dirty="0" smtClean="0"/>
          </a:p>
          <a:p>
            <a:pPr lvl="2"/>
            <a:r>
              <a:rPr lang="zh-TW" altLang="en-US" b="1" dirty="0" smtClean="0"/>
              <a:t>我</a:t>
            </a:r>
            <a:r>
              <a:rPr lang="zh-TW" altLang="en-US" b="1" dirty="0"/>
              <a:t>是學生 </a:t>
            </a:r>
            <a:r>
              <a:rPr lang="en-US" altLang="zh-TW" b="1" dirty="0">
                <a:sym typeface="Wingdings" panose="05000000000000000000" pitchFamily="2" charset="2"/>
              </a:rPr>
              <a:t></a:t>
            </a:r>
            <a:r>
              <a:rPr lang="zh-TW" altLang="en-US" b="1" dirty="0">
                <a:sym typeface="Wingdings" panose="05000000000000000000" pitchFamily="2" charset="2"/>
              </a:rPr>
              <a:t> 我學生是</a:t>
            </a:r>
            <a:endParaRPr lang="en-US" altLang="zh-TW" b="1" dirty="0"/>
          </a:p>
          <a:p>
            <a:pPr lvl="1"/>
            <a:r>
              <a:rPr lang="en-US" altLang="zh-TW" b="1" dirty="0"/>
              <a:t>Compiler</a:t>
            </a:r>
            <a:r>
              <a:rPr lang="zh-TW" altLang="en-US" b="1" dirty="0"/>
              <a:t>可抓到語法錯誤</a:t>
            </a:r>
            <a:endParaRPr lang="en-US" altLang="zh-TW" b="1" dirty="0"/>
          </a:p>
          <a:p>
            <a:r>
              <a:rPr lang="zh-TW" altLang="en-US" b="1" dirty="0"/>
              <a:t>語意</a:t>
            </a:r>
            <a:r>
              <a:rPr lang="en-US" altLang="zh-TW" b="1" dirty="0"/>
              <a:t>(semantic)</a:t>
            </a:r>
            <a:r>
              <a:rPr lang="zh-TW" altLang="en-US" b="1" dirty="0"/>
              <a:t>錯誤</a:t>
            </a:r>
            <a:r>
              <a:rPr lang="en-US" altLang="zh-TW" b="1" dirty="0"/>
              <a:t>?</a:t>
            </a:r>
          </a:p>
          <a:p>
            <a:pPr lvl="1"/>
            <a:r>
              <a:rPr lang="zh-TW" altLang="en-US" b="1" dirty="0"/>
              <a:t>指的是句子意思上的</a:t>
            </a:r>
            <a:r>
              <a:rPr lang="zh-TW" altLang="en-US" b="1" dirty="0" smtClean="0"/>
              <a:t>錯誤</a:t>
            </a:r>
            <a:endParaRPr lang="en-US" altLang="zh-TW" b="1" dirty="0"/>
          </a:p>
          <a:p>
            <a:pPr lvl="1"/>
            <a:r>
              <a:rPr lang="zh-TW" altLang="en-US" b="1" dirty="0" smtClean="0"/>
              <a:t>求矩形面積 </a:t>
            </a:r>
            <a:endParaRPr lang="en-US" altLang="zh-TW" b="1" dirty="0" smtClean="0"/>
          </a:p>
          <a:p>
            <a:pPr lvl="2"/>
            <a:r>
              <a:rPr lang="en-US" altLang="zh-TW" b="1" dirty="0" smtClean="0"/>
              <a:t>Area=(</a:t>
            </a:r>
            <a:r>
              <a:rPr lang="en-US" altLang="zh-TW" b="1" dirty="0" err="1" smtClean="0"/>
              <a:t>Length+width</a:t>
            </a:r>
            <a:r>
              <a:rPr lang="en-US" altLang="zh-TW" b="1" dirty="0" smtClean="0"/>
              <a:t>)*2;</a:t>
            </a:r>
            <a:endParaRPr lang="en-US" altLang="zh-TW" b="1" dirty="0"/>
          </a:p>
          <a:p>
            <a:pPr lvl="1"/>
            <a:r>
              <a:rPr lang="en-US" altLang="zh-TW" b="1" dirty="0"/>
              <a:t>Compiler</a:t>
            </a:r>
            <a:r>
              <a:rPr lang="zh-TW" altLang="en-US" b="1" dirty="0"/>
              <a:t>抓不到語意錯誤</a:t>
            </a:r>
            <a:r>
              <a:rPr lang="en-US" altLang="zh-TW" b="1" dirty="0"/>
              <a:t/>
            </a:r>
            <a:br>
              <a:rPr lang="en-US" altLang="zh-TW" b="1" dirty="0"/>
            </a:b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81780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Debug</a:t>
            </a:r>
            <a:r>
              <a:rPr lang="zh-TW" altLang="en-US" dirty="0" smtClean="0"/>
              <a:t>抓錯蟲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6" y="1673225"/>
            <a:ext cx="9036494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import </a:t>
            </a:r>
            <a:r>
              <a:rPr lang="en-US" altLang="zh-TW" dirty="0" err="1"/>
              <a:t>java.util</a:t>
            </a:r>
            <a:r>
              <a:rPr lang="en-US" altLang="zh-TW" dirty="0"/>
              <a:t>.*; </a:t>
            </a:r>
            <a:r>
              <a:rPr lang="en-US" altLang="zh-TW" dirty="0" smtClean="0"/>
              <a:t>/</a:t>
            </a:r>
            <a:r>
              <a:rPr lang="zh-TW" altLang="en-US" dirty="0" smtClean="0"/>
              <a:t>匯入</a:t>
            </a:r>
            <a:r>
              <a:rPr lang="zh-TW" altLang="en-US" dirty="0"/>
              <a:t>函數庫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public class </a:t>
            </a:r>
            <a:r>
              <a:rPr lang="en-US" altLang="zh-TW" dirty="0" smtClean="0"/>
              <a:t>9welcomea</a:t>
            </a:r>
            <a:r>
              <a:rPr lang="en-US" altLang="zh-TW" dirty="0"/>
              <a:t>{ </a:t>
            </a:r>
          </a:p>
          <a:p>
            <a:pPr marL="0" indent="0">
              <a:buNone/>
            </a:pPr>
            <a:r>
              <a:rPr lang="en-US" altLang="zh-TW" dirty="0"/>
              <a:t>public static void </a:t>
            </a:r>
            <a:r>
              <a:rPr lang="en-US" altLang="zh-TW" dirty="0" smtClean="0"/>
              <a:t>Main(String </a:t>
            </a:r>
            <a:r>
              <a:rPr lang="en-US" altLang="zh-TW" dirty="0" err="1"/>
              <a:t>args</a:t>
            </a:r>
            <a:r>
              <a:rPr lang="en-US" altLang="zh-TW" dirty="0"/>
              <a:t>[]){ </a:t>
            </a:r>
          </a:p>
          <a:p>
            <a:pPr marL="0" indent="0">
              <a:buNone/>
            </a:pPr>
            <a:r>
              <a:rPr lang="en-US" altLang="zh-TW" dirty="0"/>
              <a:t>  </a:t>
            </a:r>
            <a:r>
              <a:rPr lang="en-US" altLang="zh-TW" dirty="0" err="1" smtClean="0"/>
              <a:t>system.Out.println</a:t>
            </a:r>
            <a:r>
              <a:rPr lang="en-US" altLang="zh-TW" dirty="0"/>
              <a:t>(“Java is an excellent computer language</a:t>
            </a:r>
            <a:r>
              <a:rPr lang="en-US" altLang="zh-TW" dirty="0" smtClean="0"/>
              <a:t>.);/</a:t>
            </a:r>
            <a:r>
              <a:rPr lang="zh-TW" altLang="en-US" dirty="0" smtClean="0"/>
              <a:t>輸出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</a:t>
            </a:r>
            <a:r>
              <a:rPr lang="en-US" altLang="zh-TW" dirty="0" err="1" smtClean="0"/>
              <a:t>system.Out.println</a:t>
            </a:r>
            <a:r>
              <a:rPr lang="en-US" altLang="zh-TW" dirty="0" smtClean="0"/>
              <a:t>(‘Let's </a:t>
            </a:r>
            <a:r>
              <a:rPr lang="en-US" altLang="zh-TW" dirty="0"/>
              <a:t>start to learn Java</a:t>
            </a:r>
            <a:r>
              <a:rPr lang="en-US" altLang="zh-TW" dirty="0" smtClean="0"/>
              <a:t>!’)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}/main</a:t>
            </a:r>
            <a:r>
              <a:rPr lang="en-US" altLang="zh-TW" dirty="0"/>
              <a:t>()</a:t>
            </a:r>
          </a:p>
          <a:p>
            <a:pPr marL="0" indent="0">
              <a:buNone/>
            </a:pPr>
            <a:r>
              <a:rPr lang="en-US" altLang="zh-TW" dirty="0" smtClean="0"/>
              <a:t>}/class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6960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1772816"/>
            <a:ext cx="7886700" cy="1325563"/>
          </a:xfrm>
        </p:spPr>
        <p:txBody>
          <a:bodyPr/>
          <a:lstStyle/>
          <a:p>
            <a:pPr algn="ctr"/>
            <a:r>
              <a:rPr lang="zh-TW" altLang="en-US" dirty="0" smtClean="0"/>
              <a:t>輸出、</a:t>
            </a:r>
            <a:r>
              <a:rPr lang="zh-TW" altLang="en-US" b="1" dirty="0" smtClean="0"/>
              <a:t>輸入敘述</a:t>
            </a:r>
            <a:r>
              <a:rPr lang="en-US" altLang="zh-TW" b="1" dirty="0" smtClean="0">
                <a:solidFill>
                  <a:srgbClr val="00B050"/>
                </a:solidFill>
              </a:rPr>
              <a:t/>
            </a:r>
            <a:br>
              <a:rPr lang="en-US" altLang="zh-TW" b="1" dirty="0" smtClean="0">
                <a:solidFill>
                  <a:srgbClr val="00B050"/>
                </a:solidFill>
              </a:rPr>
            </a:br>
            <a:r>
              <a:rPr lang="en-US" altLang="zh-TW" b="1" dirty="0" smtClean="0">
                <a:solidFill>
                  <a:srgbClr val="00B050"/>
                </a:solidFill>
              </a:rPr>
              <a:t>(input &amp; output)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4653135"/>
            <a:ext cx="7886700" cy="1523827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3434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86382"/>
            <a:ext cx="7886700" cy="132556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</a:rPr>
              <a:t>輸出目的</a:t>
            </a:r>
            <a:r>
              <a:rPr lang="en-US" altLang="zh-TW" dirty="0" smtClean="0">
                <a:solidFill>
                  <a:srgbClr val="002060"/>
                </a:solidFill>
              </a:rPr>
              <a:t>?</a:t>
            </a:r>
            <a:r>
              <a:rPr lang="zh-TW" altLang="en-US" dirty="0" smtClean="0"/>
              <a:t>可</a:t>
            </a:r>
            <a:r>
              <a:rPr lang="zh-TW" altLang="en-US" dirty="0">
                <a:solidFill>
                  <a:srgbClr val="002060"/>
                </a:solidFill>
              </a:rPr>
              <a:t>輸出何種</a:t>
            </a:r>
            <a:r>
              <a:rPr lang="zh-TW" altLang="en-US" dirty="0" smtClean="0">
                <a:solidFill>
                  <a:srgbClr val="002060"/>
                </a:solidFill>
              </a:rPr>
              <a:t>資料</a:t>
            </a:r>
            <a:r>
              <a:rPr lang="en-US" altLang="zh-TW" dirty="0" smtClean="0">
                <a:solidFill>
                  <a:srgbClr val="002060"/>
                </a:solidFill>
              </a:rPr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052736"/>
            <a:ext cx="7886700" cy="540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dirty="0">
                <a:solidFill>
                  <a:srgbClr val="002060"/>
                </a:solidFill>
              </a:rPr>
              <a:t>輸出目的</a:t>
            </a:r>
            <a:r>
              <a:rPr lang="en-US" altLang="zh-TW" dirty="0" smtClean="0">
                <a:solidFill>
                  <a:srgbClr val="002060"/>
                </a:solidFill>
              </a:rPr>
              <a:t>?</a:t>
            </a:r>
          </a:p>
          <a:p>
            <a:pPr lvl="1"/>
            <a:r>
              <a:rPr lang="zh-TW" altLang="en-US" dirty="0" smtClean="0">
                <a:solidFill>
                  <a:srgbClr val="002060"/>
                </a:solidFill>
              </a:rPr>
              <a:t>傳送訊息</a:t>
            </a:r>
            <a:r>
              <a:rPr lang="en-US" altLang="zh-TW" dirty="0" smtClean="0">
                <a:solidFill>
                  <a:srgbClr val="002060"/>
                </a:solidFill>
              </a:rPr>
              <a:t>(</a:t>
            </a:r>
            <a:r>
              <a:rPr lang="zh-TW" altLang="en-US" dirty="0" smtClean="0">
                <a:solidFill>
                  <a:srgbClr val="002060"/>
                </a:solidFill>
              </a:rPr>
              <a:t>如回饋、分析結果</a:t>
            </a:r>
            <a:r>
              <a:rPr lang="en-US" altLang="zh-TW" dirty="0" smtClean="0">
                <a:solidFill>
                  <a:srgbClr val="002060"/>
                </a:solidFill>
              </a:rPr>
              <a:t>)</a:t>
            </a:r>
            <a:r>
              <a:rPr lang="zh-TW" altLang="en-US" dirty="0" smtClean="0">
                <a:solidFill>
                  <a:srgbClr val="002060"/>
                </a:solidFill>
              </a:rPr>
              <a:t>給操作者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 lvl="1"/>
            <a:r>
              <a:rPr lang="zh-TW" altLang="en-US" dirty="0" smtClean="0">
                <a:solidFill>
                  <a:srgbClr val="002060"/>
                </a:solidFill>
              </a:rPr>
              <a:t>提示訊息</a:t>
            </a:r>
            <a:r>
              <a:rPr lang="en-US" altLang="zh-TW" dirty="0" smtClean="0">
                <a:solidFill>
                  <a:srgbClr val="002060"/>
                </a:solidFill>
              </a:rPr>
              <a:t>:</a:t>
            </a:r>
            <a:r>
              <a:rPr lang="zh-TW" altLang="en-US" dirty="0" smtClean="0">
                <a:solidFill>
                  <a:srgbClr val="002060"/>
                </a:solidFill>
              </a:rPr>
              <a:t> 輸入資料時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rgbClr val="002060"/>
                </a:solidFill>
              </a:rPr>
              <a:t>輸出</a:t>
            </a:r>
            <a:r>
              <a:rPr lang="zh-TW" altLang="en-US" dirty="0">
                <a:solidFill>
                  <a:srgbClr val="FF0000"/>
                </a:solidFill>
              </a:rPr>
              <a:t>裝置</a:t>
            </a:r>
            <a:r>
              <a:rPr lang="en-US" altLang="zh-TW" dirty="0" smtClean="0">
                <a:solidFill>
                  <a:srgbClr val="FF0000"/>
                </a:solidFill>
              </a:rPr>
              <a:t>?</a:t>
            </a:r>
            <a:r>
              <a:rPr lang="zh-TW" altLang="en-US" dirty="0" smtClean="0">
                <a:solidFill>
                  <a:srgbClr val="002060"/>
                </a:solidFill>
              </a:rPr>
              <a:t>輸出</a:t>
            </a:r>
            <a:r>
              <a:rPr lang="zh-TW" altLang="en-US" dirty="0">
                <a:solidFill>
                  <a:srgbClr val="002060"/>
                </a:solidFill>
              </a:rPr>
              <a:t>到</a:t>
            </a:r>
            <a:r>
              <a:rPr lang="zh-TW" altLang="en-US" dirty="0" smtClean="0">
                <a:solidFill>
                  <a:srgbClr val="002060"/>
                </a:solidFill>
              </a:rPr>
              <a:t>電腦</a:t>
            </a:r>
            <a:r>
              <a:rPr lang="zh-TW" altLang="en-US" dirty="0">
                <a:solidFill>
                  <a:srgbClr val="002060"/>
                </a:solidFill>
              </a:rPr>
              <a:t>哪裡</a:t>
            </a:r>
            <a:r>
              <a:rPr lang="en-US" altLang="zh-TW" dirty="0">
                <a:solidFill>
                  <a:srgbClr val="002060"/>
                </a:solidFill>
              </a:rPr>
              <a:t>?</a:t>
            </a:r>
            <a:endParaRPr lang="en-US" altLang="zh-TW" dirty="0"/>
          </a:p>
          <a:p>
            <a:pPr lvl="1"/>
            <a:r>
              <a:rPr lang="zh-TW" altLang="en-US" dirty="0" smtClean="0">
                <a:solidFill>
                  <a:srgbClr val="FF0000"/>
                </a:solidFill>
              </a:rPr>
              <a:t>螢幕</a:t>
            </a:r>
            <a:r>
              <a:rPr lang="en-US" altLang="zh-TW" dirty="0" smtClean="0">
                <a:solidFill>
                  <a:srgbClr val="FF0000"/>
                </a:solidFill>
              </a:rPr>
              <a:t>(CRT</a:t>
            </a:r>
            <a:r>
              <a:rPr lang="zh-TW" altLang="en-US" dirty="0" smtClean="0">
                <a:solidFill>
                  <a:srgbClr val="FF0000"/>
                </a:solidFill>
              </a:rPr>
              <a:t>、</a:t>
            </a:r>
            <a:r>
              <a:rPr lang="en-US" altLang="zh-TW" dirty="0" smtClean="0">
                <a:solidFill>
                  <a:srgbClr val="FF0000"/>
                </a:solidFill>
              </a:rPr>
              <a:t>LCD)</a:t>
            </a:r>
            <a:r>
              <a:rPr lang="zh-TW" altLang="en-US" dirty="0" smtClean="0">
                <a:solidFill>
                  <a:srgbClr val="FF0000"/>
                </a:solidFill>
              </a:rPr>
              <a:t>、喇叭、</a:t>
            </a:r>
            <a:endParaRPr lang="zh-TW" altLang="en-US" dirty="0"/>
          </a:p>
          <a:p>
            <a:pPr marL="0" indent="0">
              <a:buNone/>
            </a:pPr>
            <a:r>
              <a:rPr lang="zh-TW" altLang="en-US" dirty="0" smtClean="0"/>
              <a:t>可</a:t>
            </a:r>
            <a:r>
              <a:rPr lang="zh-TW" altLang="en-US" dirty="0">
                <a:solidFill>
                  <a:srgbClr val="002060"/>
                </a:solidFill>
              </a:rPr>
              <a:t>輸出資料</a:t>
            </a:r>
            <a:r>
              <a:rPr lang="zh-TW" altLang="en-US" dirty="0" smtClean="0">
                <a:solidFill>
                  <a:srgbClr val="002060"/>
                </a:solidFill>
              </a:rPr>
              <a:t>類型</a:t>
            </a:r>
            <a:r>
              <a:rPr lang="en-US" altLang="zh-TW" dirty="0" smtClean="0">
                <a:solidFill>
                  <a:srgbClr val="002060"/>
                </a:solidFill>
              </a:rPr>
              <a:t>:</a:t>
            </a:r>
          </a:p>
          <a:p>
            <a:pPr marL="457200" lvl="1" indent="0">
              <a:buNone/>
            </a:pPr>
            <a:r>
              <a:rPr lang="zh-TW" altLang="en-US" b="1" dirty="0" smtClean="0">
                <a:solidFill>
                  <a:srgbClr val="FF0000"/>
                </a:solidFill>
              </a:rPr>
              <a:t>文字介面</a:t>
            </a:r>
            <a:r>
              <a:rPr lang="en-US" altLang="zh-TW" b="1" dirty="0" smtClean="0">
                <a:solidFill>
                  <a:srgbClr val="FF0000"/>
                </a:solidFill>
              </a:rPr>
              <a:t>:</a:t>
            </a:r>
          </a:p>
          <a:p>
            <a:pPr lvl="2"/>
            <a:r>
              <a:rPr lang="zh-TW" altLang="en-US" dirty="0"/>
              <a:t>文字</a:t>
            </a:r>
            <a:r>
              <a:rPr lang="en-US" altLang="zh-TW" dirty="0"/>
              <a:t>:</a:t>
            </a:r>
            <a:r>
              <a:rPr lang="zh-TW" altLang="en-US" dirty="0"/>
              <a:t>字串</a:t>
            </a:r>
            <a:r>
              <a:rPr lang="en-US" altLang="zh-TW" dirty="0"/>
              <a:t>(string)</a:t>
            </a:r>
            <a:r>
              <a:rPr lang="zh-TW" altLang="en-US" dirty="0"/>
              <a:t>、數值</a:t>
            </a:r>
            <a:r>
              <a:rPr lang="en-US" altLang="zh-TW" dirty="0"/>
              <a:t>(numerical data)</a:t>
            </a:r>
          </a:p>
          <a:p>
            <a:pPr lvl="3"/>
            <a:r>
              <a:rPr lang="en-US" altLang="zh-TW" dirty="0" err="1"/>
              <a:t>System.out.println</a:t>
            </a:r>
            <a:r>
              <a:rPr lang="en-US" altLang="zh-TW" dirty="0"/>
              <a:t>(</a:t>
            </a:r>
            <a:r>
              <a:rPr lang="en-US" altLang="zh-TW" u="sng" dirty="0"/>
              <a:t>“Let‘s start to learn Java!”</a:t>
            </a:r>
            <a:r>
              <a:rPr lang="en-US" altLang="zh-TW" dirty="0"/>
              <a:t>);</a:t>
            </a:r>
          </a:p>
          <a:p>
            <a:pPr marL="457200" lvl="1" indent="0">
              <a:buNone/>
            </a:pPr>
            <a:r>
              <a:rPr lang="zh-TW" altLang="en-US" b="1" dirty="0" smtClean="0">
                <a:solidFill>
                  <a:srgbClr val="FF0000"/>
                </a:solidFill>
              </a:rPr>
              <a:t>圖形介面</a:t>
            </a:r>
            <a:r>
              <a:rPr lang="en-US" altLang="zh-TW" b="1" dirty="0" smtClean="0">
                <a:solidFill>
                  <a:srgbClr val="FF0000"/>
                </a:solidFill>
              </a:rPr>
              <a:t>:</a:t>
            </a:r>
          </a:p>
          <a:p>
            <a:pPr lvl="2"/>
            <a:r>
              <a:rPr lang="zh-TW" altLang="en-US" dirty="0" smtClean="0"/>
              <a:t>文字</a:t>
            </a:r>
            <a:r>
              <a:rPr lang="en-US" altLang="zh-TW" dirty="0" smtClean="0"/>
              <a:t>:</a:t>
            </a:r>
            <a:r>
              <a:rPr lang="zh-TW" altLang="en-US" dirty="0" smtClean="0"/>
              <a:t>字串</a:t>
            </a:r>
            <a:r>
              <a:rPr lang="en-US" altLang="zh-TW" dirty="0" smtClean="0"/>
              <a:t>(string)</a:t>
            </a:r>
            <a:r>
              <a:rPr lang="zh-TW" altLang="en-US" dirty="0" smtClean="0"/>
              <a:t>、數值</a:t>
            </a:r>
            <a:r>
              <a:rPr lang="en-US" altLang="zh-TW" dirty="0" smtClean="0"/>
              <a:t>(numerical data)</a:t>
            </a:r>
          </a:p>
          <a:p>
            <a:pPr lvl="3"/>
            <a:r>
              <a:rPr lang="en-US" altLang="zh-TW" dirty="0" smtClean="0"/>
              <a:t>label</a:t>
            </a:r>
            <a:r>
              <a:rPr lang="zh-TW" altLang="en-US" dirty="0" smtClean="0"/>
              <a:t>物件 </a:t>
            </a:r>
            <a:endParaRPr lang="en-US" altLang="zh-TW" dirty="0"/>
          </a:p>
          <a:p>
            <a:pPr lvl="2"/>
            <a:r>
              <a:rPr lang="zh-TW" altLang="en-US" dirty="0" smtClean="0"/>
              <a:t>聲音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圖形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動畫</a:t>
            </a:r>
            <a:endParaRPr lang="en-US" altLang="zh-TW" dirty="0" smtClean="0"/>
          </a:p>
          <a:p>
            <a:pPr lvl="2"/>
            <a:r>
              <a:rPr lang="zh-TW" altLang="en-US" dirty="0"/>
              <a:t>震動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2"/>
            <a:endParaRPr lang="en-US" altLang="zh-TW" dirty="0"/>
          </a:p>
          <a:p>
            <a:pPr lvl="2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70170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9001000" cy="3672408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不能</a:t>
            </a:r>
            <a:r>
              <a:rPr lang="zh-TW" altLang="en-US" dirty="0" smtClean="0">
                <a:solidFill>
                  <a:srgbClr val="FF0000"/>
                </a:solidFill>
              </a:rPr>
              <a:t>只有</a:t>
            </a:r>
            <a:r>
              <a:rPr lang="zh-TW" altLang="en-US" dirty="0" smtClean="0">
                <a:solidFill>
                  <a:srgbClr val="002060"/>
                </a:solidFill>
              </a:rPr>
              <a:t>輸出，</a:t>
            </a:r>
            <a:r>
              <a:rPr lang="zh-TW" altLang="en-US" dirty="0" smtClean="0">
                <a:solidFill>
                  <a:srgbClr val="FF0000"/>
                </a:solidFill>
              </a:rPr>
              <a:t>也要有</a:t>
            </a:r>
            <a:r>
              <a:rPr lang="zh-TW" altLang="en-US" b="1" dirty="0" smtClean="0">
                <a:solidFill>
                  <a:srgbClr val="00B050"/>
                </a:solidFill>
              </a:rPr>
              <a:t>輸入</a:t>
            </a:r>
            <a:r>
              <a:rPr lang="en-US" altLang="zh-TW" b="1" dirty="0" smtClean="0">
                <a:solidFill>
                  <a:srgbClr val="00B050"/>
                </a:solidFill>
              </a:rPr>
              <a:t/>
            </a:r>
            <a:br>
              <a:rPr lang="en-US" altLang="zh-TW" b="1" dirty="0" smtClean="0">
                <a:solidFill>
                  <a:srgbClr val="00B050"/>
                </a:solidFill>
              </a:rPr>
            </a:br>
            <a:r>
              <a:rPr lang="en-US" altLang="zh-TW" b="1" dirty="0" smtClean="0">
                <a:solidFill>
                  <a:srgbClr val="00B050"/>
                </a:solidFill>
              </a:rPr>
              <a:t>:</a:t>
            </a:r>
            <a:r>
              <a:rPr lang="zh-TW" altLang="en-US" b="1" dirty="0" smtClean="0">
                <a:solidFill>
                  <a:srgbClr val="00B050"/>
                </a:solidFill>
              </a:rPr>
              <a:t>互動</a:t>
            </a:r>
            <a:r>
              <a:rPr lang="en-US" altLang="zh-TW" b="1" dirty="0" smtClean="0">
                <a:solidFill>
                  <a:srgbClr val="00B050"/>
                </a:solidFill>
              </a:rPr>
              <a:t>(interaction)</a:t>
            </a:r>
            <a:br>
              <a:rPr lang="en-US" altLang="zh-TW" b="1" dirty="0" smtClean="0">
                <a:solidFill>
                  <a:srgbClr val="00B050"/>
                </a:solidFill>
              </a:rPr>
            </a:br>
            <a:r>
              <a:rPr lang="zh-TW" altLang="en-US" dirty="0" smtClean="0"/>
              <a:t>第</a:t>
            </a:r>
            <a:r>
              <a:rPr lang="en-US" altLang="zh-TW" dirty="0" smtClean="0">
                <a:solidFill>
                  <a:srgbClr val="FF0000"/>
                </a:solidFill>
              </a:rPr>
              <a:t>2</a:t>
            </a:r>
            <a:r>
              <a:rPr lang="zh-TW" altLang="en-US" dirty="0" smtClean="0"/>
              <a:t>支</a:t>
            </a:r>
            <a:r>
              <a:rPr lang="zh-TW" altLang="en-US" dirty="0"/>
              <a:t>程式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sp>
        <p:nvSpPr>
          <p:cNvPr id="3" name="笑臉 2"/>
          <p:cNvSpPr/>
          <p:nvPr/>
        </p:nvSpPr>
        <p:spPr>
          <a:xfrm>
            <a:off x="871428" y="4254120"/>
            <a:ext cx="720080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等腰三角形 3"/>
          <p:cNvSpPr/>
          <p:nvPr/>
        </p:nvSpPr>
        <p:spPr>
          <a:xfrm>
            <a:off x="619400" y="4974200"/>
            <a:ext cx="1224136" cy="86409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按鈕形 4"/>
          <p:cNvSpPr/>
          <p:nvPr/>
        </p:nvSpPr>
        <p:spPr>
          <a:xfrm>
            <a:off x="3247692" y="4149080"/>
            <a:ext cx="2592288" cy="1903497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Hello, digital native!</a:t>
            </a:r>
            <a:endParaRPr lang="zh-TW" altLang="en-US" dirty="0"/>
          </a:p>
        </p:txBody>
      </p:sp>
      <p:cxnSp>
        <p:nvCxnSpPr>
          <p:cNvPr id="7" name="直線單箭頭接點 6"/>
          <p:cNvCxnSpPr/>
          <p:nvPr/>
        </p:nvCxnSpPr>
        <p:spPr>
          <a:xfrm flipH="1">
            <a:off x="1750477" y="4940448"/>
            <a:ext cx="1404156" cy="17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684567" y="4378972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solidFill>
                  <a:srgbClr val="002060"/>
                </a:solidFill>
              </a:rPr>
              <a:t>文字輸出</a:t>
            </a:r>
            <a:endParaRPr lang="zh-TW" altLang="en-US" sz="2800" dirty="0"/>
          </a:p>
        </p:txBody>
      </p:sp>
      <p:cxnSp>
        <p:nvCxnSpPr>
          <p:cNvPr id="10" name="直線單箭頭接點 9"/>
          <p:cNvCxnSpPr/>
          <p:nvPr/>
        </p:nvCxnSpPr>
        <p:spPr>
          <a:xfrm>
            <a:off x="1873997" y="5375171"/>
            <a:ext cx="13110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853832" y="5385929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solidFill>
                  <a:srgbClr val="002060"/>
                </a:solidFill>
              </a:rPr>
              <a:t>輸入</a:t>
            </a:r>
            <a:endParaRPr lang="zh-TW" altLang="en-US" sz="2800" dirty="0"/>
          </a:p>
        </p:txBody>
      </p:sp>
      <p:sp>
        <p:nvSpPr>
          <p:cNvPr id="12" name="矩形 11"/>
          <p:cNvSpPr/>
          <p:nvPr/>
        </p:nvSpPr>
        <p:spPr>
          <a:xfrm>
            <a:off x="86710" y="6277151"/>
            <a:ext cx="9077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solidFill>
                  <a:srgbClr val="002060"/>
                </a:solidFill>
              </a:rPr>
              <a:t>從何</a:t>
            </a:r>
            <a:r>
              <a:rPr lang="zh-TW" altLang="en-US" sz="2400" dirty="0" smtClean="0">
                <a:solidFill>
                  <a:srgbClr val="FF0000"/>
                </a:solidFill>
              </a:rPr>
              <a:t>裝置</a:t>
            </a:r>
            <a:r>
              <a:rPr lang="zh-TW" altLang="en-US" sz="2400" dirty="0" smtClean="0">
                <a:solidFill>
                  <a:srgbClr val="002060"/>
                </a:solidFill>
              </a:rPr>
              <a:t>輸入</a:t>
            </a:r>
            <a:r>
              <a:rPr lang="en-US" altLang="zh-TW" sz="2400" dirty="0" smtClean="0">
                <a:solidFill>
                  <a:srgbClr val="002060"/>
                </a:solidFill>
              </a:rPr>
              <a:t>?</a:t>
            </a:r>
            <a:r>
              <a:rPr lang="en-US" altLang="zh-TW" sz="2400" dirty="0" smtClean="0">
                <a:solidFill>
                  <a:srgbClr val="FF0000"/>
                </a:solidFill>
              </a:rPr>
              <a:t>keyboard</a:t>
            </a:r>
            <a:r>
              <a:rPr lang="zh-TW" altLang="en-US" sz="2400" dirty="0" smtClean="0">
                <a:solidFill>
                  <a:srgbClr val="002060"/>
                </a:solidFill>
              </a:rPr>
              <a:t>、</a:t>
            </a:r>
            <a:r>
              <a:rPr lang="en-US" altLang="zh-TW" sz="2400" dirty="0" smtClean="0">
                <a:solidFill>
                  <a:srgbClr val="002060"/>
                </a:solidFill>
              </a:rPr>
              <a:t>mouse</a:t>
            </a:r>
            <a:r>
              <a:rPr lang="zh-TW" altLang="en-US" sz="2400" dirty="0" smtClean="0">
                <a:solidFill>
                  <a:srgbClr val="002060"/>
                </a:solidFill>
              </a:rPr>
              <a:t>、觸控平板、</a:t>
            </a:r>
            <a:r>
              <a:rPr lang="en-US" altLang="zh-TW" sz="2400" dirty="0" smtClean="0">
                <a:solidFill>
                  <a:srgbClr val="002060"/>
                </a:solidFill>
              </a:rPr>
              <a:t>joystick</a:t>
            </a:r>
            <a:r>
              <a:rPr lang="zh-TW" altLang="en-US" sz="2400" dirty="0" smtClean="0">
                <a:solidFill>
                  <a:srgbClr val="002060"/>
                </a:solidFill>
              </a:rPr>
              <a:t>、</a:t>
            </a:r>
            <a:r>
              <a:rPr lang="en-US" altLang="zh-TW" sz="2400" dirty="0" smtClean="0">
                <a:solidFill>
                  <a:srgbClr val="002060"/>
                </a:solidFill>
              </a:rPr>
              <a:t>microphone</a:t>
            </a:r>
            <a:endParaRPr lang="zh-TW" altLang="en-US" sz="2400" dirty="0"/>
          </a:p>
        </p:txBody>
      </p:sp>
      <p:sp>
        <p:nvSpPr>
          <p:cNvPr id="13" name="矩形 12"/>
          <p:cNvSpPr/>
          <p:nvPr/>
        </p:nvSpPr>
        <p:spPr>
          <a:xfrm>
            <a:off x="6105312" y="4543504"/>
            <a:ext cx="17876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solidFill>
                  <a:srgbClr val="002060"/>
                </a:solidFill>
              </a:rPr>
              <a:t>輸出</a:t>
            </a:r>
            <a:r>
              <a:rPr lang="zh-TW" altLang="en-US" sz="2800" dirty="0" smtClean="0">
                <a:solidFill>
                  <a:srgbClr val="FF0000"/>
                </a:solidFill>
              </a:rPr>
              <a:t>裝置</a:t>
            </a:r>
            <a:r>
              <a:rPr lang="en-US" altLang="zh-TW" sz="2800" dirty="0" smtClean="0">
                <a:solidFill>
                  <a:srgbClr val="FF0000"/>
                </a:solidFill>
              </a:rPr>
              <a:t>?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7970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</a:rPr>
              <a:t>從</a:t>
            </a:r>
            <a:r>
              <a:rPr lang="en-US" altLang="zh-TW" dirty="0" smtClean="0">
                <a:solidFill>
                  <a:srgbClr val="FF0000"/>
                </a:solidFill>
              </a:rPr>
              <a:t>keyboard</a:t>
            </a:r>
            <a:r>
              <a:rPr lang="zh-TW" altLang="en-US" dirty="0" smtClean="0">
                <a:solidFill>
                  <a:srgbClr val="FF0000"/>
                </a:solidFill>
              </a:rPr>
              <a:t>裝置可</a:t>
            </a:r>
            <a:r>
              <a:rPr lang="zh-TW" altLang="en-US" dirty="0" smtClean="0">
                <a:solidFill>
                  <a:srgbClr val="002060"/>
                </a:solidFill>
              </a:rPr>
              <a:t>輸入何種資料</a:t>
            </a:r>
            <a:r>
              <a:rPr lang="en-US" altLang="zh-TW" dirty="0" smtClean="0">
                <a:solidFill>
                  <a:srgbClr val="002060"/>
                </a:solidFill>
              </a:rPr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2132856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可</a:t>
            </a:r>
            <a:r>
              <a:rPr lang="zh-TW" altLang="en-US" dirty="0" smtClean="0">
                <a:solidFill>
                  <a:srgbClr val="002060"/>
                </a:solidFill>
              </a:rPr>
              <a:t>輸入</a:t>
            </a:r>
            <a:r>
              <a:rPr lang="zh-TW" altLang="en-US" dirty="0" smtClean="0">
                <a:solidFill>
                  <a:srgbClr val="FF0000"/>
                </a:solidFill>
              </a:rPr>
              <a:t>資料類型</a:t>
            </a:r>
            <a:r>
              <a:rPr lang="en-US" altLang="zh-TW" dirty="0" smtClean="0">
                <a:solidFill>
                  <a:srgbClr val="002060"/>
                </a:solidFill>
              </a:rPr>
              <a:t>:</a:t>
            </a:r>
            <a:endParaRPr lang="en-US" altLang="zh-TW" dirty="0" smtClean="0"/>
          </a:p>
          <a:p>
            <a:r>
              <a:rPr lang="zh-TW" altLang="en-US" dirty="0" smtClean="0"/>
              <a:t>文字</a:t>
            </a:r>
            <a:r>
              <a:rPr lang="en-US" altLang="zh-TW" dirty="0" smtClean="0"/>
              <a:t>:</a:t>
            </a:r>
            <a:r>
              <a:rPr lang="zh-TW" altLang="en-US" dirty="0" smtClean="0"/>
              <a:t>字串</a:t>
            </a:r>
            <a:r>
              <a:rPr lang="en-US" altLang="zh-TW" dirty="0" smtClean="0"/>
              <a:t>(string)</a:t>
            </a:r>
          </a:p>
          <a:p>
            <a:r>
              <a:rPr lang="zh-TW" altLang="en-US" dirty="0" smtClean="0"/>
              <a:t>數值</a:t>
            </a:r>
            <a:r>
              <a:rPr lang="en-US" altLang="zh-TW" dirty="0" smtClean="0"/>
              <a:t>(numerical data)</a:t>
            </a:r>
          </a:p>
          <a:p>
            <a:pPr lvl="1"/>
            <a:r>
              <a:rPr lang="zh-TW" altLang="en-US" dirty="0" smtClean="0"/>
              <a:t>整數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integer</a:t>
            </a:r>
          </a:p>
          <a:p>
            <a:pPr lvl="1"/>
            <a:r>
              <a:rPr lang="zh-TW" altLang="en-US" dirty="0" smtClean="0"/>
              <a:t>小數</a:t>
            </a:r>
            <a:r>
              <a:rPr lang="en-US" altLang="zh-TW" dirty="0" smtClean="0"/>
              <a:t>:</a:t>
            </a:r>
            <a:r>
              <a:rPr lang="zh-TW" altLang="en-US" dirty="0" smtClean="0"/>
              <a:t>浮動點 </a:t>
            </a:r>
            <a:r>
              <a:rPr lang="en-US" altLang="zh-TW" dirty="0" smtClean="0"/>
              <a:t>(floating point )</a:t>
            </a:r>
          </a:p>
          <a:p>
            <a:pPr lvl="2"/>
            <a:r>
              <a:rPr lang="zh-TW" altLang="en-US" dirty="0" smtClean="0"/>
              <a:t>單精度</a:t>
            </a:r>
            <a:r>
              <a:rPr lang="en-US" altLang="zh-TW" dirty="0" smtClean="0"/>
              <a:t>float</a:t>
            </a:r>
          </a:p>
          <a:p>
            <a:pPr lvl="2"/>
            <a:r>
              <a:rPr lang="zh-TW" altLang="en-US" dirty="0" smtClean="0"/>
              <a:t>倍精度</a:t>
            </a:r>
            <a:r>
              <a:rPr lang="en-US" altLang="zh-TW" dirty="0" smtClean="0"/>
              <a:t>Double</a:t>
            </a:r>
          </a:p>
          <a:p>
            <a:pPr lvl="2"/>
            <a:endParaRPr lang="en-US" altLang="zh-TW" dirty="0"/>
          </a:p>
          <a:p>
            <a:pPr marL="0" indent="0"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輸入後放電腦哪裡</a:t>
            </a:r>
            <a:r>
              <a:rPr lang="en-US" altLang="zh-TW" dirty="0" smtClean="0">
                <a:solidFill>
                  <a:srgbClr val="FF0000"/>
                </a:solidFill>
              </a:rPr>
              <a:t>?</a:t>
            </a:r>
            <a:endParaRPr lang="en-US" altLang="zh-TW" dirty="0">
              <a:solidFill>
                <a:srgbClr val="FF0000"/>
              </a:solidFill>
            </a:endParaRPr>
          </a:p>
          <a:p>
            <a:pPr lvl="2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44600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016000"/>
            <a:ext cx="7886700" cy="4473972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搶答</a:t>
            </a:r>
            <a:r>
              <a:rPr lang="en-US" altLang="zh-TW" dirty="0" smtClean="0"/>
              <a:t>I</a:t>
            </a:r>
          </a:p>
          <a:p>
            <a:pPr marL="385763" indent="-385763">
              <a:buFont typeface="+mj-lt"/>
              <a:buAutoNum type="arabicPeriod"/>
            </a:pPr>
            <a:r>
              <a:rPr lang="zh-TW" altLang="en-US" dirty="0" smtClean="0"/>
              <a:t>負責編譯</a:t>
            </a:r>
            <a:r>
              <a:rPr lang="en-US" altLang="zh-TW" dirty="0" smtClean="0"/>
              <a:t>(compile)Java</a:t>
            </a:r>
            <a:r>
              <a:rPr lang="zh-TW" altLang="en-US" dirty="0" smtClean="0"/>
              <a:t>程式為</a:t>
            </a:r>
            <a:r>
              <a:rPr lang="en-US" altLang="zh-TW" dirty="0" smtClean="0"/>
              <a:t>?</a:t>
            </a:r>
          </a:p>
          <a:p>
            <a:pPr marL="385763" indent="-385763">
              <a:buFont typeface="+mj-lt"/>
              <a:buAutoNum type="arabicPeriod"/>
            </a:pPr>
            <a:r>
              <a:rPr lang="zh-TW" altLang="en-US" dirty="0" smtClean="0"/>
              <a:t>你所編寫</a:t>
            </a:r>
            <a:r>
              <a:rPr lang="en-US" altLang="zh-TW" dirty="0" smtClean="0"/>
              <a:t>Java</a:t>
            </a:r>
            <a:r>
              <a:rPr lang="zh-TW" altLang="en-US" dirty="0" smtClean="0"/>
              <a:t>的來源程式</a:t>
            </a:r>
            <a:r>
              <a:rPr lang="zh-TW" altLang="en-US" dirty="0"/>
              <a:t>副</a:t>
            </a:r>
            <a:r>
              <a:rPr lang="zh-TW" altLang="en-US" dirty="0" smtClean="0"/>
              <a:t>檔名</a:t>
            </a:r>
            <a:r>
              <a:rPr lang="en-US" altLang="zh-TW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4491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6373" y="260648"/>
            <a:ext cx="7886700" cy="1325563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rgbClr val="002060"/>
                </a:solidFill>
              </a:rPr>
              <a:t>輸入後放電腦哪裡</a:t>
            </a:r>
            <a:r>
              <a:rPr lang="en-US" altLang="zh-TW" dirty="0" smtClean="0">
                <a:solidFill>
                  <a:srgbClr val="002060"/>
                </a:solidFill>
              </a:rPr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586210"/>
            <a:ext cx="8390756" cy="5155158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002060"/>
                </a:solidFill>
              </a:rPr>
              <a:t>輸入目的</a:t>
            </a:r>
            <a:r>
              <a:rPr lang="en-US" altLang="zh-TW" dirty="0" smtClean="0">
                <a:solidFill>
                  <a:srgbClr val="002060"/>
                </a:solidFill>
              </a:rPr>
              <a:t>?</a:t>
            </a:r>
          </a:p>
          <a:p>
            <a:pPr lvl="1"/>
            <a:r>
              <a:rPr lang="zh-TW" altLang="en-US" dirty="0" smtClean="0">
                <a:solidFill>
                  <a:srgbClr val="002060"/>
                </a:solidFill>
              </a:rPr>
              <a:t>要處理、分析、計算、判斷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r>
              <a:rPr lang="zh-TW" altLang="en-US" dirty="0">
                <a:solidFill>
                  <a:srgbClr val="002060"/>
                </a:solidFill>
              </a:rPr>
              <a:t>放電腦</a:t>
            </a:r>
            <a:r>
              <a:rPr lang="zh-TW" altLang="en-US" dirty="0" smtClean="0">
                <a:solidFill>
                  <a:srgbClr val="002060"/>
                </a:solidFill>
              </a:rPr>
              <a:t>哪裡</a:t>
            </a:r>
            <a:r>
              <a:rPr lang="en-US" altLang="zh-TW" dirty="0" smtClean="0">
                <a:solidFill>
                  <a:srgbClr val="002060"/>
                </a:solidFill>
              </a:rPr>
              <a:t>??</a:t>
            </a:r>
          </a:p>
          <a:p>
            <a:pPr lvl="1"/>
            <a:r>
              <a:rPr lang="zh-TW" altLang="en-US" dirty="0" smtClean="0">
                <a:solidFill>
                  <a:srgbClr val="002060"/>
                </a:solidFill>
              </a:rPr>
              <a:t>主記憶體</a:t>
            </a:r>
            <a:r>
              <a:rPr lang="en-US" altLang="zh-TW" dirty="0" smtClean="0">
                <a:solidFill>
                  <a:srgbClr val="002060"/>
                </a:solidFill>
              </a:rPr>
              <a:t>:RAM</a:t>
            </a:r>
          </a:p>
          <a:p>
            <a:pPr lvl="2"/>
            <a:r>
              <a:rPr lang="zh-TW" altLang="en-US" dirty="0" smtClean="0">
                <a:solidFill>
                  <a:srgbClr val="002060"/>
                </a:solidFill>
              </a:rPr>
              <a:t>如同人的</a:t>
            </a:r>
            <a:r>
              <a:rPr lang="zh-TW" altLang="en-US" dirty="0" smtClean="0">
                <a:solidFill>
                  <a:srgbClr val="FF0000"/>
                </a:solidFill>
              </a:rPr>
              <a:t>腦部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2"/>
            <a:r>
              <a:rPr lang="zh-TW" altLang="en-US" dirty="0" smtClean="0">
                <a:solidFill>
                  <a:srgbClr val="002060"/>
                </a:solidFill>
              </a:rPr>
              <a:t>容量</a:t>
            </a:r>
            <a:r>
              <a:rPr lang="en-US" altLang="zh-TW" dirty="0" smtClean="0">
                <a:solidFill>
                  <a:srgbClr val="002060"/>
                </a:solidFill>
              </a:rPr>
              <a:t>??:</a:t>
            </a:r>
            <a:r>
              <a:rPr lang="zh-TW" altLang="en-US" dirty="0" smtClean="0">
                <a:solidFill>
                  <a:srgbClr val="002060"/>
                </a:solidFill>
              </a:rPr>
              <a:t>可能有</a:t>
            </a:r>
            <a:r>
              <a:rPr lang="en-US" altLang="zh-TW" dirty="0" smtClean="0">
                <a:solidFill>
                  <a:srgbClr val="002060"/>
                </a:solidFill>
              </a:rPr>
              <a:t>8G(=2</a:t>
            </a:r>
            <a:r>
              <a:rPr lang="en-US" altLang="zh-TW" baseline="30000" dirty="0" smtClean="0">
                <a:solidFill>
                  <a:srgbClr val="002060"/>
                </a:solidFill>
              </a:rPr>
              <a:t>30</a:t>
            </a:r>
            <a:r>
              <a:rPr lang="en-US" altLang="zh-TW" dirty="0" smtClean="0">
                <a:solidFill>
                  <a:srgbClr val="002060"/>
                </a:solidFill>
              </a:rPr>
              <a:t>)byte(</a:t>
            </a:r>
            <a:r>
              <a:rPr lang="zh-TW" altLang="en-US" dirty="0" smtClean="0">
                <a:solidFill>
                  <a:srgbClr val="FF0000"/>
                </a:solidFill>
              </a:rPr>
              <a:t>位元組</a:t>
            </a:r>
            <a:r>
              <a:rPr lang="en-US" altLang="zh-TW" dirty="0" smtClean="0">
                <a:solidFill>
                  <a:srgbClr val="002060"/>
                </a:solidFill>
              </a:rPr>
              <a:t>)</a:t>
            </a:r>
          </a:p>
          <a:p>
            <a:pPr lvl="2"/>
            <a:r>
              <a:rPr lang="zh-TW" altLang="en-US" dirty="0" smtClean="0">
                <a:solidFill>
                  <a:srgbClr val="002060"/>
                </a:solidFill>
              </a:rPr>
              <a:t>位元組</a:t>
            </a:r>
            <a:r>
              <a:rPr lang="en-US" altLang="zh-TW" dirty="0" smtClean="0">
                <a:solidFill>
                  <a:srgbClr val="002060"/>
                </a:solidFill>
              </a:rPr>
              <a:t>:</a:t>
            </a:r>
            <a:r>
              <a:rPr lang="en-US" altLang="zh-TW" dirty="0" smtClean="0">
                <a:solidFill>
                  <a:srgbClr val="FF0000"/>
                </a:solidFill>
              </a:rPr>
              <a:t>1</a:t>
            </a:r>
            <a:r>
              <a:rPr lang="zh-TW" altLang="en-US" dirty="0" smtClean="0">
                <a:solidFill>
                  <a:srgbClr val="FF0000"/>
                </a:solidFill>
              </a:rPr>
              <a:t>位元組可存</a:t>
            </a:r>
            <a:r>
              <a:rPr lang="zh-TW" altLang="en-US" dirty="0">
                <a:solidFill>
                  <a:srgbClr val="FF0000"/>
                </a:solidFill>
              </a:rPr>
              <a:t>放</a:t>
            </a:r>
            <a:r>
              <a:rPr lang="zh-TW" altLang="en-US" dirty="0" smtClean="0">
                <a:solidFill>
                  <a:srgbClr val="FF0000"/>
                </a:solidFill>
              </a:rPr>
              <a:t>一個英文字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2"/>
            <a:r>
              <a:rPr lang="zh-TW" altLang="en-US" dirty="0" smtClean="0">
                <a:solidFill>
                  <a:srgbClr val="002060"/>
                </a:solidFill>
              </a:rPr>
              <a:t>主記憶體以</a:t>
            </a:r>
            <a:r>
              <a:rPr lang="zh-TW" altLang="en-US" dirty="0" smtClean="0">
                <a:solidFill>
                  <a:srgbClr val="FF0000"/>
                </a:solidFill>
              </a:rPr>
              <a:t>位址</a:t>
            </a:r>
            <a:r>
              <a:rPr lang="zh-TW" altLang="en-US" dirty="0" smtClean="0">
                <a:solidFill>
                  <a:srgbClr val="002060"/>
                </a:solidFill>
              </a:rPr>
              <a:t>管理，</a:t>
            </a:r>
            <a:r>
              <a:rPr lang="zh-TW" altLang="en-US" dirty="0" smtClean="0">
                <a:solidFill>
                  <a:srgbClr val="FF0000"/>
                </a:solidFill>
              </a:rPr>
              <a:t>非常複雜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2"/>
            <a:r>
              <a:rPr lang="en-US" altLang="zh-TW" dirty="0" smtClean="0">
                <a:solidFill>
                  <a:srgbClr val="002060"/>
                </a:solidFill>
              </a:rPr>
              <a:t>COMPILER</a:t>
            </a:r>
            <a:r>
              <a:rPr lang="zh-TW" altLang="en-US" dirty="0" smtClean="0">
                <a:solidFill>
                  <a:srgbClr val="002060"/>
                </a:solidFill>
              </a:rPr>
              <a:t>為便於</a:t>
            </a:r>
            <a:r>
              <a:rPr lang="zh-TW" altLang="en-US" dirty="0">
                <a:solidFill>
                  <a:srgbClr val="002060"/>
                </a:solidFill>
              </a:rPr>
              <a:t>程式設計師</a:t>
            </a:r>
            <a:r>
              <a:rPr lang="zh-TW" altLang="en-US" dirty="0" smtClean="0">
                <a:solidFill>
                  <a:srgbClr val="002060"/>
                </a:solidFill>
              </a:rPr>
              <a:t>管理，因此以英文名稱取代</a:t>
            </a:r>
            <a:r>
              <a:rPr lang="zh-TW" altLang="en-US" dirty="0">
                <a:solidFill>
                  <a:srgbClr val="002060"/>
                </a:solidFill>
              </a:rPr>
              <a:t>主記憶體</a:t>
            </a:r>
            <a:r>
              <a:rPr lang="zh-TW" altLang="en-US" dirty="0" smtClean="0">
                <a:solidFill>
                  <a:srgbClr val="FF0000"/>
                </a:solidFill>
              </a:rPr>
              <a:t>位</a:t>
            </a:r>
            <a:r>
              <a:rPr lang="zh-TW" altLang="en-US" dirty="0">
                <a:solidFill>
                  <a:srgbClr val="FF0000"/>
                </a:solidFill>
              </a:rPr>
              <a:t>址</a:t>
            </a:r>
            <a:r>
              <a:rPr lang="zh-TW" altLang="en-US" dirty="0" smtClean="0">
                <a:solidFill>
                  <a:srgbClr val="002060"/>
                </a:solidFill>
              </a:rPr>
              <a:t>，即</a:t>
            </a:r>
            <a:r>
              <a:rPr lang="zh-TW" altLang="en-US" dirty="0" smtClean="0">
                <a:solidFill>
                  <a:srgbClr val="FF0000"/>
                </a:solidFill>
              </a:rPr>
              <a:t>變數名稱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1"/>
            <a:r>
              <a:rPr lang="zh-TW" altLang="en-US" dirty="0" smtClean="0">
                <a:solidFill>
                  <a:srgbClr val="002060"/>
                </a:solidFill>
              </a:rPr>
              <a:t>程式設計師如何取用處理</a:t>
            </a:r>
            <a:r>
              <a:rPr lang="en-US" altLang="zh-TW" dirty="0" smtClean="0">
                <a:solidFill>
                  <a:srgbClr val="002060"/>
                </a:solidFill>
              </a:rPr>
              <a:t>?</a:t>
            </a:r>
          </a:p>
          <a:p>
            <a:pPr lvl="3"/>
            <a:r>
              <a:rPr lang="zh-TW" altLang="en-US" dirty="0" smtClean="0">
                <a:solidFill>
                  <a:srgbClr val="002060"/>
                </a:solidFill>
              </a:rPr>
              <a:t>利用輸入指令</a:t>
            </a:r>
            <a:r>
              <a:rPr lang="en-US" altLang="zh-TW" dirty="0" smtClean="0">
                <a:solidFill>
                  <a:srgbClr val="002060"/>
                </a:solidFill>
              </a:rPr>
              <a:t>/</a:t>
            </a:r>
            <a:r>
              <a:rPr lang="zh-TW" altLang="en-US" dirty="0" smtClean="0">
                <a:solidFill>
                  <a:srgbClr val="002060"/>
                </a:solidFill>
              </a:rPr>
              <a:t>敘述</a:t>
            </a:r>
            <a:r>
              <a:rPr lang="en-US" altLang="zh-TW" dirty="0" smtClean="0">
                <a:solidFill>
                  <a:srgbClr val="002060"/>
                </a:solidFill>
              </a:rPr>
              <a:t>/</a:t>
            </a:r>
            <a:r>
              <a:rPr lang="zh-TW" altLang="en-US" dirty="0" smtClean="0">
                <a:solidFill>
                  <a:srgbClr val="002060"/>
                </a:solidFill>
              </a:rPr>
              <a:t>物件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 lvl="3"/>
            <a:r>
              <a:rPr lang="zh-TW" altLang="en-US" dirty="0" smtClean="0">
                <a:solidFill>
                  <a:srgbClr val="002060"/>
                </a:solidFill>
              </a:rPr>
              <a:t>輸入後放在主記憶體</a:t>
            </a:r>
            <a:r>
              <a:rPr lang="en-US" altLang="zh-TW" dirty="0" smtClean="0">
                <a:solidFill>
                  <a:srgbClr val="002060"/>
                </a:solidFill>
              </a:rPr>
              <a:t>:</a:t>
            </a:r>
            <a:r>
              <a:rPr lang="zh-TW" altLang="en-US" dirty="0" smtClean="0">
                <a:solidFill>
                  <a:srgbClr val="002060"/>
                </a:solidFill>
              </a:rPr>
              <a:t>放在指定</a:t>
            </a:r>
            <a:r>
              <a:rPr lang="zh-TW" altLang="en-US" dirty="0" smtClean="0">
                <a:solidFill>
                  <a:srgbClr val="FF0000"/>
                </a:solidFill>
              </a:rPr>
              <a:t>變數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>
                <a:solidFill>
                  <a:srgbClr val="002060"/>
                </a:solidFill>
              </a:rPr>
              <a:t>程式</a:t>
            </a:r>
            <a:r>
              <a:rPr lang="zh-TW" altLang="en-US" dirty="0" smtClean="0">
                <a:solidFill>
                  <a:srgbClr val="002060"/>
                </a:solidFill>
              </a:rPr>
              <a:t>設計師</a:t>
            </a:r>
            <a:r>
              <a:rPr lang="zh-TW" altLang="en-US" dirty="0" smtClean="0">
                <a:solidFill>
                  <a:srgbClr val="FF0000"/>
                </a:solidFill>
              </a:rPr>
              <a:t>不用管真正位</a:t>
            </a:r>
            <a:r>
              <a:rPr lang="zh-TW" altLang="en-US" dirty="0">
                <a:solidFill>
                  <a:srgbClr val="FF0000"/>
                </a:solidFill>
              </a:rPr>
              <a:t>址</a:t>
            </a:r>
            <a:r>
              <a:rPr lang="en-US" altLang="zh-TW" dirty="0" smtClean="0"/>
              <a:t>)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 lvl="3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98159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7170" y="23"/>
            <a:ext cx="7886700" cy="1052733"/>
          </a:xfrm>
        </p:spPr>
        <p:txBody>
          <a:bodyPr/>
          <a:lstStyle/>
          <a:p>
            <a:r>
              <a:rPr lang="en-US" altLang="zh-TW" dirty="0" smtClean="0"/>
              <a:t>Second program :</a:t>
            </a:r>
            <a:r>
              <a:rPr lang="zh-TW" altLang="en-US" sz="3600" dirty="0">
                <a:solidFill>
                  <a:srgbClr val="FF0000"/>
                </a:solidFill>
              </a:rPr>
              <a:t>鍵盤輸入 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" y="836712"/>
            <a:ext cx="8964488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TW" dirty="0" smtClean="0"/>
              <a:t>import </a:t>
            </a:r>
            <a:r>
              <a:rPr lang="en-US" altLang="zh-TW" dirty="0" err="1"/>
              <a:t>java.util</a:t>
            </a:r>
            <a:r>
              <a:rPr lang="en-US" altLang="zh-TW" dirty="0"/>
              <a:t>.*; </a:t>
            </a:r>
          </a:p>
          <a:p>
            <a:pPr marL="0" indent="0">
              <a:buNone/>
            </a:pPr>
            <a:r>
              <a:rPr lang="en-US" altLang="zh-TW" dirty="0"/>
              <a:t>public class </a:t>
            </a:r>
            <a:r>
              <a:rPr lang="en-US" altLang="zh-TW" dirty="0" err="1">
                <a:solidFill>
                  <a:srgbClr val="FF0000"/>
                </a:solidFill>
              </a:rPr>
              <a:t>welcome_c</a:t>
            </a:r>
            <a:r>
              <a:rPr lang="en-US" altLang="zh-TW" dirty="0"/>
              <a:t>{ </a:t>
            </a:r>
          </a:p>
          <a:p>
            <a:pPr marL="0" indent="0">
              <a:buNone/>
            </a:pPr>
            <a:r>
              <a:rPr lang="en-US" altLang="zh-TW" dirty="0"/>
              <a:t>public static void main(String </a:t>
            </a:r>
            <a:r>
              <a:rPr lang="en-US" altLang="zh-TW" dirty="0" err="1"/>
              <a:t>args</a:t>
            </a:r>
            <a:r>
              <a:rPr lang="en-US" altLang="zh-TW" dirty="0"/>
              <a:t>[]){ </a:t>
            </a:r>
          </a:p>
          <a:p>
            <a:pPr marL="0" indent="0">
              <a:buNone/>
            </a:pPr>
            <a:r>
              <a:rPr lang="en-US" altLang="zh-TW" dirty="0"/>
              <a:t>  </a:t>
            </a:r>
            <a:r>
              <a:rPr lang="en-US" altLang="zh-TW" dirty="0" err="1"/>
              <a:t>System.out.</a:t>
            </a:r>
            <a:r>
              <a:rPr lang="en-US" altLang="zh-TW" dirty="0" err="1">
                <a:solidFill>
                  <a:srgbClr val="FF0000"/>
                </a:solidFill>
              </a:rPr>
              <a:t>print</a:t>
            </a:r>
            <a:r>
              <a:rPr lang="en-US" altLang="zh-TW" dirty="0"/>
              <a:t>("Please input your name:");</a:t>
            </a:r>
          </a:p>
          <a:p>
            <a:pPr marL="0" indent="0">
              <a:buNone/>
            </a:pPr>
            <a:r>
              <a:rPr lang="en-US" altLang="zh-TW" dirty="0"/>
              <a:t>  Scanner </a:t>
            </a:r>
            <a:r>
              <a:rPr lang="en-US" altLang="zh-TW" dirty="0" err="1"/>
              <a:t>sca</a:t>
            </a:r>
            <a:r>
              <a:rPr lang="en-US" altLang="zh-TW" dirty="0"/>
              <a:t> = new Scanner(System</a:t>
            </a:r>
            <a:r>
              <a:rPr lang="en-US" altLang="zh-TW" dirty="0">
                <a:solidFill>
                  <a:srgbClr val="FF0000"/>
                </a:solidFill>
              </a:rPr>
              <a:t>.in</a:t>
            </a:r>
            <a:r>
              <a:rPr lang="en-US" altLang="zh-TW" dirty="0"/>
              <a:t>);//</a:t>
            </a:r>
            <a:r>
              <a:rPr lang="zh-TW" altLang="en-US" sz="1900" dirty="0"/>
              <a:t>產生</a:t>
            </a:r>
            <a:r>
              <a:rPr lang="en-US" altLang="zh-TW" sz="1900" dirty="0"/>
              <a:t>Scanner</a:t>
            </a:r>
            <a:r>
              <a:rPr lang="zh-TW" altLang="en-US" sz="1900" dirty="0" smtClean="0"/>
              <a:t>物件</a:t>
            </a:r>
            <a:r>
              <a:rPr lang="en-US" altLang="zh-TW" sz="1900" dirty="0" smtClean="0"/>
              <a:t>, </a:t>
            </a:r>
            <a:r>
              <a:rPr lang="zh-TW" altLang="en-US" sz="1900" dirty="0" smtClean="0"/>
              <a:t>提供</a:t>
            </a:r>
            <a:r>
              <a:rPr lang="zh-TW" altLang="en-US" sz="1900" dirty="0" smtClean="0">
                <a:solidFill>
                  <a:srgbClr val="FF0000"/>
                </a:solidFill>
              </a:rPr>
              <a:t>鍵盤輸入 </a:t>
            </a:r>
            <a:endParaRPr lang="zh-TW" altLang="en-US" sz="19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dirty="0"/>
              <a:t>  </a:t>
            </a:r>
            <a:r>
              <a:rPr lang="en-US" altLang="zh-TW" dirty="0">
                <a:solidFill>
                  <a:srgbClr val="FF0000"/>
                </a:solidFill>
              </a:rPr>
              <a:t>String</a:t>
            </a:r>
            <a:r>
              <a:rPr lang="en-US" altLang="zh-TW" dirty="0"/>
              <a:t> name = </a:t>
            </a:r>
            <a:r>
              <a:rPr lang="en-US" altLang="zh-TW" dirty="0" err="1"/>
              <a:t>sca.</a:t>
            </a:r>
            <a:r>
              <a:rPr lang="en-US" altLang="zh-TW" dirty="0" err="1">
                <a:solidFill>
                  <a:srgbClr val="FF0000"/>
                </a:solidFill>
              </a:rPr>
              <a:t>next</a:t>
            </a:r>
            <a:r>
              <a:rPr lang="en-US" altLang="zh-TW" dirty="0" smtClean="0"/>
              <a:t>(); </a:t>
            </a:r>
            <a:r>
              <a:rPr lang="en-US" altLang="zh-TW" sz="2200" dirty="0" smtClean="0"/>
              <a:t>//</a:t>
            </a:r>
            <a:r>
              <a:rPr lang="zh-TW" altLang="en-US" sz="1700" dirty="0" smtClean="0"/>
              <a:t>運用</a:t>
            </a:r>
            <a:r>
              <a:rPr lang="en-US" altLang="zh-TW" sz="1700" dirty="0" smtClean="0"/>
              <a:t>next</a:t>
            </a:r>
            <a:r>
              <a:rPr lang="zh-TW" altLang="en-US" sz="1700" dirty="0" smtClean="0"/>
              <a:t>方法</a:t>
            </a:r>
            <a:r>
              <a:rPr lang="en-US" altLang="zh-TW" sz="1700" dirty="0" smtClean="0"/>
              <a:t>/</a:t>
            </a:r>
            <a:r>
              <a:rPr lang="zh-TW" altLang="en-US" sz="1700" dirty="0" smtClean="0"/>
              <a:t>函數讀取</a:t>
            </a:r>
            <a:r>
              <a:rPr lang="zh-TW" altLang="en-US" sz="1700" dirty="0" smtClean="0">
                <a:solidFill>
                  <a:srgbClr val="FF0000"/>
                </a:solidFill>
              </a:rPr>
              <a:t>輸入資料，再放入</a:t>
            </a:r>
            <a:r>
              <a:rPr lang="en-US" altLang="zh-TW" sz="1700" dirty="0" smtClean="0">
                <a:solidFill>
                  <a:srgbClr val="FF0000"/>
                </a:solidFill>
              </a:rPr>
              <a:t>name</a:t>
            </a:r>
            <a:r>
              <a:rPr lang="zh-TW" altLang="en-US" sz="1700" dirty="0" smtClean="0">
                <a:solidFill>
                  <a:srgbClr val="FF0000"/>
                </a:solidFill>
              </a:rPr>
              <a:t>變數</a:t>
            </a:r>
            <a:endParaRPr lang="en-US" altLang="zh-TW" sz="1700" dirty="0"/>
          </a:p>
          <a:p>
            <a:pPr marL="0" indent="0">
              <a:buNone/>
            </a:pPr>
            <a:r>
              <a:rPr lang="en-US" altLang="zh-TW" dirty="0"/>
              <a:t>  </a:t>
            </a:r>
            <a:r>
              <a:rPr lang="en-US" altLang="zh-TW" dirty="0" err="1"/>
              <a:t>System.out.</a:t>
            </a:r>
            <a:r>
              <a:rPr lang="en-US" altLang="zh-TW" dirty="0" err="1">
                <a:solidFill>
                  <a:srgbClr val="FF0000"/>
                </a:solidFill>
              </a:rPr>
              <a:t>println</a:t>
            </a:r>
            <a:r>
              <a:rPr lang="en-US" altLang="zh-TW" dirty="0">
                <a:solidFill>
                  <a:srgbClr val="FF0000"/>
                </a:solidFill>
              </a:rPr>
              <a:t>("welcome "+name</a:t>
            </a:r>
            <a:r>
              <a:rPr lang="en-US" altLang="zh-TW" dirty="0" smtClean="0">
                <a:solidFill>
                  <a:srgbClr val="FF0000"/>
                </a:solidFill>
              </a:rPr>
              <a:t>+"!!"); </a:t>
            </a:r>
            <a:r>
              <a:rPr lang="en-US" altLang="zh-TW" sz="2600" dirty="0" smtClean="0"/>
              <a:t>//</a:t>
            </a:r>
            <a:r>
              <a:rPr lang="zh-TW" altLang="en-US" sz="2600" dirty="0"/>
              <a:t>字串連結</a:t>
            </a:r>
            <a:endParaRPr lang="en-US" altLang="zh-TW" sz="2600" dirty="0"/>
          </a:p>
          <a:p>
            <a:pPr marL="0" indent="0">
              <a:buNone/>
            </a:pPr>
            <a:r>
              <a:rPr lang="en-US" altLang="zh-TW" dirty="0"/>
              <a:t> }//main()</a:t>
            </a:r>
          </a:p>
          <a:p>
            <a:pPr marL="0" indent="0">
              <a:buNone/>
            </a:pPr>
            <a:r>
              <a:rPr lang="en-US" altLang="zh-TW" dirty="0"/>
              <a:t>}//class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59" y="4351576"/>
            <a:ext cx="4391943" cy="252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90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88660"/>
            <a:ext cx="7886700" cy="1325563"/>
          </a:xfrm>
        </p:spPr>
        <p:txBody>
          <a:bodyPr/>
          <a:lstStyle/>
          <a:p>
            <a:r>
              <a:rPr lang="en-US" altLang="zh-TW" dirty="0"/>
              <a:t>Second </a:t>
            </a:r>
            <a:r>
              <a:rPr lang="en-US" altLang="zh-TW" dirty="0" smtClean="0"/>
              <a:t>program:</a:t>
            </a:r>
            <a:r>
              <a:rPr lang="zh-TW" altLang="en-US" dirty="0" smtClean="0"/>
              <a:t>程式概念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1" y="1340770"/>
            <a:ext cx="8496944" cy="51845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TW" dirty="0"/>
              <a:t>Scanner </a:t>
            </a:r>
            <a:r>
              <a:rPr lang="en-US" altLang="zh-TW" dirty="0" err="1"/>
              <a:t>sca</a:t>
            </a:r>
            <a:r>
              <a:rPr lang="en-US" altLang="zh-TW" dirty="0"/>
              <a:t> = new Scanner(System</a:t>
            </a:r>
            <a:r>
              <a:rPr lang="en-US" altLang="zh-TW" dirty="0">
                <a:solidFill>
                  <a:srgbClr val="FF0000"/>
                </a:solidFill>
              </a:rPr>
              <a:t>.in</a:t>
            </a:r>
            <a:r>
              <a:rPr lang="en-US" altLang="zh-TW" dirty="0" smtClean="0"/>
              <a:t>);</a:t>
            </a:r>
          </a:p>
          <a:p>
            <a:pPr lvl="1"/>
            <a:r>
              <a:rPr lang="en-US" altLang="zh-TW" dirty="0" smtClean="0"/>
              <a:t>Scanner :</a:t>
            </a:r>
            <a:r>
              <a:rPr lang="zh-TW" altLang="en-US" dirty="0" smtClean="0"/>
              <a:t>類別 </a:t>
            </a:r>
            <a:r>
              <a:rPr lang="en-US" altLang="zh-TW" dirty="0" smtClean="0"/>
              <a:t>(class)</a:t>
            </a:r>
          </a:p>
          <a:p>
            <a:pPr lvl="2"/>
            <a:r>
              <a:rPr lang="en-US" altLang="zh-TW" dirty="0" smtClean="0"/>
              <a:t>Scanner</a:t>
            </a:r>
            <a:r>
              <a:rPr lang="zh-TW" altLang="en-US" dirty="0"/>
              <a:t>原意為掃描器，代表</a:t>
            </a:r>
            <a:r>
              <a:rPr lang="zh-TW" altLang="en-US" dirty="0" smtClean="0">
                <a:solidFill>
                  <a:srgbClr val="FF0000"/>
                </a:solidFill>
              </a:rPr>
              <a:t>輸入</a:t>
            </a:r>
            <a:endParaRPr lang="en-US" altLang="zh-TW" dirty="0" smtClean="0"/>
          </a:p>
          <a:p>
            <a:pPr lvl="1"/>
            <a:r>
              <a:rPr lang="en-US" altLang="zh-TW" dirty="0"/>
              <a:t>new Scanner</a:t>
            </a:r>
            <a:r>
              <a:rPr lang="en-US" altLang="zh-TW" dirty="0" smtClean="0"/>
              <a:t>(): </a:t>
            </a:r>
            <a:r>
              <a:rPr lang="zh-TW" altLang="en-US" dirty="0" smtClean="0"/>
              <a:t>產生</a:t>
            </a:r>
            <a:r>
              <a:rPr lang="en-US" altLang="zh-TW" dirty="0"/>
              <a:t>Scanner</a:t>
            </a:r>
            <a:r>
              <a:rPr lang="zh-TW" altLang="en-US" dirty="0"/>
              <a:t>物件</a:t>
            </a:r>
            <a:r>
              <a:rPr lang="en-US" altLang="zh-TW" dirty="0"/>
              <a:t>, </a:t>
            </a:r>
            <a:r>
              <a:rPr lang="zh-TW" altLang="en-US" dirty="0" smtClean="0"/>
              <a:t>可提供</a:t>
            </a:r>
            <a:r>
              <a:rPr lang="zh-TW" altLang="en-US" dirty="0">
                <a:solidFill>
                  <a:srgbClr val="FF0000"/>
                </a:solidFill>
              </a:rPr>
              <a:t>鍵盤</a:t>
            </a:r>
            <a:r>
              <a:rPr lang="zh-TW" altLang="en-US" dirty="0" smtClean="0">
                <a:solidFill>
                  <a:srgbClr val="FF0000"/>
                </a:solidFill>
              </a:rPr>
              <a:t>輸入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1"/>
            <a:r>
              <a:rPr lang="en-US" altLang="zh-TW" dirty="0" smtClean="0"/>
              <a:t>System</a:t>
            </a:r>
            <a:r>
              <a:rPr lang="en-US" altLang="zh-TW" dirty="0" smtClean="0">
                <a:solidFill>
                  <a:srgbClr val="FF0000"/>
                </a:solidFill>
              </a:rPr>
              <a:t>.in: </a:t>
            </a:r>
            <a:r>
              <a:rPr lang="zh-TW" altLang="en-US" dirty="0" smtClean="0">
                <a:solidFill>
                  <a:prstClr val="black"/>
                </a:solidFill>
              </a:rPr>
              <a:t>標準</a:t>
            </a:r>
            <a:r>
              <a:rPr lang="zh-TW" altLang="en-US" dirty="0" smtClean="0">
                <a:solidFill>
                  <a:srgbClr val="FF0000"/>
                </a:solidFill>
              </a:rPr>
              <a:t>輸入</a:t>
            </a:r>
            <a:r>
              <a:rPr lang="zh-TW" altLang="en-US" dirty="0" smtClean="0">
                <a:solidFill>
                  <a:prstClr val="black"/>
                </a:solidFill>
              </a:rPr>
              <a:t>設備</a:t>
            </a:r>
            <a:r>
              <a:rPr lang="zh-TW" altLang="en-US" dirty="0">
                <a:solidFill>
                  <a:prstClr val="black"/>
                </a:solidFill>
              </a:rPr>
              <a:t>，</a:t>
            </a:r>
            <a:r>
              <a:rPr lang="zh-TW" altLang="en-US" dirty="0" smtClean="0">
                <a:solidFill>
                  <a:prstClr val="black"/>
                </a:solidFill>
              </a:rPr>
              <a:t>即</a:t>
            </a:r>
            <a:r>
              <a:rPr lang="zh-TW" altLang="en-US" dirty="0">
                <a:solidFill>
                  <a:srgbClr val="FF0000"/>
                </a:solidFill>
              </a:rPr>
              <a:t>鍵盤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1"/>
            <a:r>
              <a:rPr lang="en-US" altLang="zh-TW" dirty="0" err="1" smtClean="0"/>
              <a:t>sca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new</a:t>
            </a:r>
            <a:r>
              <a:rPr lang="zh-TW" altLang="en-US" dirty="0" smtClean="0"/>
              <a:t>之後，</a:t>
            </a:r>
            <a:r>
              <a:rPr lang="en-US" altLang="zh-TW" dirty="0" err="1" smtClean="0"/>
              <a:t>sca</a:t>
            </a:r>
            <a:r>
              <a:rPr lang="zh-TW" altLang="en-US" dirty="0" smtClean="0"/>
              <a:t>是</a:t>
            </a:r>
            <a:r>
              <a:rPr lang="en-US" altLang="zh-TW" dirty="0"/>
              <a:t>Scanner</a:t>
            </a:r>
            <a:r>
              <a:rPr lang="zh-TW" altLang="en-US" dirty="0" smtClean="0"/>
              <a:t>物件</a:t>
            </a:r>
            <a:r>
              <a:rPr lang="en-US" altLang="zh-TW" dirty="0" smtClean="0"/>
              <a:t>(object)</a:t>
            </a:r>
            <a:r>
              <a:rPr lang="zh-TW" altLang="en-US" dirty="0" smtClean="0"/>
              <a:t>， </a:t>
            </a:r>
            <a:r>
              <a:rPr lang="en-US" altLang="zh-TW" dirty="0" err="1"/>
              <a:t>sca</a:t>
            </a:r>
            <a:r>
              <a:rPr lang="zh-TW" altLang="en-US" dirty="0" smtClean="0"/>
              <a:t>是物件</a:t>
            </a:r>
            <a:r>
              <a:rPr lang="zh-TW" altLang="en-US" dirty="0" smtClean="0">
                <a:solidFill>
                  <a:srgbClr val="FF0000"/>
                </a:solidFill>
              </a:rPr>
              <a:t>名稱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String</a:t>
            </a:r>
            <a:r>
              <a:rPr lang="en-US" altLang="zh-TW" dirty="0" smtClean="0"/>
              <a:t> </a:t>
            </a:r>
            <a:r>
              <a:rPr lang="en-US" altLang="zh-TW" dirty="0"/>
              <a:t>name = </a:t>
            </a:r>
            <a:r>
              <a:rPr lang="en-US" altLang="zh-TW" dirty="0" err="1"/>
              <a:t>sca.</a:t>
            </a:r>
            <a:r>
              <a:rPr lang="en-US" altLang="zh-TW" dirty="0" err="1">
                <a:solidFill>
                  <a:srgbClr val="FF0000"/>
                </a:solidFill>
              </a:rPr>
              <a:t>next</a:t>
            </a:r>
            <a:r>
              <a:rPr lang="en-US" altLang="zh-TW" dirty="0"/>
              <a:t>(); </a:t>
            </a:r>
            <a:r>
              <a:rPr lang="en-US" altLang="zh-TW" dirty="0" smtClean="0"/>
              <a:t>//</a:t>
            </a:r>
            <a:r>
              <a:rPr lang="en-US" altLang="zh-TW" dirty="0" err="1" smtClean="0"/>
              <a:t>sca</a:t>
            </a:r>
            <a:r>
              <a:rPr lang="zh-TW" altLang="en-US" dirty="0" smtClean="0"/>
              <a:t>物件的</a:t>
            </a:r>
            <a:r>
              <a:rPr lang="en-US" altLang="zh-TW" dirty="0" smtClean="0"/>
              <a:t>(</a:t>
            </a:r>
            <a:r>
              <a:rPr lang="en-US" altLang="zh-TW" sz="3000" dirty="0" smtClean="0">
                <a:solidFill>
                  <a:srgbClr val="FF0000"/>
                </a:solidFill>
              </a:rPr>
              <a:t>.</a:t>
            </a:r>
            <a:r>
              <a:rPr lang="en-US" altLang="zh-TW" dirty="0" smtClean="0"/>
              <a:t>)next</a:t>
            </a:r>
            <a:r>
              <a:rPr lang="zh-TW" altLang="en-US" sz="2000" dirty="0" smtClean="0"/>
              <a:t>方法或</a:t>
            </a:r>
            <a:r>
              <a:rPr lang="en-US" altLang="zh-TW" sz="2000" dirty="0" err="1" smtClean="0">
                <a:solidFill>
                  <a:srgbClr val="FF0000"/>
                </a:solidFill>
              </a:rPr>
              <a:t>nextLine</a:t>
            </a:r>
            <a:endParaRPr lang="en-US" altLang="zh-TW" sz="2200" dirty="0" smtClean="0">
              <a:solidFill>
                <a:srgbClr val="FF0000"/>
              </a:solidFill>
            </a:endParaRPr>
          </a:p>
          <a:p>
            <a:pPr lvl="1"/>
            <a:r>
              <a:rPr lang="zh-TW" altLang="en-US" dirty="0"/>
              <a:t>運用</a:t>
            </a:r>
            <a:r>
              <a:rPr lang="en-US" altLang="zh-TW" dirty="0"/>
              <a:t>next</a:t>
            </a:r>
            <a:r>
              <a:rPr lang="zh-TW" altLang="en-US" dirty="0"/>
              <a:t>方法</a:t>
            </a:r>
            <a:r>
              <a:rPr lang="en-US" altLang="zh-TW" dirty="0"/>
              <a:t>/</a:t>
            </a:r>
            <a:r>
              <a:rPr lang="zh-TW" altLang="en-US" dirty="0"/>
              <a:t>函數讀取輸入資料，再放入</a:t>
            </a:r>
            <a:r>
              <a:rPr lang="en-US" altLang="zh-TW" dirty="0"/>
              <a:t>name</a:t>
            </a:r>
            <a:r>
              <a:rPr lang="zh-TW" altLang="en-US" dirty="0" smtClean="0"/>
              <a:t>變數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=</a:t>
            </a:r>
            <a:r>
              <a:rPr lang="zh-TW" altLang="en-US" dirty="0" smtClean="0"/>
              <a:t>是</a:t>
            </a:r>
            <a:r>
              <a:rPr lang="zh-TW" altLang="en-US" dirty="0" smtClean="0">
                <a:solidFill>
                  <a:srgbClr val="FF0000"/>
                </a:solidFill>
              </a:rPr>
              <a:t>指定</a:t>
            </a:r>
            <a:r>
              <a:rPr lang="zh-TW" altLang="en-US" dirty="0" smtClean="0"/>
              <a:t>運算符號，將右邊處理或運算結果指定給左邊變數 </a:t>
            </a:r>
            <a:r>
              <a:rPr lang="en-US" altLang="zh-TW" dirty="0"/>
              <a:t>(next</a:t>
            </a:r>
            <a:r>
              <a:rPr lang="zh-TW" altLang="en-US" dirty="0"/>
              <a:t>方法</a:t>
            </a:r>
            <a:r>
              <a:rPr lang="en-US" altLang="zh-TW" dirty="0"/>
              <a:t>/</a:t>
            </a:r>
            <a:r>
              <a:rPr lang="zh-TW" altLang="en-US" dirty="0"/>
              <a:t>函數</a:t>
            </a:r>
            <a:r>
              <a:rPr lang="zh-TW" altLang="en-US" dirty="0" smtClean="0"/>
              <a:t>讀取資料，放入</a:t>
            </a:r>
            <a:r>
              <a:rPr lang="en-US" altLang="zh-TW" dirty="0"/>
              <a:t>name</a:t>
            </a:r>
            <a:r>
              <a:rPr lang="zh-TW" altLang="en-US" dirty="0" smtClean="0"/>
              <a:t>變數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u="sng" dirty="0" smtClean="0">
                <a:solidFill>
                  <a:srgbClr val="FF0000"/>
                </a:solidFill>
              </a:rPr>
              <a:t>S</a:t>
            </a:r>
            <a:r>
              <a:rPr lang="en-US" altLang="zh-TW" dirty="0" smtClean="0">
                <a:solidFill>
                  <a:srgbClr val="FF0000"/>
                </a:solidFill>
              </a:rPr>
              <a:t>tring</a:t>
            </a:r>
            <a:r>
              <a:rPr lang="zh-TW" altLang="en-US" dirty="0" smtClean="0">
                <a:solidFill>
                  <a:srgbClr val="FF0000"/>
                </a:solidFill>
              </a:rPr>
              <a:t> 是一種</a:t>
            </a:r>
            <a:r>
              <a:rPr lang="zh-TW" altLang="en-US" dirty="0" smtClean="0"/>
              <a:t>變數型態，即</a:t>
            </a:r>
            <a:r>
              <a:rPr lang="zh-TW" altLang="en-US" dirty="0" smtClean="0">
                <a:solidFill>
                  <a:prstClr val="black"/>
                </a:solidFill>
              </a:rPr>
              <a:t>字串</a:t>
            </a:r>
            <a:r>
              <a:rPr lang="zh-TW" altLang="en-US" dirty="0" smtClean="0"/>
              <a:t>變數，用以存放文字資料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err="1" smtClean="0"/>
              <a:t>System.out.println</a:t>
            </a:r>
            <a:r>
              <a:rPr lang="en-US" altLang="zh-TW" dirty="0"/>
              <a:t>("welcome "</a:t>
            </a:r>
            <a:r>
              <a:rPr lang="en-US" altLang="zh-TW" dirty="0">
                <a:solidFill>
                  <a:srgbClr val="FF0000"/>
                </a:solidFill>
              </a:rPr>
              <a:t>+</a:t>
            </a:r>
            <a:r>
              <a:rPr lang="en-US" altLang="zh-TW" dirty="0"/>
              <a:t>name</a:t>
            </a:r>
            <a:r>
              <a:rPr lang="en-US" altLang="zh-TW" dirty="0" smtClean="0">
                <a:solidFill>
                  <a:srgbClr val="FF0000"/>
                </a:solidFill>
              </a:rPr>
              <a:t>+</a:t>
            </a:r>
            <a:r>
              <a:rPr lang="en-US" altLang="zh-TW" dirty="0" smtClean="0"/>
              <a:t>"!!");</a:t>
            </a:r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+</a:t>
            </a:r>
            <a:r>
              <a:rPr lang="en-US" altLang="zh-TW" dirty="0" smtClean="0">
                <a:solidFill>
                  <a:prstClr val="black"/>
                </a:solidFill>
              </a:rPr>
              <a:t>:</a:t>
            </a:r>
            <a:r>
              <a:rPr lang="zh-TW" altLang="en-US" dirty="0" smtClean="0">
                <a:solidFill>
                  <a:prstClr val="black"/>
                </a:solidFill>
              </a:rPr>
              <a:t> 字串</a:t>
            </a:r>
            <a:r>
              <a:rPr lang="zh-TW" altLang="en-US" dirty="0" smtClean="0">
                <a:solidFill>
                  <a:srgbClr val="FF0000"/>
                </a:solidFill>
              </a:rPr>
              <a:t>連結</a:t>
            </a:r>
            <a:r>
              <a:rPr lang="zh-TW" altLang="en-US" dirty="0">
                <a:solidFill>
                  <a:prstClr val="black"/>
                </a:solidFill>
              </a:rPr>
              <a:t>，字串</a:t>
            </a:r>
            <a:r>
              <a:rPr lang="zh-TW" altLang="en-US" dirty="0" smtClean="0">
                <a:solidFill>
                  <a:prstClr val="black"/>
                </a:solidFill>
              </a:rPr>
              <a:t>常數與</a:t>
            </a:r>
            <a:r>
              <a:rPr lang="zh-TW" altLang="en-US" dirty="0">
                <a:solidFill>
                  <a:prstClr val="black"/>
                </a:solidFill>
              </a:rPr>
              <a:t>字串</a:t>
            </a:r>
            <a:r>
              <a:rPr lang="zh-TW" altLang="en-US" dirty="0" smtClean="0"/>
              <a:t>變數</a:t>
            </a:r>
            <a:r>
              <a:rPr lang="zh-TW" altLang="en-US" dirty="0" smtClean="0">
                <a:solidFill>
                  <a:prstClr val="black"/>
                </a:solidFill>
              </a:rPr>
              <a:t>連結</a:t>
            </a:r>
            <a:endParaRPr lang="en-US" altLang="zh-TW" dirty="0" smtClean="0">
              <a:solidFill>
                <a:prstClr val="black"/>
              </a:solidFill>
            </a:endParaRPr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“12”+”34”</a:t>
            </a:r>
            <a:r>
              <a:rPr lang="zh-TW" altLang="en-US" dirty="0">
                <a:solidFill>
                  <a:prstClr val="black"/>
                </a:solidFill>
              </a:rPr>
              <a:t>字串</a:t>
            </a:r>
            <a:r>
              <a:rPr lang="zh-TW" altLang="en-US" dirty="0" smtClean="0">
                <a:solidFill>
                  <a:srgbClr val="FF0000"/>
                </a:solidFill>
              </a:rPr>
              <a:t>連結變成</a:t>
            </a:r>
            <a:r>
              <a:rPr lang="en-US" altLang="zh-TW" dirty="0" smtClean="0">
                <a:solidFill>
                  <a:srgbClr val="FF0000"/>
                </a:solidFill>
              </a:rPr>
              <a:t>”1234”</a:t>
            </a:r>
            <a:r>
              <a:rPr lang="zh-TW" altLang="en-US" dirty="0" smtClean="0"/>
              <a:t> ，不是</a:t>
            </a:r>
            <a:r>
              <a:rPr lang="en-US" altLang="zh-TW" dirty="0" smtClean="0"/>
              <a:t>”46”</a:t>
            </a:r>
          </a:p>
          <a:p>
            <a:pPr marL="228600" lvl="1">
              <a:spcBef>
                <a:spcPts val="1000"/>
              </a:spcBef>
            </a:pPr>
            <a:r>
              <a:rPr lang="en-US" altLang="zh-TW" dirty="0" err="1"/>
              <a:t>i</a:t>
            </a:r>
            <a:r>
              <a:rPr lang="en-US" altLang="zh-TW" dirty="0" err="1" smtClean="0"/>
              <a:t>nt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result=12+34</a:t>
            </a:r>
            <a:r>
              <a:rPr lang="en-US" altLang="zh-TW" dirty="0" smtClean="0"/>
              <a:t>; //+:</a:t>
            </a:r>
            <a:r>
              <a:rPr lang="zh-TW" altLang="en-US" dirty="0" smtClean="0"/>
              <a:t>算數運算，加法結果放入</a:t>
            </a:r>
            <a:r>
              <a:rPr lang="en-US" altLang="zh-TW" dirty="0" smtClean="0"/>
              <a:t>result</a:t>
            </a:r>
            <a:r>
              <a:rPr lang="zh-TW" altLang="en-US" dirty="0" smtClean="0"/>
              <a:t>數</a:t>
            </a:r>
            <a:endParaRPr lang="en-US" altLang="zh-TW" dirty="0"/>
          </a:p>
          <a:p>
            <a:endParaRPr lang="en-US" altLang="zh-TW" dirty="0" smtClean="0"/>
          </a:p>
          <a:p>
            <a:pPr lvl="1"/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3665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l" rtl="0">
              <a:lnSpc>
                <a:spcPct val="90000"/>
              </a:lnSpc>
              <a:spcBef>
                <a:spcPct val="0"/>
              </a:spcBef>
            </a:pPr>
            <a:r>
              <a:rPr lang="zh-TW" altLang="en-US" sz="3600" dirty="0" smtClean="0">
                <a:solidFill>
                  <a:prstClr val="black"/>
                </a:solidFill>
              </a:rPr>
              <a:t>比較</a:t>
            </a:r>
            <a:r>
              <a:rPr lang="en-US" altLang="zh-TW" sz="3600" dirty="0" smtClean="0">
                <a:solidFill>
                  <a:prstClr val="black"/>
                </a:solidFill>
              </a:rPr>
              <a:t>:</a:t>
            </a:r>
            <a:r>
              <a:rPr lang="zh-TW" altLang="en-US" sz="3600" dirty="0" smtClean="0">
                <a:solidFill>
                  <a:prstClr val="black"/>
                </a:solidFill>
              </a:rPr>
              <a:t> 字串</a:t>
            </a:r>
            <a:r>
              <a:rPr lang="zh-TW" altLang="en-US" sz="3600" dirty="0" smtClean="0">
                <a:solidFill>
                  <a:srgbClr val="FF0000"/>
                </a:solidFill>
              </a:rPr>
              <a:t>連結、</a:t>
            </a:r>
            <a:r>
              <a:rPr lang="zh-TW" altLang="en-US" sz="3600" dirty="0" smtClean="0"/>
              <a:t>加法運算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</a:rPr>
              <a:t>“12”+”34</a:t>
            </a:r>
            <a:r>
              <a:rPr lang="en-US" altLang="zh-TW" dirty="0" smtClean="0">
                <a:solidFill>
                  <a:srgbClr val="FF0000"/>
                </a:solidFill>
              </a:rPr>
              <a:t>”</a:t>
            </a:r>
          </a:p>
          <a:p>
            <a:pPr lvl="1"/>
            <a:r>
              <a:rPr lang="zh-TW" altLang="en-US" dirty="0" smtClean="0">
                <a:solidFill>
                  <a:prstClr val="black"/>
                </a:solidFill>
              </a:rPr>
              <a:t>字串</a:t>
            </a:r>
            <a:r>
              <a:rPr lang="zh-TW" altLang="en-US" dirty="0" smtClean="0">
                <a:solidFill>
                  <a:srgbClr val="FF0000"/>
                </a:solidFill>
              </a:rPr>
              <a:t>連結</a:t>
            </a:r>
            <a:r>
              <a:rPr lang="en-US" altLang="zh-TW" dirty="0" smtClean="0">
                <a:solidFill>
                  <a:srgbClr val="FF0000"/>
                </a:solidFill>
              </a:rPr>
              <a:t>(concatenation, combining)</a:t>
            </a:r>
          </a:p>
          <a:p>
            <a:pPr lvl="1"/>
            <a:r>
              <a:rPr lang="zh-TW" altLang="en-US" dirty="0"/>
              <a:t>結果</a:t>
            </a:r>
            <a:r>
              <a:rPr lang="zh-TW" altLang="en-US" dirty="0" smtClean="0">
                <a:solidFill>
                  <a:srgbClr val="FF0000"/>
                </a:solidFill>
              </a:rPr>
              <a:t>變成</a:t>
            </a:r>
            <a:r>
              <a:rPr lang="en-US" altLang="zh-TW" dirty="0">
                <a:solidFill>
                  <a:srgbClr val="FF0000"/>
                </a:solidFill>
              </a:rPr>
              <a:t>”1234”</a:t>
            </a:r>
            <a:r>
              <a:rPr lang="zh-TW" altLang="en-US" dirty="0"/>
              <a:t> ，不是</a:t>
            </a:r>
            <a:r>
              <a:rPr lang="en-US" altLang="zh-TW" dirty="0"/>
              <a:t>”46”</a:t>
            </a:r>
          </a:p>
          <a:p>
            <a:pPr marL="228600" lvl="1">
              <a:spcBef>
                <a:spcPts val="1000"/>
              </a:spcBef>
            </a:pPr>
            <a:r>
              <a:rPr lang="en-US" altLang="zh-TW" dirty="0" smtClean="0">
                <a:solidFill>
                  <a:srgbClr val="FF0000"/>
                </a:solidFill>
              </a:rPr>
              <a:t>12+34</a:t>
            </a:r>
            <a:endParaRPr lang="en-US" altLang="zh-TW" dirty="0" smtClean="0"/>
          </a:p>
          <a:p>
            <a:pPr marL="685800" lvl="2">
              <a:spcBef>
                <a:spcPts val="1000"/>
              </a:spcBef>
            </a:pPr>
            <a:r>
              <a:rPr lang="en-US" altLang="zh-TW" dirty="0" smtClean="0"/>
              <a:t>+:</a:t>
            </a:r>
            <a:r>
              <a:rPr lang="zh-TW" altLang="en-US" dirty="0"/>
              <a:t>算數</a:t>
            </a:r>
            <a:r>
              <a:rPr lang="zh-TW" altLang="en-US" dirty="0" smtClean="0"/>
              <a:t>運算</a:t>
            </a:r>
            <a:endParaRPr lang="en-US" altLang="zh-TW" dirty="0" smtClean="0"/>
          </a:p>
          <a:p>
            <a:pPr marL="685800" lvl="2">
              <a:spcBef>
                <a:spcPts val="1000"/>
              </a:spcBef>
            </a:pPr>
            <a:r>
              <a:rPr lang="zh-TW" altLang="en-US" dirty="0" smtClean="0"/>
              <a:t>加法結果</a:t>
            </a:r>
            <a:r>
              <a:rPr lang="en-US" altLang="zh-TW" dirty="0" smtClean="0"/>
              <a:t>46</a:t>
            </a:r>
          </a:p>
          <a:p>
            <a:pPr marL="685800" lvl="2">
              <a:spcBef>
                <a:spcPts val="1000"/>
              </a:spcBef>
            </a:pPr>
            <a:r>
              <a:rPr lang="en-US" altLang="zh-TW" dirty="0" err="1"/>
              <a:t>int</a:t>
            </a:r>
            <a:r>
              <a:rPr lang="en-US" altLang="zh-TW" dirty="0"/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result=12+34;</a:t>
            </a:r>
          </a:p>
          <a:p>
            <a:pPr marL="1143000" lvl="3">
              <a:spcBef>
                <a:spcPts val="1000"/>
              </a:spcBef>
            </a:pPr>
            <a:r>
              <a:rPr lang="zh-TW" altLang="en-US" dirty="0"/>
              <a:t>加法結果</a:t>
            </a:r>
            <a:r>
              <a:rPr lang="zh-TW" altLang="en-US" dirty="0" smtClean="0"/>
              <a:t>放入</a:t>
            </a:r>
            <a:r>
              <a:rPr lang="en-US" altLang="zh-TW" dirty="0"/>
              <a:t>result</a:t>
            </a:r>
            <a:r>
              <a:rPr lang="zh-TW" altLang="en-US" dirty="0"/>
              <a:t>數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8739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-172673"/>
            <a:ext cx="7886700" cy="1325563"/>
          </a:xfrm>
        </p:spPr>
        <p:txBody>
          <a:bodyPr/>
          <a:lstStyle/>
          <a:p>
            <a:r>
              <a:rPr lang="zh-TW" altLang="en-US" dirty="0" smtClean="0"/>
              <a:t>多輸入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124744"/>
            <a:ext cx="8263830" cy="54726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TW" dirty="0"/>
              <a:t>import </a:t>
            </a:r>
            <a:r>
              <a:rPr lang="en-US" altLang="zh-TW" dirty="0" err="1"/>
              <a:t>java.util</a:t>
            </a:r>
            <a:r>
              <a:rPr lang="en-US" altLang="zh-TW" dirty="0"/>
              <a:t>.*; </a:t>
            </a:r>
          </a:p>
          <a:p>
            <a:pPr marL="0" indent="0">
              <a:buNone/>
            </a:pPr>
            <a:r>
              <a:rPr lang="en-US" altLang="zh-TW" dirty="0"/>
              <a:t>public class </a:t>
            </a:r>
            <a:r>
              <a:rPr lang="en-US" altLang="zh-TW" dirty="0" err="1"/>
              <a:t>welcome_D</a:t>
            </a:r>
            <a:r>
              <a:rPr lang="en-US" altLang="zh-TW" dirty="0"/>
              <a:t>{ </a:t>
            </a:r>
          </a:p>
          <a:p>
            <a:pPr marL="0" indent="0">
              <a:buNone/>
            </a:pPr>
            <a:r>
              <a:rPr lang="en-US" altLang="zh-TW" dirty="0"/>
              <a:t>public static void main(String </a:t>
            </a:r>
            <a:r>
              <a:rPr lang="en-US" altLang="zh-TW" dirty="0" err="1"/>
              <a:t>args</a:t>
            </a:r>
            <a:r>
              <a:rPr lang="en-US" altLang="zh-TW" dirty="0"/>
              <a:t>[]){ </a:t>
            </a:r>
          </a:p>
          <a:p>
            <a:pPr marL="0" indent="0">
              <a:buNone/>
            </a:pPr>
            <a:r>
              <a:rPr lang="en-US" altLang="zh-TW" dirty="0"/>
              <a:t>  Scanner input = new Scanner(System.in);//</a:t>
            </a:r>
            <a:r>
              <a:rPr lang="zh-TW" altLang="en-US" dirty="0"/>
              <a:t>產生</a:t>
            </a:r>
            <a:r>
              <a:rPr lang="en-US" altLang="zh-TW" dirty="0"/>
              <a:t>Scanner</a:t>
            </a:r>
            <a:r>
              <a:rPr lang="zh-TW" altLang="en-US" dirty="0"/>
              <a:t>物件 </a:t>
            </a:r>
          </a:p>
          <a:p>
            <a:pPr marL="0" indent="0">
              <a:buNone/>
            </a:pPr>
            <a:r>
              <a:rPr lang="zh-TW" altLang="en-US" dirty="0"/>
              <a:t>  </a:t>
            </a:r>
            <a:r>
              <a:rPr lang="en-US" altLang="zh-TW" dirty="0" err="1"/>
              <a:t>System.out.print</a:t>
            </a:r>
            <a:r>
              <a:rPr lang="en-US" altLang="zh-TW" dirty="0"/>
              <a:t>("Please input your name:");</a:t>
            </a:r>
          </a:p>
          <a:p>
            <a:pPr marL="0" indent="0">
              <a:buNone/>
            </a:pPr>
            <a:r>
              <a:rPr lang="en-US" altLang="zh-TW" dirty="0"/>
              <a:t>  String name = </a:t>
            </a:r>
            <a:r>
              <a:rPr lang="en-US" altLang="zh-TW" dirty="0" err="1"/>
              <a:t>input.next</a:t>
            </a:r>
            <a:r>
              <a:rPr lang="en-US" altLang="zh-TW" dirty="0"/>
              <a:t>();</a:t>
            </a:r>
          </a:p>
          <a:p>
            <a:pPr marL="0" indent="0">
              <a:buNone/>
            </a:pPr>
            <a:r>
              <a:rPr lang="en-US" altLang="zh-TW" dirty="0"/>
              <a:t>  </a:t>
            </a:r>
            <a:r>
              <a:rPr lang="en-US" altLang="zh-TW" dirty="0" err="1"/>
              <a:t>System.out.print</a:t>
            </a:r>
            <a:r>
              <a:rPr lang="en-US" altLang="zh-TW" dirty="0"/>
              <a:t>("Please input your age:");</a:t>
            </a:r>
          </a:p>
          <a:p>
            <a:pPr marL="0" indent="0">
              <a:buNone/>
            </a:pPr>
            <a:r>
              <a:rPr lang="en-US" altLang="zh-TW" dirty="0"/>
              <a:t>  </a:t>
            </a:r>
            <a:r>
              <a:rPr lang="en-US" altLang="zh-TW" dirty="0" err="1"/>
              <a:t>int</a:t>
            </a:r>
            <a:r>
              <a:rPr lang="en-US" altLang="zh-TW" dirty="0"/>
              <a:t> age = </a:t>
            </a:r>
            <a:r>
              <a:rPr lang="en-US" altLang="zh-TW" dirty="0" err="1"/>
              <a:t>input.nextInt</a:t>
            </a:r>
            <a:r>
              <a:rPr lang="en-US" altLang="zh-TW" dirty="0"/>
              <a:t>();</a:t>
            </a:r>
          </a:p>
          <a:p>
            <a:pPr marL="0" indent="0">
              <a:buNone/>
            </a:pPr>
            <a:r>
              <a:rPr lang="en-US" altLang="zh-TW" dirty="0"/>
              <a:t>  </a:t>
            </a:r>
            <a:r>
              <a:rPr lang="en-US" altLang="zh-TW" dirty="0" err="1"/>
              <a:t>System.out.println</a:t>
            </a:r>
            <a:r>
              <a:rPr lang="en-US" altLang="zh-TW" dirty="0"/>
              <a:t>("Nice to meet you, "+name+"!!");</a:t>
            </a:r>
          </a:p>
          <a:p>
            <a:pPr marL="0" indent="0">
              <a:buNone/>
            </a:pPr>
            <a:r>
              <a:rPr lang="en-US" altLang="zh-TW" dirty="0"/>
              <a:t>  </a:t>
            </a:r>
            <a:r>
              <a:rPr lang="en-US" altLang="zh-TW" dirty="0" err="1"/>
              <a:t>System.out.print</a:t>
            </a:r>
            <a:r>
              <a:rPr lang="en-US" altLang="zh-TW" dirty="0"/>
              <a:t>("\n</a:t>
            </a:r>
            <a:r>
              <a:rPr lang="zh-TW" altLang="en-US" dirty="0"/>
              <a:t>你的年齡</a:t>
            </a:r>
            <a:r>
              <a:rPr lang="en-US" altLang="zh-TW" dirty="0"/>
              <a:t>: "+age+5+"</a:t>
            </a:r>
            <a:r>
              <a:rPr lang="zh-TW" altLang="en-US" dirty="0"/>
              <a:t>歲</a:t>
            </a:r>
            <a:r>
              <a:rPr lang="en-US" altLang="zh-TW" dirty="0"/>
              <a:t>."); </a:t>
            </a:r>
          </a:p>
          <a:p>
            <a:pPr marL="0" indent="0">
              <a:buNone/>
            </a:pPr>
            <a:r>
              <a:rPr lang="en-US" altLang="zh-TW" dirty="0"/>
              <a:t>  age=age+5</a:t>
            </a:r>
            <a:r>
              <a:rPr lang="en-US" altLang="zh-TW" dirty="0" smtClean="0"/>
              <a:t>;//</a:t>
            </a:r>
            <a:r>
              <a:rPr lang="zh-TW" altLang="en-US" dirty="0" smtClean="0">
                <a:solidFill>
                  <a:srgbClr val="FF0000"/>
                </a:solidFill>
              </a:rPr>
              <a:t>指定、指派、</a:t>
            </a:r>
            <a:r>
              <a:rPr lang="en-US" altLang="zh-TW" dirty="0" smtClean="0">
                <a:solidFill>
                  <a:srgbClr val="FF0000"/>
                </a:solidFill>
              </a:rPr>
              <a:t>set</a:t>
            </a:r>
            <a:r>
              <a:rPr lang="zh-TW" altLang="en-US" dirty="0" smtClean="0"/>
              <a:t>敘述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</a:t>
            </a:r>
            <a:r>
              <a:rPr lang="en-US" altLang="zh-TW" dirty="0" err="1"/>
              <a:t>System.out.print</a:t>
            </a:r>
            <a:r>
              <a:rPr lang="en-US" altLang="zh-TW" dirty="0"/>
              <a:t>("\n</a:t>
            </a:r>
            <a:r>
              <a:rPr lang="zh-TW" altLang="en-US" dirty="0"/>
              <a:t>五年後你的年齡</a:t>
            </a:r>
            <a:r>
              <a:rPr lang="en-US" altLang="zh-TW" dirty="0"/>
              <a:t>: "+age+"</a:t>
            </a:r>
            <a:r>
              <a:rPr lang="zh-TW" altLang="en-US" dirty="0"/>
              <a:t>歲</a:t>
            </a:r>
            <a:r>
              <a:rPr lang="en-US" altLang="zh-TW" dirty="0"/>
              <a:t>.");</a:t>
            </a:r>
          </a:p>
          <a:p>
            <a:pPr marL="0" indent="0">
              <a:buNone/>
            </a:pPr>
            <a:r>
              <a:rPr lang="en-US" altLang="zh-TW" dirty="0"/>
              <a:t> }//main()</a:t>
            </a:r>
          </a:p>
          <a:p>
            <a:pPr marL="0" indent="0">
              <a:buNone/>
            </a:pPr>
            <a:r>
              <a:rPr lang="en-US" altLang="zh-TW" dirty="0"/>
              <a:t>}//class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62833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2771800" y="2636912"/>
            <a:ext cx="1259022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Input</a:t>
            </a:r>
          </a:p>
          <a:p>
            <a:pPr algn="ctr"/>
            <a:r>
              <a:rPr lang="en-US" altLang="zh-TW" dirty="0" smtClean="0"/>
              <a:t>(Scanner </a:t>
            </a:r>
            <a:r>
              <a:rPr lang="zh-TW" altLang="en-US" dirty="0" smtClean="0"/>
              <a:t>物件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5508046" y="1690692"/>
            <a:ext cx="1259022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CAT</a:t>
            </a:r>
            <a:endParaRPr lang="zh-TW" altLang="en-US" dirty="0"/>
          </a:p>
        </p:txBody>
      </p:sp>
      <p:cxnSp>
        <p:nvCxnSpPr>
          <p:cNvPr id="7" name="直線單箭頭接點 6"/>
          <p:cNvCxnSpPr>
            <a:stCxn id="4" idx="3"/>
            <a:endCxn id="5" idx="1"/>
          </p:cNvCxnSpPr>
          <p:nvPr/>
        </p:nvCxnSpPr>
        <p:spPr>
          <a:xfrm flipV="1">
            <a:off x="4030822" y="2446776"/>
            <a:ext cx="1477224" cy="946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>
            <a:stCxn id="4" idx="3"/>
          </p:cNvCxnSpPr>
          <p:nvPr/>
        </p:nvCxnSpPr>
        <p:spPr>
          <a:xfrm>
            <a:off x="4030822" y="3392996"/>
            <a:ext cx="1476164" cy="1332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580112" y="3969060"/>
            <a:ext cx="1259022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12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4863249" y="2124772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name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5123152" y="4596516"/>
            <a:ext cx="517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age</a:t>
            </a:r>
            <a:endParaRPr lang="zh-TW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4030822" y="2600143"/>
            <a:ext cx="13521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/>
              <a:t>input.next</a:t>
            </a:r>
            <a:r>
              <a:rPr lang="en-US" altLang="zh-TW" dirty="0"/>
              <a:t>();</a:t>
            </a:r>
            <a:endParaRPr lang="zh-TW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4077929" y="3874404"/>
            <a:ext cx="1606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/>
              <a:t>input.nextInt</a:t>
            </a:r>
            <a:r>
              <a:rPr lang="en-US" altLang="zh-TW" dirty="0" smtClean="0"/>
              <a:t>();</a:t>
            </a:r>
            <a:endParaRPr lang="zh-TW" altLang="en-US" dirty="0"/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830" y="3129973"/>
            <a:ext cx="1508571" cy="526043"/>
          </a:xfrm>
          <a:prstGeom prst="rect">
            <a:avLst/>
          </a:prstGeom>
        </p:spPr>
      </p:pic>
      <p:sp>
        <p:nvSpPr>
          <p:cNvPr id="19" name="向右箭號 18"/>
          <p:cNvSpPr/>
          <p:nvPr/>
        </p:nvSpPr>
        <p:spPr>
          <a:xfrm>
            <a:off x="2449401" y="3392995"/>
            <a:ext cx="322399" cy="1800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9387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7886700" cy="1325563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變數 </a:t>
            </a:r>
            <a:r>
              <a:rPr lang="en-US" altLang="zh-TW" dirty="0">
                <a:solidFill>
                  <a:srgbClr val="FF0000"/>
                </a:solidFill>
              </a:rPr>
              <a:t>(variable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zh-TW" altLang="en-US" dirty="0" smtClean="0"/>
              <a:t>記憶體代言人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933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0862" y="436524"/>
            <a:ext cx="5915025" cy="701149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變數</a:t>
            </a:r>
            <a:r>
              <a:rPr lang="en-US" altLang="zh-TW" dirty="0" smtClean="0"/>
              <a:t>(Variable)?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4" y="1268760"/>
            <a:ext cx="7761410" cy="5472608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dirty="0" smtClean="0"/>
              <a:t>為了提供還不錯的、有用的功能，程式必須能記得住事情。</a:t>
            </a:r>
            <a:endParaRPr lang="en-US" altLang="zh-TW" dirty="0" smtClean="0"/>
          </a:p>
          <a:p>
            <a:r>
              <a:rPr lang="zh-TW" altLang="en-US" dirty="0" smtClean="0"/>
              <a:t>想想看，如果你不能記得任何事情你要如何過生活。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如果你要把兩個數字相加，你必須記得這兩個數字才能相加，然後你必須記得結果才能在處理其他事情時使用它。</a:t>
            </a:r>
            <a:endParaRPr lang="en-US" altLang="zh-TW" dirty="0" smtClean="0"/>
          </a:p>
          <a:p>
            <a:r>
              <a:rPr lang="zh-TW" altLang="en-US" dirty="0" smtClean="0"/>
              <a:t>電腦用變數來記憶資料，他們之所以叫做變數是因為他們的值是可變的。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你可以把變數想像成有不同名稱在上面的信箱：信箱裡面裝的東西叫做變數的內容。</a:t>
            </a:r>
            <a:endParaRPr lang="en-US" altLang="zh-TW" dirty="0" smtClean="0"/>
          </a:p>
          <a:p>
            <a:r>
              <a:rPr lang="zh-TW" altLang="en-US" dirty="0"/>
              <a:t>變數的名稱必須遵守一些規則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首先</a:t>
            </a:r>
            <a:r>
              <a:rPr lang="zh-TW" altLang="en-US" dirty="0"/>
              <a:t>他們的第一個字必須是英文字母</a:t>
            </a:r>
            <a:r>
              <a:rPr lang="en-US" altLang="zh-TW" dirty="0"/>
              <a:t>A</a:t>
            </a:r>
            <a:r>
              <a:rPr lang="zh-TW" altLang="en-US" dirty="0"/>
              <a:t>到</a:t>
            </a:r>
            <a:r>
              <a:rPr lang="en-US" altLang="zh-TW" dirty="0"/>
              <a:t>Z</a:t>
            </a:r>
            <a:r>
              <a:rPr lang="zh-TW" altLang="en-US" dirty="0"/>
              <a:t>，然後可以接著字母或數字的任意組合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可以</a:t>
            </a:r>
            <a:r>
              <a:rPr lang="zh-TW" altLang="en-US" dirty="0"/>
              <a:t>結合大寫和小寫字母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要</a:t>
            </a:r>
            <a:r>
              <a:rPr lang="zh-TW" altLang="en-US" dirty="0"/>
              <a:t>小心的是電腦對待大小寫字母的看法比你更仔細，</a:t>
            </a:r>
            <a:r>
              <a:rPr lang="zh-TW" altLang="en-US" dirty="0" smtClean="0"/>
              <a:t>如</a:t>
            </a:r>
            <a:r>
              <a:rPr lang="en-US" altLang="zh-TW" dirty="0" smtClean="0"/>
              <a:t>java</a:t>
            </a:r>
            <a:r>
              <a:rPr lang="zh-TW" altLang="en-US" dirty="0" smtClean="0"/>
              <a:t>及所有</a:t>
            </a:r>
            <a:r>
              <a:rPr lang="en-US" altLang="zh-TW" dirty="0" smtClean="0"/>
              <a:t>C-like</a:t>
            </a:r>
            <a:r>
              <a:rPr lang="zh-TW" altLang="en-US" dirty="0" smtClean="0"/>
              <a:t>語言</a:t>
            </a:r>
            <a:r>
              <a:rPr lang="zh-TW" altLang="en-US" dirty="0"/>
              <a:t>把</a:t>
            </a:r>
            <a:r>
              <a:rPr lang="en-US" altLang="zh-TW" dirty="0"/>
              <a:t>TIME</a:t>
            </a:r>
            <a:r>
              <a:rPr lang="zh-TW" altLang="en-US" dirty="0"/>
              <a:t>、</a:t>
            </a:r>
            <a:r>
              <a:rPr lang="en-US" altLang="zh-TW" dirty="0"/>
              <a:t>time</a:t>
            </a:r>
            <a:r>
              <a:rPr lang="zh-TW" altLang="en-US" dirty="0"/>
              <a:t>、</a:t>
            </a:r>
            <a:r>
              <a:rPr lang="en-US" altLang="zh-TW" dirty="0"/>
              <a:t>Time</a:t>
            </a:r>
            <a:r>
              <a:rPr lang="zh-TW" altLang="en-US" dirty="0"/>
              <a:t>當作不同的變數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變數</a:t>
            </a:r>
            <a:r>
              <a:rPr lang="zh-TW" altLang="en-US" dirty="0" smtClean="0"/>
              <a:t>的型態</a:t>
            </a:r>
            <a:r>
              <a:rPr lang="en-US" altLang="zh-TW" dirty="0" smtClean="0"/>
              <a:t>(data  type)</a:t>
            </a:r>
          </a:p>
          <a:p>
            <a:pPr lvl="1"/>
            <a:r>
              <a:rPr lang="en-US" altLang="zh-TW" dirty="0" smtClean="0"/>
              <a:t>String, </a:t>
            </a:r>
            <a:r>
              <a:rPr lang="en-US" altLang="zh-TW" dirty="0" err="1" smtClean="0"/>
              <a:t>int</a:t>
            </a:r>
            <a:r>
              <a:rPr lang="en-US" altLang="zh-TW" dirty="0" smtClean="0"/>
              <a:t>, double…</a:t>
            </a:r>
          </a:p>
          <a:p>
            <a:pPr lvl="1"/>
            <a:r>
              <a:rPr lang="zh-TW" altLang="en-US" dirty="0"/>
              <a:t>為何</a:t>
            </a:r>
            <a:r>
              <a:rPr lang="zh-TW" altLang="en-US" dirty="0" smtClean="0"/>
              <a:t>需要不同型</a:t>
            </a:r>
            <a:r>
              <a:rPr lang="zh-TW" altLang="en-US" dirty="0"/>
              <a:t>的</a:t>
            </a:r>
            <a:r>
              <a:rPr lang="zh-TW" altLang="en-US" dirty="0" smtClean="0"/>
              <a:t>態變數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8500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  <a:latin typeface="新細明體" panose="02020500000000000000" pitchFamily="18" charset="-120"/>
              </a:rPr>
              <a:t>為何變數要宣告型態</a:t>
            </a:r>
            <a:r>
              <a:rPr lang="zh-TW" altLang="en-US" dirty="0">
                <a:latin typeface="新細明體" panose="02020500000000000000" pitchFamily="18" charset="-120"/>
              </a:rPr>
              <a:t>的</a:t>
            </a:r>
            <a:r>
              <a:rPr lang="zh-TW" altLang="en-US" dirty="0" smtClean="0">
                <a:latin typeface="新細明體" panose="02020500000000000000" pitchFamily="18" charset="-120"/>
              </a:rPr>
              <a:t>理由</a:t>
            </a:r>
            <a:r>
              <a:rPr lang="en-US" altLang="zh-TW" dirty="0" smtClean="0">
                <a:latin typeface="新細明體" panose="02020500000000000000" pitchFamily="18" charset="-120"/>
              </a:rPr>
              <a:t>:</a:t>
            </a:r>
            <a:r>
              <a:rPr lang="zh-TW" altLang="en-US" dirty="0" smtClean="0"/>
              <a:t>不同</a:t>
            </a:r>
            <a:r>
              <a:rPr lang="zh-TW" altLang="en-US" dirty="0"/>
              <a:t>型態的變數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人的腦袋非常靈活可變，可處理各種不同型式的資料，看到</a:t>
            </a:r>
            <a:r>
              <a:rPr lang="zh-TW" altLang="en-US" dirty="0">
                <a:latin typeface="新細明體" panose="02020500000000000000" pitchFamily="18" charset="-120"/>
              </a:rPr>
              <a:t>「在</a:t>
            </a:r>
            <a:r>
              <a:rPr lang="en-US" altLang="zh-TW" dirty="0">
                <a:latin typeface="新細明體" panose="02020500000000000000" pitchFamily="18" charset="-120"/>
              </a:rPr>
              <a:t>9:00</a:t>
            </a:r>
            <a:r>
              <a:rPr lang="zh-TW" altLang="en-US" dirty="0">
                <a:latin typeface="新細明體" panose="02020500000000000000" pitchFamily="18" charset="-120"/>
              </a:rPr>
              <a:t>見面」、「</a:t>
            </a:r>
            <a:r>
              <a:rPr lang="en-US" altLang="zh-TW" dirty="0">
                <a:latin typeface="新細明體" panose="02020500000000000000" pitchFamily="18" charset="-120"/>
              </a:rPr>
              <a:t>32</a:t>
            </a:r>
            <a:r>
              <a:rPr lang="zh-TW" altLang="en-US" dirty="0">
                <a:latin typeface="新細明體" panose="02020500000000000000" pitchFamily="18" charset="-120"/>
              </a:rPr>
              <a:t>」或「</a:t>
            </a:r>
            <a:r>
              <a:rPr lang="en-US" altLang="zh-TW" dirty="0">
                <a:latin typeface="新細明體" panose="02020500000000000000" pitchFamily="18" charset="-120"/>
              </a:rPr>
              <a:t>2.5</a:t>
            </a:r>
            <a:r>
              <a:rPr lang="zh-TW" altLang="en-US" dirty="0">
                <a:latin typeface="新細明體" panose="02020500000000000000" pitchFamily="18" charset="-120"/>
              </a:rPr>
              <a:t>」就知道該如何處理它</a:t>
            </a:r>
            <a:r>
              <a:rPr lang="zh-TW" altLang="en-US" dirty="0" smtClean="0">
                <a:latin typeface="新細明體" panose="02020500000000000000" pitchFamily="18" charset="-120"/>
              </a:rPr>
              <a:t>。</a:t>
            </a:r>
            <a:endParaRPr lang="en-US" altLang="zh-TW" dirty="0" smtClean="0">
              <a:latin typeface="新細明體" panose="02020500000000000000" pitchFamily="18" charset="-120"/>
            </a:endParaRPr>
          </a:p>
          <a:p>
            <a:r>
              <a:rPr lang="zh-TW" altLang="en-US" dirty="0" smtClean="0">
                <a:latin typeface="新細明體" panose="02020500000000000000" pitchFamily="18" charset="-120"/>
              </a:rPr>
              <a:t>電腦</a:t>
            </a:r>
            <a:r>
              <a:rPr lang="zh-TW" altLang="en-US" dirty="0">
                <a:latin typeface="新細明體" panose="02020500000000000000" pitchFamily="18" charset="-120"/>
              </a:rPr>
              <a:t>不像人那樣精明，它要正確地知道該處理什麼型式的資料。這就是為何變數要宣告型態的理由。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554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3F922E9-0A02-4128-9419-307395758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變數 </a:t>
            </a:r>
            <a:r>
              <a:rPr lang="en-US" altLang="zh-TW" dirty="0"/>
              <a:t>(variable)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E6FD021D-87A9-4156-9662-0BEF85F4F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238" y="1603177"/>
            <a:ext cx="4990433" cy="4143640"/>
          </a:xfrm>
        </p:spPr>
        <p:txBody>
          <a:bodyPr>
            <a:normAutofit fontScale="70000" lnSpcReduction="20000"/>
          </a:bodyPr>
          <a:lstStyle/>
          <a:p>
            <a:r>
              <a:rPr lang="zh-TW" altLang="en-US" dirty="0"/>
              <a:t>變數代表一塊記憶體</a:t>
            </a:r>
            <a:endParaRPr lang="en-US" altLang="zh-TW" dirty="0"/>
          </a:p>
          <a:p>
            <a:pPr lvl="1"/>
            <a:r>
              <a:rPr lang="zh-TW" altLang="en-US" dirty="0"/>
              <a:t>每一塊記憶體都有</a:t>
            </a:r>
            <a:r>
              <a:rPr lang="zh-TW" altLang="en-US" dirty="0">
                <a:solidFill>
                  <a:srgbClr val="FF0000"/>
                </a:solidFill>
              </a:rPr>
              <a:t>位址</a:t>
            </a:r>
            <a:r>
              <a:rPr lang="zh-TW" altLang="en-US" dirty="0"/>
              <a:t>，但不可能記得起來，因此用英文字來替代</a:t>
            </a:r>
            <a:r>
              <a:rPr lang="zh-TW" altLang="en-US" dirty="0" smtClean="0"/>
              <a:t>記憶體</a:t>
            </a:r>
            <a:endParaRPr lang="en-US" altLang="zh-TW" dirty="0"/>
          </a:p>
          <a:p>
            <a:r>
              <a:rPr lang="zh-TW" altLang="en-US" dirty="0" smtClean="0"/>
              <a:t>如何將資料</a:t>
            </a:r>
            <a:r>
              <a:rPr lang="zh-TW" altLang="en-US" dirty="0" smtClean="0">
                <a:solidFill>
                  <a:srgbClr val="FF0000"/>
                </a:solidFill>
              </a:rPr>
              <a:t>放入</a:t>
            </a:r>
            <a:r>
              <a:rPr lang="zh-TW" altLang="en-US" dirty="0" smtClean="0"/>
              <a:t>到</a:t>
            </a:r>
            <a:r>
              <a:rPr lang="zh-TW" altLang="en-US" dirty="0"/>
              <a:t>記憶體</a:t>
            </a:r>
            <a:r>
              <a:rPr lang="en-US" altLang="zh-TW" dirty="0"/>
              <a:t>?</a:t>
            </a:r>
          </a:p>
          <a:p>
            <a:pPr lvl="1"/>
            <a:r>
              <a:rPr lang="zh-TW" altLang="en-US" dirty="0" smtClean="0">
                <a:solidFill>
                  <a:srgbClr val="FF0000"/>
                </a:solidFill>
              </a:rPr>
              <a:t>指定</a:t>
            </a:r>
            <a:r>
              <a:rPr lang="en-US" altLang="zh-TW" dirty="0" smtClean="0">
                <a:solidFill>
                  <a:srgbClr val="FF0000"/>
                </a:solidFill>
              </a:rPr>
              <a:t>/</a:t>
            </a:r>
            <a:r>
              <a:rPr lang="zh-TW" altLang="en-US" dirty="0" smtClean="0">
                <a:solidFill>
                  <a:srgbClr val="FF0000"/>
                </a:solidFill>
              </a:rPr>
              <a:t>派</a:t>
            </a:r>
            <a:r>
              <a:rPr lang="zh-TW" altLang="en-US" dirty="0" smtClean="0"/>
              <a:t>敘述</a:t>
            </a:r>
            <a:r>
              <a:rPr lang="en-US" altLang="zh-TW" dirty="0"/>
              <a:t>(</a:t>
            </a:r>
            <a:r>
              <a:rPr lang="en-US" altLang="zh-TW" dirty="0">
                <a:solidFill>
                  <a:srgbClr val="FF0000"/>
                </a:solidFill>
              </a:rPr>
              <a:t>assignment</a:t>
            </a:r>
            <a:r>
              <a:rPr lang="en-US" altLang="zh-TW" dirty="0"/>
              <a:t> statement)</a:t>
            </a:r>
          </a:p>
          <a:p>
            <a:pPr lvl="2"/>
            <a:r>
              <a:rPr lang="en-US" altLang="zh-TW" dirty="0"/>
              <a:t>sum=100;</a:t>
            </a:r>
          </a:p>
          <a:p>
            <a:pPr lvl="2"/>
            <a:r>
              <a:rPr lang="en-US" altLang="zh-TW" dirty="0"/>
              <a:t>s</a:t>
            </a:r>
            <a:r>
              <a:rPr lang="en-US" altLang="zh-TW" dirty="0" smtClean="0"/>
              <a:t>um=p+10</a:t>
            </a:r>
            <a:r>
              <a:rPr lang="en-US" altLang="zh-TW" dirty="0"/>
              <a:t>;</a:t>
            </a:r>
          </a:p>
          <a:p>
            <a:pPr lvl="2"/>
            <a:r>
              <a:rPr lang="en-US" altLang="zh-TW" dirty="0"/>
              <a:t>s</a:t>
            </a:r>
            <a:r>
              <a:rPr lang="en-US" altLang="zh-TW" dirty="0" smtClean="0"/>
              <a:t>um=sum+70; //</a:t>
            </a:r>
            <a:r>
              <a:rPr lang="zh-TW" altLang="en-US" dirty="0" smtClean="0"/>
              <a:t>取出</a:t>
            </a:r>
            <a:r>
              <a:rPr lang="en-US" altLang="zh-TW" dirty="0" smtClean="0"/>
              <a:t>sum</a:t>
            </a:r>
            <a:r>
              <a:rPr lang="zh-TW" altLang="en-US" dirty="0" smtClean="0"/>
              <a:t>，加</a:t>
            </a:r>
            <a:r>
              <a:rPr lang="en-US" altLang="zh-TW" dirty="0" smtClean="0"/>
              <a:t>70</a:t>
            </a:r>
            <a:r>
              <a:rPr lang="zh-TW" altLang="en-US" dirty="0" smtClean="0"/>
              <a:t>，再放入</a:t>
            </a:r>
            <a:r>
              <a:rPr lang="en-US" altLang="zh-TW" dirty="0" smtClean="0"/>
              <a:t>sum</a:t>
            </a:r>
            <a:endParaRPr lang="en-US" altLang="zh-TW" dirty="0"/>
          </a:p>
          <a:p>
            <a:r>
              <a:rPr lang="zh-TW" altLang="en-US" dirty="0"/>
              <a:t>如何從記憶體取出資料</a:t>
            </a:r>
            <a:endParaRPr lang="en-US" altLang="zh-TW" dirty="0"/>
          </a:p>
          <a:p>
            <a:pPr lvl="1"/>
            <a:r>
              <a:rPr lang="en-US" altLang="zh-TW" dirty="0" err="1" smtClean="0"/>
              <a:t>printf</a:t>
            </a:r>
            <a:r>
              <a:rPr lang="en-US" altLang="zh-TW" dirty="0"/>
              <a:t>(“%d”, </a:t>
            </a:r>
            <a:r>
              <a:rPr lang="en-US" altLang="zh-TW" dirty="0" smtClean="0"/>
              <a:t>sum); //</a:t>
            </a:r>
            <a:r>
              <a:rPr lang="zh-TW" altLang="en-US" dirty="0" smtClean="0"/>
              <a:t>取出</a:t>
            </a:r>
            <a:r>
              <a:rPr lang="en-US" altLang="zh-TW" dirty="0" smtClean="0"/>
              <a:t>sum</a:t>
            </a:r>
          </a:p>
          <a:p>
            <a:pPr lvl="1"/>
            <a:r>
              <a:rPr lang="en-US" altLang="zh-TW" dirty="0" err="1" smtClean="0"/>
              <a:t>System.out.println</a:t>
            </a:r>
            <a:r>
              <a:rPr lang="en-US" altLang="zh-TW" dirty="0" smtClean="0"/>
              <a:t>(sum);//</a:t>
            </a:r>
            <a:r>
              <a:rPr lang="zh-TW" altLang="en-US" dirty="0" smtClean="0"/>
              <a:t>取出</a:t>
            </a:r>
            <a:r>
              <a:rPr lang="en-US" altLang="zh-TW" dirty="0" smtClean="0"/>
              <a:t>sum</a:t>
            </a:r>
          </a:p>
          <a:p>
            <a:r>
              <a:rPr lang="zh-TW" altLang="en-US" dirty="0" smtClean="0"/>
              <a:t>如何</a:t>
            </a:r>
            <a:r>
              <a:rPr lang="zh-TW" altLang="en-US" dirty="0"/>
              <a:t>為記憶體取名</a:t>
            </a:r>
            <a:r>
              <a:rPr lang="en-US" altLang="zh-TW" dirty="0"/>
              <a:t>?</a:t>
            </a:r>
          </a:p>
          <a:p>
            <a:pPr lvl="1"/>
            <a:r>
              <a:rPr lang="zh-TW" altLang="en-US" dirty="0"/>
              <a:t>分大</a:t>
            </a:r>
            <a:r>
              <a:rPr lang="zh-TW" altLang="en-US" dirty="0" smtClean="0"/>
              <a:t>小寫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英文開頭</a:t>
            </a:r>
            <a:endParaRPr lang="en-US" altLang="zh-TW" dirty="0"/>
          </a:p>
          <a:p>
            <a:pPr lvl="1"/>
            <a:r>
              <a:rPr lang="zh-TW" altLang="en-US" dirty="0"/>
              <a:t>有意義名字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B5EDC3E3-7F2F-4950-B473-4F79D22FAD6F}"/>
              </a:ext>
            </a:extLst>
          </p:cNvPr>
          <p:cNvSpPr/>
          <p:nvPr/>
        </p:nvSpPr>
        <p:spPr>
          <a:xfrm>
            <a:off x="6540651" y="2125745"/>
            <a:ext cx="1058956" cy="3273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xmlns="" id="{C41B8DAC-3516-4C47-86C6-DD295E3E0480}"/>
              </a:ext>
            </a:extLst>
          </p:cNvPr>
          <p:cNvCxnSpPr/>
          <p:nvPr/>
        </p:nvCxnSpPr>
        <p:spPr>
          <a:xfrm>
            <a:off x="6534608" y="3051810"/>
            <a:ext cx="108316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接點 6">
            <a:extLst>
              <a:ext uri="{FF2B5EF4-FFF2-40B4-BE49-F238E27FC236}">
                <a16:creationId xmlns:a16="http://schemas.microsoft.com/office/drawing/2014/main" xmlns="" id="{FD75C5F9-DB00-40B4-8D85-0DFA0AFEACB0}"/>
              </a:ext>
            </a:extLst>
          </p:cNvPr>
          <p:cNvCxnSpPr/>
          <p:nvPr/>
        </p:nvCxnSpPr>
        <p:spPr>
          <a:xfrm>
            <a:off x="6540659" y="3503631"/>
            <a:ext cx="108316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D3806A9A-45EE-4688-BDB7-DE89973505A0}"/>
              </a:ext>
            </a:extLst>
          </p:cNvPr>
          <p:cNvSpPr/>
          <p:nvPr/>
        </p:nvSpPr>
        <p:spPr>
          <a:xfrm>
            <a:off x="6018785" y="3128134"/>
            <a:ext cx="49404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350" dirty="0"/>
              <a:t>Sum</a:t>
            </a:r>
            <a:endParaRPr lang="zh-TW" altLang="en-US" sz="1350" dirty="0"/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xmlns="" id="{A7E2105E-E7B1-490C-A251-F679A21608AB}"/>
              </a:ext>
            </a:extLst>
          </p:cNvPr>
          <p:cNvCxnSpPr/>
          <p:nvPr/>
        </p:nvCxnSpPr>
        <p:spPr>
          <a:xfrm>
            <a:off x="6534608" y="3874770"/>
            <a:ext cx="108316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EE7BFCAA-34E9-4150-B650-FEC91CAC4CB0}"/>
              </a:ext>
            </a:extLst>
          </p:cNvPr>
          <p:cNvSpPr txBox="1"/>
          <p:nvPr/>
        </p:nvSpPr>
        <p:spPr>
          <a:xfrm>
            <a:off x="6279019" y="3597771"/>
            <a:ext cx="27603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/>
              <a:t>p</a:t>
            </a:r>
            <a:endParaRPr lang="zh-TW" altLang="en-US" sz="1350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BCF2CA6D-D963-44F2-9043-8291E0C36100}"/>
              </a:ext>
            </a:extLst>
          </p:cNvPr>
          <p:cNvSpPr/>
          <p:nvPr/>
        </p:nvSpPr>
        <p:spPr>
          <a:xfrm>
            <a:off x="6914425" y="5446735"/>
            <a:ext cx="52610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350" dirty="0"/>
              <a:t>RAM</a:t>
            </a:r>
            <a:endParaRPr lang="zh-TW" altLang="en-US" sz="1350" dirty="0"/>
          </a:p>
        </p:txBody>
      </p:sp>
      <p:sp>
        <p:nvSpPr>
          <p:cNvPr id="5" name="文字方塊 4"/>
          <p:cNvSpPr txBox="1"/>
          <p:nvPr/>
        </p:nvSpPr>
        <p:spPr>
          <a:xfrm>
            <a:off x="6758289" y="307965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7583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016000"/>
            <a:ext cx="7886700" cy="4473972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搶答</a:t>
            </a:r>
            <a:r>
              <a:rPr lang="en-US" altLang="zh-TW" dirty="0" smtClean="0"/>
              <a:t>I</a:t>
            </a:r>
          </a:p>
          <a:p>
            <a:pPr marL="385763" indent="-385763">
              <a:buFont typeface="+mj-lt"/>
              <a:buAutoNum type="arabicPeriod"/>
            </a:pPr>
            <a:r>
              <a:rPr lang="zh-TW" altLang="en-US" dirty="0" smtClean="0"/>
              <a:t>負責編譯</a:t>
            </a:r>
            <a:r>
              <a:rPr lang="en-US" altLang="zh-TW" dirty="0" smtClean="0"/>
              <a:t>(compile)Java</a:t>
            </a:r>
            <a:r>
              <a:rPr lang="zh-TW" altLang="en-US" dirty="0" smtClean="0"/>
              <a:t>程式為</a:t>
            </a:r>
            <a:r>
              <a:rPr lang="en-US" altLang="zh-TW" dirty="0" smtClean="0"/>
              <a:t>?</a:t>
            </a:r>
            <a:r>
              <a:rPr lang="zh-TW" altLang="en-US" dirty="0" smtClean="0"/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Javac.exe</a:t>
            </a:r>
          </a:p>
          <a:p>
            <a:pPr marL="385763" indent="-385763">
              <a:buFont typeface="+mj-lt"/>
              <a:buAutoNum type="arabicPeriod"/>
            </a:pPr>
            <a:r>
              <a:rPr lang="zh-TW" altLang="en-US" dirty="0" smtClean="0"/>
              <a:t>你所編寫</a:t>
            </a:r>
            <a:r>
              <a:rPr lang="en-US" altLang="zh-TW" dirty="0" smtClean="0"/>
              <a:t>Java</a:t>
            </a:r>
            <a:r>
              <a:rPr lang="zh-TW" altLang="en-US" dirty="0" smtClean="0"/>
              <a:t>的來源程式</a:t>
            </a:r>
            <a:r>
              <a:rPr lang="zh-TW" altLang="en-US" dirty="0"/>
              <a:t>副</a:t>
            </a:r>
            <a:r>
              <a:rPr lang="zh-TW" altLang="en-US" dirty="0" smtClean="0"/>
              <a:t>檔名</a:t>
            </a:r>
            <a:r>
              <a:rPr lang="en-US" altLang="zh-TW" dirty="0" smtClean="0"/>
              <a:t>? </a:t>
            </a:r>
            <a:r>
              <a:rPr lang="en-US" altLang="zh-TW" dirty="0" smtClean="0">
                <a:solidFill>
                  <a:srgbClr val="FF0000"/>
                </a:solidFill>
              </a:rPr>
              <a:t>java</a:t>
            </a:r>
          </a:p>
        </p:txBody>
      </p:sp>
    </p:spTree>
    <p:extLst>
      <p:ext uri="{BB962C8B-B14F-4D97-AF65-F5344CB8AC3E}">
        <p14:creationId xmlns:p14="http://schemas.microsoft.com/office/powerpoint/2010/main" val="31605039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664208" y="3284984"/>
            <a:ext cx="9387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725745" y="2204864"/>
            <a:ext cx="9387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1720" y="4614"/>
            <a:ext cx="8784976" cy="1325563"/>
          </a:xfrm>
        </p:spPr>
        <p:txBody>
          <a:bodyPr/>
          <a:lstStyle/>
          <a:p>
            <a:r>
              <a:rPr lang="zh-TW" altLang="en-US" dirty="0"/>
              <a:t>變數的</a:t>
            </a:r>
            <a:r>
              <a:rPr lang="zh-TW" altLang="en-US" dirty="0" smtClean="0"/>
              <a:t>名稱</a:t>
            </a:r>
            <a:r>
              <a:rPr lang="zh-TW" altLang="en-US" dirty="0"/>
              <a:t>不</a:t>
            </a:r>
            <a:r>
              <a:rPr lang="zh-TW" altLang="en-US" dirty="0" smtClean="0"/>
              <a:t>合法</a:t>
            </a:r>
            <a:r>
              <a:rPr lang="en-US" altLang="zh-TW" dirty="0" smtClean="0"/>
              <a:t>invalid?</a:t>
            </a:r>
            <a:r>
              <a:rPr lang="zh-TW" altLang="en-US" dirty="0" smtClean="0"/>
              <a:t>合法</a:t>
            </a:r>
            <a:r>
              <a:rPr lang="en-US" altLang="zh-TW" dirty="0" smtClean="0"/>
              <a:t>valid?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1" y="1340775"/>
            <a:ext cx="3519122" cy="521829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zh-TW" dirty="0" smtClean="0"/>
              <a:t>Date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DATE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date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 err="1" smtClean="0"/>
              <a:t>TimeOfDay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yr1991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 err="1" smtClean="0"/>
              <a:t>AbCdEfGhiJ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i2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Stats_1981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 err="1" smtClean="0"/>
              <a:t>Total_Cost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even_</a:t>
            </a:r>
          </a:p>
          <a:p>
            <a:pPr marL="0" indent="0">
              <a:buNone/>
            </a:pPr>
            <a:r>
              <a:rPr lang="en-US" altLang="zh-TW" dirty="0"/>
              <a:t>1981stats		</a:t>
            </a:r>
          </a:p>
          <a:p>
            <a:pPr marL="0" indent="0">
              <a:buNone/>
            </a:pPr>
            <a:r>
              <a:rPr lang="en-US" altLang="zh-TW" dirty="0" err="1" smtClean="0"/>
              <a:t>The%Given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err="1"/>
              <a:t>The+Given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Total Cost		</a:t>
            </a:r>
          </a:p>
          <a:p>
            <a:pPr marL="0" indent="0">
              <a:buNone/>
            </a:pPr>
            <a:r>
              <a:rPr lang="zh-TW" altLang="en-US" dirty="0" smtClean="0"/>
              <a:t>*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err="1" smtClean="0"/>
              <a:t>A+b-c</a:t>
            </a: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5664455" y="1787403"/>
            <a:ext cx="23871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725755" y="2287020"/>
            <a:ext cx="87716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不</a:t>
            </a:r>
            <a:r>
              <a:rPr lang="zh-TW" altLang="en-US" dirty="0" smtClean="0"/>
              <a:t>合法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合法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6361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61880"/>
            <a:ext cx="7886700" cy="57067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dirty="0" smtClean="0"/>
              <a:t>不同變數的名稱：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zh-TW" altLang="en-US" dirty="0" smtClean="0"/>
              <a:t>下面是合法的：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	Date</a:t>
            </a:r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	DATE</a:t>
            </a:r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	date</a:t>
            </a:r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	</a:t>
            </a:r>
            <a:r>
              <a:rPr lang="en-US" altLang="zh-TW" dirty="0" err="1" smtClean="0"/>
              <a:t>TimeOfDay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	yr1991</a:t>
            </a:r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	</a:t>
            </a:r>
            <a:r>
              <a:rPr lang="en-US" altLang="zh-TW" dirty="0" err="1" smtClean="0"/>
              <a:t>AbCdEfGhiJ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	i2</a:t>
            </a:r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	Stats_1981</a:t>
            </a:r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	</a:t>
            </a:r>
            <a:r>
              <a:rPr lang="en-US" altLang="zh-TW" dirty="0" err="1" smtClean="0"/>
              <a:t>Total_Cost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	even_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3431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06776"/>
            <a:ext cx="7886700" cy="5761822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	</a:t>
            </a:r>
            <a:r>
              <a:rPr lang="zh-TW" altLang="en-US" dirty="0" smtClean="0"/>
              <a:t>下面是不合法的：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	1981stats	(</a:t>
            </a:r>
            <a:r>
              <a:rPr lang="zh-TW" altLang="en-US" dirty="0" smtClean="0"/>
              <a:t>開始不可以是數字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	</a:t>
            </a:r>
            <a:r>
              <a:rPr lang="en-US" altLang="zh-TW" dirty="0" err="1" smtClean="0"/>
              <a:t>The%Given</a:t>
            </a:r>
            <a:r>
              <a:rPr lang="en-US" altLang="zh-TW" dirty="0" smtClean="0"/>
              <a:t>	(</a:t>
            </a:r>
            <a:r>
              <a:rPr lang="zh-TW" altLang="en-US" dirty="0" smtClean="0"/>
              <a:t>中間不可有</a:t>
            </a:r>
            <a:r>
              <a:rPr lang="en-US" altLang="zh-TW" dirty="0" smtClean="0"/>
              <a:t>%)</a:t>
            </a:r>
          </a:p>
          <a:p>
            <a:pPr marL="0" indent="0">
              <a:buNone/>
            </a:pPr>
            <a:r>
              <a:rPr lang="en-US" altLang="zh-TW" dirty="0"/>
              <a:t>		</a:t>
            </a:r>
            <a:r>
              <a:rPr lang="en-US" altLang="zh-TW" dirty="0" err="1" smtClean="0"/>
              <a:t>The+Given</a:t>
            </a:r>
            <a:r>
              <a:rPr lang="en-US" altLang="zh-TW" dirty="0"/>
              <a:t>	(</a:t>
            </a:r>
            <a:r>
              <a:rPr lang="zh-TW" altLang="en-US" dirty="0"/>
              <a:t>中間不可</a:t>
            </a:r>
            <a:r>
              <a:rPr lang="zh-TW" altLang="en-US" dirty="0" smtClean="0"/>
              <a:t>有</a:t>
            </a:r>
            <a:r>
              <a:rPr lang="en-US" altLang="zh-TW" dirty="0" smtClean="0"/>
              <a:t>+)</a:t>
            </a:r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	Total Cost	(</a:t>
            </a:r>
            <a:r>
              <a:rPr lang="zh-TW" altLang="en-US" dirty="0" smtClean="0"/>
              <a:t>中間不可有空隔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	</a:t>
            </a:r>
            <a:r>
              <a:rPr lang="zh-TW" altLang="en-US" dirty="0" smtClean="0"/>
              <a:t>*</a:t>
            </a:r>
            <a:r>
              <a:rPr lang="en-US" altLang="zh-TW" dirty="0" smtClean="0"/>
              <a:t>		(</a:t>
            </a:r>
            <a:r>
              <a:rPr lang="zh-TW" altLang="en-US" dirty="0" smtClean="0"/>
              <a:t>開始不可以是</a:t>
            </a:r>
            <a:r>
              <a:rPr lang="en-US" altLang="zh-TW" dirty="0" smtClean="0"/>
              <a:t>*</a:t>
            </a:r>
            <a:r>
              <a:rPr lang="zh-TW" altLang="en-US" dirty="0" smtClean="0"/>
              <a:t>符號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r>
              <a:rPr lang="en-US" altLang="zh-TW" dirty="0" smtClean="0"/>
              <a:t>                       </a:t>
            </a:r>
            <a:r>
              <a:rPr lang="en-US" altLang="zh-TW" dirty="0" err="1" smtClean="0"/>
              <a:t>A+b-c</a:t>
            </a:r>
            <a:r>
              <a:rPr lang="en-US" altLang="zh-TW" dirty="0" smtClean="0"/>
              <a:t>            </a:t>
            </a:r>
            <a:r>
              <a:rPr lang="en-US" altLang="zh-TW" dirty="0"/>
              <a:t>(</a:t>
            </a:r>
            <a:r>
              <a:rPr lang="zh-TW" altLang="en-US" dirty="0"/>
              <a:t>中間不可有</a:t>
            </a:r>
            <a:r>
              <a:rPr lang="en-US" altLang="zh-TW" dirty="0" smtClean="0"/>
              <a:t>+)</a:t>
            </a: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7679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395536" y="1"/>
            <a:ext cx="7886700" cy="764704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數值</a:t>
            </a:r>
            <a:r>
              <a:rPr lang="zh-TW" altLang="en-US" sz="3200" dirty="0" smtClean="0"/>
              <a:t>型態</a:t>
            </a:r>
            <a:r>
              <a:rPr lang="en-US" altLang="zh-TW" sz="3200" dirty="0" smtClean="0"/>
              <a:t>numeric data type </a:t>
            </a:r>
            <a:endParaRPr lang="zh-TW" altLang="en-US" sz="32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67296031"/>
              </p:ext>
            </p:extLst>
          </p:nvPr>
        </p:nvGraphicFramePr>
        <p:xfrm>
          <a:off x="323528" y="2780948"/>
          <a:ext cx="8280921" cy="39024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9684"/>
                <a:gridCol w="739368"/>
                <a:gridCol w="5639862"/>
                <a:gridCol w="1532007"/>
              </a:tblGrid>
              <a:tr h="432048">
                <a:tc rowSpan="4">
                  <a:txBody>
                    <a:bodyPr/>
                    <a:lstStyle/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  <a:p>
                      <a:r>
                        <a:rPr lang="zh-TW" altLang="en-US" dirty="0" smtClean="0"/>
                        <a:t>整數</a:t>
                      </a:r>
                      <a:endParaRPr lang="zh-TW" altLang="en-US" dirty="0"/>
                    </a:p>
                  </a:txBody>
                  <a:tcPr marL="44873" marR="4487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型態名稱</a:t>
                      </a:r>
                      <a:endParaRPr lang="zh-TW" alt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值域</a:t>
                      </a:r>
                      <a:r>
                        <a:rPr lang="en-US" altLang="zh-TW" dirty="0" smtClean="0"/>
                        <a:t>(Range)</a:t>
                      </a:r>
                      <a:endParaRPr lang="zh-TW" alt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貯存空間</a:t>
                      </a:r>
                      <a:endParaRPr lang="zh-TW" altLang="en-US" dirty="0"/>
                    </a:p>
                  </a:txBody>
                  <a:tcPr marL="44873" marR="44873"/>
                </a:tc>
              </a:tr>
              <a:tr h="44736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byte</a:t>
                      </a:r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altLang="zh-TW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TW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altLang="zh-TW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</a:t>
                      </a:r>
                      <a:r>
                        <a:rPr lang="en-US" altLang="zh-TW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r>
                        <a:rPr lang="en-US" altLang="zh-TW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altLang="zh-TW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alt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(–128 to 127)</a:t>
                      </a:r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+mj-lt"/>
                          <a:cs typeface="Times New Roman" panose="02020603050405020304" pitchFamily="18" charset="0"/>
                        </a:rPr>
                        <a:t>8-bit signed</a:t>
                      </a:r>
                      <a:endParaRPr lang="zh-TW" altLang="en-US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4873" marR="44873"/>
                </a:tc>
              </a:tr>
              <a:tr h="44736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short</a:t>
                      </a:r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altLang="zh-TW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TW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US" altLang="zh-TW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</a:t>
                      </a:r>
                      <a:r>
                        <a:rPr lang="en-US" altLang="zh-TW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r>
                        <a:rPr lang="en-US" altLang="zh-TW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US" altLang="zh-TW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alt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(–32768 to 32767)</a:t>
                      </a:r>
                      <a:endParaRPr lang="zh-TW" alt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+mj-lt"/>
                          <a:cs typeface="Times New Roman" panose="02020603050405020304" pitchFamily="18" charset="0"/>
                        </a:rPr>
                        <a:t>16-bit signed</a:t>
                      </a:r>
                      <a:endParaRPr lang="zh-TW" altLang="en-US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4873" marR="44873"/>
                </a:tc>
              </a:tr>
              <a:tr h="44736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</a:t>
                      </a:r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altLang="zh-TW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altLang="zh-TW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TW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en-US" altLang="zh-TW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</a:t>
                      </a:r>
                      <a:r>
                        <a:rPr lang="en-US" altLang="zh-TW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r>
                        <a:rPr lang="en-US" altLang="zh-TW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en-US" altLang="zh-TW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TW" alt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altLang="zh-TW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(–2147483648  to 2147483647)</a:t>
                      </a:r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+mj-lt"/>
                          <a:cs typeface="Times New Roman" panose="02020603050405020304" pitchFamily="18" charset="0"/>
                        </a:rPr>
                        <a:t>32-bit signed</a:t>
                      </a:r>
                      <a:endParaRPr lang="zh-TW" altLang="en-US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4873" marR="44873"/>
                </a:tc>
              </a:tr>
              <a:tr h="447369">
                <a:tc>
                  <a:txBody>
                    <a:bodyPr/>
                    <a:lstStyle/>
                    <a:p>
                      <a:endParaRPr lang="en-US" altLang="zh-TW" dirty="0" smtClean="0"/>
                    </a:p>
                    <a:p>
                      <a:endParaRPr lang="en-US" altLang="zh-TW" dirty="0" smtClean="0"/>
                    </a:p>
                  </a:txBody>
                  <a:tcPr marL="44873" marR="4487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</a:t>
                      </a:r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3" marR="4487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altLang="zh-TW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TW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r>
                        <a:rPr lang="en-US" altLang="zh-TW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</a:t>
                      </a:r>
                      <a:r>
                        <a:rPr lang="en-US" altLang="zh-TW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r>
                        <a:rPr lang="en-US" altLang="zh-TW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r>
                        <a:rPr lang="en-US" altLang="zh-TW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(–9223372036854775808  to 9223372036854775807)</a:t>
                      </a:r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+mj-lt"/>
                          <a:cs typeface="Times New Roman" panose="02020603050405020304" pitchFamily="18" charset="0"/>
                        </a:rPr>
                        <a:t>64-bit signed</a:t>
                      </a:r>
                      <a:endParaRPr lang="zh-TW" altLang="en-US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4873" marR="44873"/>
                </a:tc>
              </a:tr>
              <a:tr h="447369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浮動點</a:t>
                      </a:r>
                      <a:endParaRPr lang="en-US" altLang="zh-TW" dirty="0" smtClean="0"/>
                    </a:p>
                  </a:txBody>
                  <a:tcPr marL="44873" marR="4487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float</a:t>
                      </a:r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3" marR="4487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Negative</a:t>
                      </a:r>
                      <a:r>
                        <a:rPr lang="en-US" altLang="zh-TW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range:–3.4028235E+38 to –1.4E – 45</a:t>
                      </a:r>
                    </a:p>
                    <a:p>
                      <a:r>
                        <a:rPr lang="en-US" altLang="zh-TW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Positive range: 1.4E – 45 to 3.4028235E + 38</a:t>
                      </a:r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+mj-lt"/>
                          <a:cs typeface="Times New Roman" panose="02020603050405020304" pitchFamily="18" charset="0"/>
                        </a:rPr>
                        <a:t>32-bit IEEE 754</a:t>
                      </a:r>
                      <a:endParaRPr lang="zh-TW" altLang="en-US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4873" marR="44873"/>
                </a:tc>
              </a:tr>
              <a:tr h="44736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double</a:t>
                      </a:r>
                      <a:endParaRPr lang="zh-TW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Negative</a:t>
                      </a:r>
                      <a:r>
                        <a:rPr lang="en-US" altLang="zh-TW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range:–1.7976931348623157E+308 to –4.9E–324</a:t>
                      </a:r>
                    </a:p>
                    <a:p>
                      <a:r>
                        <a:rPr lang="en-US" altLang="zh-TW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Positive range: 4.9E–324 to 1.7976931348623157E+308</a:t>
                      </a:r>
                      <a:endParaRPr lang="zh-TW" alt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+mj-lt"/>
                          <a:cs typeface="Times New Roman" panose="02020603050405020304" pitchFamily="18" charset="0"/>
                        </a:rPr>
                        <a:t>64-bit IEEE 754</a:t>
                      </a:r>
                      <a:endParaRPr lang="zh-TW" altLang="en-US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4873" marR="44873"/>
                </a:tc>
              </a:tr>
            </a:tbl>
          </a:graphicData>
        </a:graphic>
      </p:graphicFrame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>
          <a:xfrm>
            <a:off x="292696" y="692696"/>
            <a:ext cx="8219256" cy="1944216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dirty="0" smtClean="0"/>
              <a:t>整數</a:t>
            </a:r>
            <a:r>
              <a:rPr lang="en-US" altLang="zh-TW" dirty="0" smtClean="0"/>
              <a:t>integer:  </a:t>
            </a:r>
          </a:p>
          <a:p>
            <a:pPr lvl="1"/>
            <a:r>
              <a:rPr lang="zh-TW" altLang="en-US" dirty="0" smtClean="0"/>
              <a:t>正負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Byte, short, </a:t>
            </a:r>
            <a:r>
              <a:rPr lang="en-US" altLang="zh-TW" dirty="0" err="1" smtClean="0"/>
              <a:t>int</a:t>
            </a:r>
            <a:r>
              <a:rPr lang="en-US" altLang="zh-TW" dirty="0" smtClean="0"/>
              <a:t>, long</a:t>
            </a:r>
          </a:p>
          <a:p>
            <a:r>
              <a:rPr lang="zh-TW" altLang="en-US" dirty="0"/>
              <a:t>浮動</a:t>
            </a:r>
            <a:r>
              <a:rPr lang="zh-TW" altLang="en-US" dirty="0" smtClean="0"/>
              <a:t>點</a:t>
            </a:r>
            <a:r>
              <a:rPr lang="en-US" altLang="zh-TW" dirty="0" smtClean="0"/>
              <a:t>floating point :</a:t>
            </a:r>
            <a:r>
              <a:rPr lang="zh-TW" altLang="en-US" dirty="0" smtClean="0"/>
              <a:t> 小數點，</a:t>
            </a:r>
            <a:r>
              <a:rPr lang="zh-TW" altLang="en-US" dirty="0"/>
              <a:t>採用</a:t>
            </a:r>
            <a:r>
              <a:rPr lang="en-US" altLang="zh-TW" dirty="0"/>
              <a:t>IEEE 754</a:t>
            </a:r>
            <a:r>
              <a:rPr lang="zh-TW" altLang="en-US" dirty="0" smtClean="0"/>
              <a:t>格式</a:t>
            </a:r>
            <a:endParaRPr lang="en-US" altLang="zh-TW" dirty="0" smtClean="0"/>
          </a:p>
          <a:p>
            <a:r>
              <a:rPr lang="zh-TW" altLang="en-US" dirty="0" smtClean="0"/>
              <a:t>不同型態可表示數值範圍不同，占用</a:t>
            </a:r>
            <a:r>
              <a:rPr lang="en-US" altLang="zh-TW" dirty="0" smtClean="0"/>
              <a:t>RAM</a:t>
            </a:r>
            <a:r>
              <a:rPr lang="zh-TW" altLang="en-US" dirty="0" smtClean="0"/>
              <a:t>空間不同</a:t>
            </a:r>
            <a:endParaRPr lang="en-US" altLang="zh-TW" dirty="0" smtClean="0"/>
          </a:p>
          <a:p>
            <a:r>
              <a:rPr lang="zh-TW" altLang="en-US" dirty="0" smtClean="0"/>
              <a:t>型態名稱都是</a:t>
            </a:r>
            <a:r>
              <a:rPr lang="en-US" altLang="zh-TW" dirty="0" smtClean="0"/>
              <a:t>keyword /reserved word</a:t>
            </a:r>
          </a:p>
          <a:p>
            <a:endParaRPr lang="zh-TW" altLang="en-US" dirty="0"/>
          </a:p>
          <a:p>
            <a:endParaRPr lang="en-US" altLang="zh-TW" dirty="0"/>
          </a:p>
          <a:p>
            <a:endParaRPr lang="zh-TW" altLang="en-US" sz="4000" dirty="0">
              <a:cs typeface="Times New Roman" panose="02020603050405020304" pitchFamily="18" charset="0"/>
            </a:endParaRPr>
          </a:p>
          <a:p>
            <a:endParaRPr lang="en-US" altLang="zh-TW" dirty="0"/>
          </a:p>
          <a:p>
            <a:endParaRPr lang="zh-TW" altLang="en-US" dirty="0"/>
          </a:p>
          <a:p>
            <a:endParaRPr lang="zh-TW" altLang="en-US" dirty="0"/>
          </a:p>
        </p:txBody>
      </p:sp>
      <p:cxnSp>
        <p:nvCxnSpPr>
          <p:cNvPr id="7" name="直線接點 6"/>
          <p:cNvCxnSpPr/>
          <p:nvPr/>
        </p:nvCxnSpPr>
        <p:spPr>
          <a:xfrm>
            <a:off x="323528" y="3429000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323528" y="4735119"/>
            <a:ext cx="4320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39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2204880"/>
            <a:ext cx="7886700" cy="1325563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rgbClr val="C00000"/>
                </a:solidFill>
              </a:rPr>
              <a:t>計算</a:t>
            </a:r>
            <a:r>
              <a:rPr lang="en-US" altLang="zh-TW" dirty="0">
                <a:solidFill>
                  <a:srgbClr val="C00000"/>
                </a:solidFill>
              </a:rPr>
              <a:t>BMI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9564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FDAE9B50-9B2D-4B51-A503-5B2C790E3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/>
              <a:t>BMI</a:t>
            </a:r>
            <a:r>
              <a:rPr lang="zh-TW" altLang="en-US" sz="4800" dirty="0"/>
              <a:t>說明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6DB8089B-0811-4B01-824C-60B3473F9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46" y="1552354"/>
            <a:ext cx="7993422" cy="4793029"/>
          </a:xfrm>
        </p:spPr>
        <p:txBody>
          <a:bodyPr anchor="t">
            <a:normAutofit lnSpcReduction="10000"/>
          </a:bodyPr>
          <a:lstStyle/>
          <a:p>
            <a:r>
              <a:rPr lang="zh-TW" altLang="en-US" dirty="0"/>
              <a:t>身體質量指數 </a:t>
            </a:r>
            <a:r>
              <a:rPr lang="en-US" altLang="zh-TW" dirty="0"/>
              <a:t>Body Mass Index</a:t>
            </a:r>
            <a:r>
              <a:rPr lang="zh-TW" altLang="en-US" dirty="0"/>
              <a:t>，簡稱</a:t>
            </a:r>
            <a:r>
              <a:rPr lang="en-US" altLang="zh-TW" dirty="0"/>
              <a:t>BMI</a:t>
            </a:r>
            <a:br>
              <a:rPr lang="en-US" altLang="zh-TW" dirty="0"/>
            </a:br>
            <a:r>
              <a:rPr lang="zh-TW" altLang="en-US" dirty="0"/>
              <a:t>世界衛生組織建議以</a:t>
            </a:r>
            <a:r>
              <a:rPr lang="en-US" altLang="zh-TW" dirty="0"/>
              <a:t>BMI</a:t>
            </a:r>
            <a:r>
              <a:rPr lang="zh-TW" altLang="en-US" dirty="0"/>
              <a:t>來衡量肥胖程度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sz="1600" dirty="0"/>
              <a:t>出處：衛生福利部國民健康署 健康九九網站</a:t>
            </a:r>
            <a:r>
              <a:rPr lang="en-US" altLang="zh-TW" sz="1600" dirty="0"/>
              <a:t/>
            </a:r>
            <a:br>
              <a:rPr lang="en-US" altLang="zh-TW" sz="1600" dirty="0"/>
            </a:br>
            <a:r>
              <a:rPr lang="en-US" altLang="zh-TW" sz="1600" dirty="0">
                <a:hlinkClick r:id="rId2"/>
              </a:rPr>
              <a:t>http://health99.hpa.gov.tw/OnlinkHealth/Onlink_BMI.aspx</a:t>
            </a:r>
            <a:endParaRPr lang="en-US" altLang="zh-TW" sz="16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475BCCDA-BE39-47E3-B530-3EA646F16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37" y="2577160"/>
            <a:ext cx="5422005" cy="283481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15616" y="4797152"/>
            <a:ext cx="1944216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523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FFCE7993-7063-4B9A-968C-92E7AD007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BMI</a:t>
            </a:r>
            <a:r>
              <a:rPr lang="zh-TW" altLang="en-US" dirty="0"/>
              <a:t>程式一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r>
              <a:rPr lang="zh-TW" altLang="en-US" b="1" dirty="0">
                <a:solidFill>
                  <a:srgbClr val="FF0000"/>
                </a:solidFill>
              </a:rPr>
              <a:t>只</a:t>
            </a:r>
            <a:r>
              <a:rPr lang="zh-TW" altLang="en-US" dirty="0">
                <a:solidFill>
                  <a:srgbClr val="C00000"/>
                </a:solidFill>
              </a:rPr>
              <a:t>計算</a:t>
            </a:r>
            <a:r>
              <a:rPr lang="en-US" altLang="zh-TW" dirty="0">
                <a:solidFill>
                  <a:srgbClr val="C00000"/>
                </a:solidFill>
              </a:rPr>
              <a:t>BMI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6E4B798B-A083-435E-AC71-9403E6D8D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zh-TW" altLang="en-US" sz="2800" dirty="0"/>
              <a:t>解析</a:t>
            </a:r>
            <a:r>
              <a:rPr lang="en-US" altLang="zh-TW" sz="2800" dirty="0"/>
              <a:t>: </a:t>
            </a:r>
            <a:r>
              <a:rPr lang="zh-TW" altLang="en-US" dirty="0"/>
              <a:t>了解</a:t>
            </a:r>
            <a:r>
              <a:rPr lang="zh-TW" altLang="en-US" sz="2800" dirty="0"/>
              <a:t>問題、規劃、</a:t>
            </a:r>
            <a:r>
              <a:rPr lang="zh-TW" altLang="en-US" dirty="0">
                <a:solidFill>
                  <a:srgbClr val="C00000"/>
                </a:solidFill>
              </a:rPr>
              <a:t>程式設計</a:t>
            </a:r>
            <a:endParaRPr lang="en-US" altLang="zh-TW" sz="2800" dirty="0"/>
          </a:p>
          <a:p>
            <a:pPr lvl="1"/>
            <a:r>
              <a:rPr lang="en-US" altLang="zh-TW" dirty="0"/>
              <a:t>(1)</a:t>
            </a:r>
            <a:r>
              <a:rPr lang="zh-TW" altLang="en-US" dirty="0"/>
              <a:t> 讓使用者輸入身高、體重；先取二者變數名稱</a:t>
            </a:r>
            <a:endParaRPr lang="en-US" altLang="zh-TW" dirty="0"/>
          </a:p>
          <a:p>
            <a:pPr lvl="1"/>
            <a:r>
              <a:rPr lang="en-US" altLang="zh-TW" dirty="0"/>
              <a:t>(2)</a:t>
            </a:r>
            <a:r>
              <a:rPr lang="zh-TW" altLang="en-US" dirty="0"/>
              <a:t> 計算</a:t>
            </a:r>
            <a:r>
              <a:rPr lang="en-US" altLang="zh-TW" dirty="0"/>
              <a:t>BMI</a:t>
            </a:r>
            <a:r>
              <a:rPr lang="zh-TW" altLang="en-US" dirty="0"/>
              <a:t>（算術運算式）</a:t>
            </a:r>
            <a:r>
              <a:rPr lang="en-US" altLang="zh-TW" dirty="0"/>
              <a:t>:</a:t>
            </a:r>
            <a:r>
              <a:rPr lang="zh-TW" altLang="en-US" dirty="0"/>
              <a:t>結果之變數名稱及型態、指定</a:t>
            </a:r>
            <a:r>
              <a:rPr lang="zh-TW" altLang="en-US" dirty="0">
                <a:solidFill>
                  <a:srgbClr val="C00000"/>
                </a:solidFill>
              </a:rPr>
              <a:t>敘述</a:t>
            </a:r>
            <a:r>
              <a:rPr lang="en-US" altLang="zh-TW" dirty="0">
                <a:solidFill>
                  <a:srgbClr val="C00000"/>
                </a:solidFill>
              </a:rPr>
              <a:t>(assignment statement</a:t>
            </a:r>
            <a:r>
              <a:rPr lang="en-US" altLang="zh-TW" dirty="0" smtClean="0">
                <a:solidFill>
                  <a:srgbClr val="C00000"/>
                </a:solidFill>
              </a:rPr>
              <a:t>)</a:t>
            </a:r>
          </a:p>
          <a:p>
            <a:pPr lvl="1"/>
            <a:r>
              <a:rPr lang="en-US" altLang="zh-TW" dirty="0"/>
              <a:t>(3</a:t>
            </a:r>
            <a:r>
              <a:rPr lang="en-US" altLang="zh-TW" dirty="0" smtClean="0"/>
              <a:t>)</a:t>
            </a:r>
            <a:r>
              <a:rPr lang="en-US" altLang="zh-TW" dirty="0"/>
              <a:t> </a:t>
            </a:r>
            <a:r>
              <a:rPr lang="zh-TW" altLang="en-US" dirty="0" smtClean="0"/>
              <a:t>輸出</a:t>
            </a:r>
            <a:r>
              <a:rPr lang="en-US" altLang="zh-TW" dirty="0" smtClean="0"/>
              <a:t>BMI</a:t>
            </a:r>
            <a:endParaRPr lang="en-US" altLang="zh-TW" dirty="0"/>
          </a:p>
          <a:p>
            <a:pPr lvl="1"/>
            <a:r>
              <a:rPr lang="zh-TW" altLang="en-US" dirty="0" smtClean="0"/>
              <a:t>更熟悉</a:t>
            </a:r>
            <a:r>
              <a:rPr lang="en-US" altLang="zh-TW" dirty="0" smtClean="0"/>
              <a:t>java</a:t>
            </a:r>
            <a:r>
              <a:rPr lang="zh-TW" altLang="en-US" dirty="0" smtClean="0"/>
              <a:t>程式</a:t>
            </a:r>
            <a:r>
              <a:rPr lang="zh-TW" altLang="en-US" dirty="0"/>
              <a:t>結構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711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FFCE7993-7063-4B9A-968C-92E7AD007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BMI</a:t>
            </a:r>
            <a:r>
              <a:rPr lang="zh-TW" altLang="en-US" dirty="0"/>
              <a:t>程式一流程圖 </a:t>
            </a:r>
            <a:r>
              <a:rPr lang="en-US" altLang="zh-TW" dirty="0"/>
              <a:t>(flow chart)</a:t>
            </a:r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6103E0EF-A91B-460A-B7FD-D48D38240AFA}"/>
              </a:ext>
            </a:extLst>
          </p:cNvPr>
          <p:cNvSpPr txBox="1"/>
          <p:nvPr/>
        </p:nvSpPr>
        <p:spPr>
          <a:xfrm>
            <a:off x="1703735" y="2014203"/>
            <a:ext cx="845127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zh-TW" altLang="en-US" dirty="0">
                <a:solidFill>
                  <a:prstClr val="black"/>
                </a:solidFill>
              </a:rPr>
              <a:t>程式開始</a:t>
            </a:r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xmlns="" id="{23182B12-7684-423E-9CE3-589D28B06738}"/>
              </a:ext>
            </a:extLst>
          </p:cNvPr>
          <p:cNvCxnSpPr>
            <a:cxnSpLocks/>
          </p:cNvCxnSpPr>
          <p:nvPr/>
        </p:nvCxnSpPr>
        <p:spPr>
          <a:xfrm flipH="1">
            <a:off x="2126302" y="2510242"/>
            <a:ext cx="1" cy="2533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71C04094-0F71-46C8-BFCA-E5759223ED2D}"/>
              </a:ext>
            </a:extLst>
          </p:cNvPr>
          <p:cNvSpPr txBox="1"/>
          <p:nvPr/>
        </p:nvSpPr>
        <p:spPr>
          <a:xfrm>
            <a:off x="1703735" y="2649777"/>
            <a:ext cx="845127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zh-TW" altLang="en-US" dirty="0">
                <a:solidFill>
                  <a:prstClr val="black"/>
                </a:solidFill>
              </a:rPr>
              <a:t>輸入身高</a:t>
            </a:r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xmlns="" id="{6A157D13-0FDA-4C78-9180-7E476F8E346B}"/>
              </a:ext>
            </a:extLst>
          </p:cNvPr>
          <p:cNvCxnSpPr>
            <a:cxnSpLocks/>
          </p:cNvCxnSpPr>
          <p:nvPr/>
        </p:nvCxnSpPr>
        <p:spPr>
          <a:xfrm flipH="1">
            <a:off x="2126307" y="3138838"/>
            <a:ext cx="1" cy="2533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055759E4-4BF1-437B-9433-C3CE5350B5BC}"/>
              </a:ext>
            </a:extLst>
          </p:cNvPr>
          <p:cNvSpPr txBox="1"/>
          <p:nvPr/>
        </p:nvSpPr>
        <p:spPr>
          <a:xfrm>
            <a:off x="1703735" y="3265522"/>
            <a:ext cx="845127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zh-TW" altLang="en-US" dirty="0">
                <a:solidFill>
                  <a:prstClr val="black"/>
                </a:solidFill>
              </a:rPr>
              <a:t>輸入體重</a:t>
            </a:r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xmlns="" id="{51F216CC-A53B-4766-BF18-6AF70E7DC987}"/>
              </a:ext>
            </a:extLst>
          </p:cNvPr>
          <p:cNvCxnSpPr>
            <a:cxnSpLocks/>
          </p:cNvCxnSpPr>
          <p:nvPr/>
        </p:nvCxnSpPr>
        <p:spPr>
          <a:xfrm flipH="1">
            <a:off x="2126307" y="3634858"/>
            <a:ext cx="1" cy="2533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7FD371E7-1952-4B37-8C07-98CA24AA16F7}"/>
              </a:ext>
            </a:extLst>
          </p:cNvPr>
          <p:cNvSpPr txBox="1"/>
          <p:nvPr/>
        </p:nvSpPr>
        <p:spPr>
          <a:xfrm>
            <a:off x="1062961" y="3888256"/>
            <a:ext cx="2126672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zh-TW" altLang="en-US" dirty="0">
                <a:solidFill>
                  <a:prstClr val="black"/>
                </a:solidFill>
              </a:rPr>
              <a:t>單位轉換（身高</a:t>
            </a:r>
            <a:r>
              <a:rPr lang="en-US" altLang="zh-TW" dirty="0">
                <a:solidFill>
                  <a:prstClr val="black"/>
                </a:solidFill>
              </a:rPr>
              <a:t>cm</a:t>
            </a:r>
            <a:r>
              <a:rPr lang="zh-TW" altLang="en-US" dirty="0">
                <a:solidFill>
                  <a:prstClr val="black"/>
                </a:solidFill>
              </a:rPr>
              <a:t> </a:t>
            </a:r>
            <a:r>
              <a:rPr lang="en-US" altLang="zh-TW" dirty="0">
                <a:solidFill>
                  <a:prstClr val="black"/>
                </a:solidFill>
              </a:rPr>
              <a:t>-&gt;</a:t>
            </a:r>
            <a:r>
              <a:rPr lang="zh-TW" altLang="en-US" dirty="0">
                <a:solidFill>
                  <a:prstClr val="black"/>
                </a:solidFill>
              </a:rPr>
              <a:t> </a:t>
            </a:r>
            <a:r>
              <a:rPr lang="en-US" altLang="zh-TW" dirty="0">
                <a:solidFill>
                  <a:prstClr val="black"/>
                </a:solidFill>
              </a:rPr>
              <a:t>m</a:t>
            </a:r>
            <a:r>
              <a:rPr lang="zh-TW" altLang="en-US" dirty="0">
                <a:solidFill>
                  <a:prstClr val="black"/>
                </a:solidFill>
              </a:rPr>
              <a:t>）</a:t>
            </a:r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xmlns="" id="{58BAA43F-57E7-48C5-ACEE-A4022EF7A904}"/>
              </a:ext>
            </a:extLst>
          </p:cNvPr>
          <p:cNvCxnSpPr>
            <a:cxnSpLocks/>
          </p:cNvCxnSpPr>
          <p:nvPr/>
        </p:nvCxnSpPr>
        <p:spPr>
          <a:xfrm flipH="1">
            <a:off x="2126307" y="4257598"/>
            <a:ext cx="1" cy="2533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>
            <a:extLst>
              <a:ext uri="{FF2B5EF4-FFF2-40B4-BE49-F238E27FC236}">
                <a16:creationId xmlns:a16="http://schemas.microsoft.com/office/drawing/2014/main" xmlns="" id="{909D2076-DDFD-42B3-A32F-0CA321BCA304}"/>
              </a:ext>
            </a:extLst>
          </p:cNvPr>
          <p:cNvSpPr txBox="1"/>
          <p:nvPr/>
        </p:nvSpPr>
        <p:spPr>
          <a:xfrm>
            <a:off x="1703735" y="4499925"/>
            <a:ext cx="845127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zh-TW" altLang="en-US" dirty="0">
                <a:solidFill>
                  <a:prstClr val="black"/>
                </a:solidFill>
              </a:rPr>
              <a:t>計算</a:t>
            </a:r>
            <a:r>
              <a:rPr lang="en-US" altLang="zh-TW" dirty="0">
                <a:solidFill>
                  <a:prstClr val="black"/>
                </a:solidFill>
              </a:rPr>
              <a:t>BMI</a:t>
            </a:r>
            <a:endParaRPr lang="zh-TW" altLang="en-US" dirty="0">
              <a:solidFill>
                <a:prstClr val="black"/>
              </a:solidFill>
            </a:endParaRPr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xmlns="" id="{E5A76E46-F840-4CD1-91DD-50633E1F697C}"/>
              </a:ext>
            </a:extLst>
          </p:cNvPr>
          <p:cNvCxnSpPr>
            <a:cxnSpLocks/>
          </p:cNvCxnSpPr>
          <p:nvPr/>
        </p:nvCxnSpPr>
        <p:spPr>
          <a:xfrm flipH="1">
            <a:off x="2126307" y="4869267"/>
            <a:ext cx="1" cy="2533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>
            <a:extLst>
              <a:ext uri="{FF2B5EF4-FFF2-40B4-BE49-F238E27FC236}">
                <a16:creationId xmlns:a16="http://schemas.microsoft.com/office/drawing/2014/main" xmlns="" id="{CEC49ECD-AC49-441C-B456-FCF680A35BDC}"/>
              </a:ext>
            </a:extLst>
          </p:cNvPr>
          <p:cNvSpPr txBox="1"/>
          <p:nvPr/>
        </p:nvSpPr>
        <p:spPr>
          <a:xfrm>
            <a:off x="1703732" y="5122652"/>
            <a:ext cx="845127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zh-TW" altLang="en-US" dirty="0">
                <a:solidFill>
                  <a:prstClr val="black"/>
                </a:solidFill>
              </a:rPr>
              <a:t>輸出</a:t>
            </a:r>
            <a:r>
              <a:rPr lang="en-US" altLang="zh-TW" dirty="0">
                <a:solidFill>
                  <a:prstClr val="black"/>
                </a:solidFill>
              </a:rPr>
              <a:t>BMI</a:t>
            </a:r>
            <a:endParaRPr lang="zh-TW" altLang="en-US" dirty="0">
              <a:solidFill>
                <a:prstClr val="black"/>
              </a:solidFill>
            </a:endParaRPr>
          </a:p>
        </p:txBody>
      </p: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xmlns="" id="{94ECA54C-D242-4405-9A5F-0C5954C76C35}"/>
              </a:ext>
            </a:extLst>
          </p:cNvPr>
          <p:cNvCxnSpPr>
            <a:cxnSpLocks/>
          </p:cNvCxnSpPr>
          <p:nvPr/>
        </p:nvCxnSpPr>
        <p:spPr>
          <a:xfrm flipH="1">
            <a:off x="2126309" y="5491994"/>
            <a:ext cx="1" cy="2533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>
            <a:extLst>
              <a:ext uri="{FF2B5EF4-FFF2-40B4-BE49-F238E27FC236}">
                <a16:creationId xmlns:a16="http://schemas.microsoft.com/office/drawing/2014/main" xmlns="" id="{92B0313E-0319-4FDD-8125-B86348E51FF3}"/>
              </a:ext>
            </a:extLst>
          </p:cNvPr>
          <p:cNvSpPr txBox="1"/>
          <p:nvPr/>
        </p:nvSpPr>
        <p:spPr>
          <a:xfrm>
            <a:off x="1703735" y="5745379"/>
            <a:ext cx="845127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zh-TW" altLang="en-US" dirty="0">
                <a:solidFill>
                  <a:prstClr val="black"/>
                </a:solidFill>
              </a:rPr>
              <a:t>結束程式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4692650" y="2911577"/>
            <a:ext cx="35108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</a:rPr>
              <a:t>循序</a:t>
            </a:r>
            <a:r>
              <a:rPr lang="en-US" altLang="zh-TW" sz="4000" dirty="0">
                <a:solidFill>
                  <a:srgbClr val="FF0000"/>
                </a:solidFill>
              </a:rPr>
              <a:t>(sequence)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98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33189"/>
            <a:ext cx="7886700" cy="471586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只</a:t>
            </a:r>
            <a:r>
              <a:rPr lang="zh-TW" altLang="en-US" dirty="0">
                <a:solidFill>
                  <a:srgbClr val="C00000"/>
                </a:solidFill>
              </a:rPr>
              <a:t>計算</a:t>
            </a:r>
            <a:r>
              <a:rPr lang="en-US" altLang="zh-TW" dirty="0">
                <a:solidFill>
                  <a:srgbClr val="C00000"/>
                </a:solidFill>
              </a:rPr>
              <a:t>BMI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476672"/>
            <a:ext cx="8964488" cy="51125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zh-TW" dirty="0"/>
              <a:t>import </a:t>
            </a:r>
            <a:r>
              <a:rPr lang="en-US" altLang="zh-TW" dirty="0" err="1"/>
              <a:t>java.util.Scanner</a:t>
            </a:r>
            <a:r>
              <a:rPr lang="en-US" altLang="zh-TW" dirty="0"/>
              <a:t>;</a:t>
            </a:r>
          </a:p>
          <a:p>
            <a:pPr marL="0" indent="0">
              <a:buNone/>
            </a:pPr>
            <a:r>
              <a:rPr lang="en-US" altLang="zh-TW" dirty="0" smtClean="0"/>
              <a:t>public </a:t>
            </a:r>
            <a:r>
              <a:rPr lang="en-US" altLang="zh-TW" dirty="0"/>
              <a:t>class BMI_1 {</a:t>
            </a:r>
          </a:p>
          <a:p>
            <a:pPr marL="0" indent="0">
              <a:buNone/>
            </a:pPr>
            <a:r>
              <a:rPr lang="en-US" altLang="zh-TW" dirty="0"/>
              <a:t> public static void main(String[] </a:t>
            </a:r>
            <a:r>
              <a:rPr lang="en-US" altLang="zh-TW" dirty="0" err="1"/>
              <a:t>args</a:t>
            </a:r>
            <a:r>
              <a:rPr lang="en-US" altLang="zh-TW" dirty="0"/>
              <a:t>) {</a:t>
            </a:r>
          </a:p>
          <a:p>
            <a:pPr marL="0" indent="0">
              <a:buNone/>
            </a:pPr>
            <a:r>
              <a:rPr lang="en-US" altLang="zh-TW" dirty="0"/>
              <a:t>   Scanner input = new Scanner(System.in);</a:t>
            </a:r>
          </a:p>
          <a:p>
            <a:pPr marL="0" indent="0">
              <a:buNone/>
            </a:pPr>
            <a:r>
              <a:rPr lang="en-US" altLang="zh-TW" dirty="0"/>
              <a:t>   </a:t>
            </a:r>
            <a:r>
              <a:rPr lang="en-US" altLang="zh-TW" dirty="0" err="1"/>
              <a:t>System.out.print</a:t>
            </a:r>
            <a:r>
              <a:rPr lang="en-US" altLang="zh-TW" dirty="0" smtClean="0"/>
              <a:t>(“</a:t>
            </a:r>
            <a:r>
              <a:rPr lang="zh-TW" altLang="en-US" dirty="0" smtClean="0"/>
              <a:t>輸入</a:t>
            </a:r>
            <a:r>
              <a:rPr lang="zh-TW" altLang="en-US" dirty="0"/>
              <a:t>身高</a:t>
            </a:r>
            <a:r>
              <a:rPr lang="en-US" altLang="zh-TW" dirty="0"/>
              <a:t>(</a:t>
            </a:r>
            <a:r>
              <a:rPr lang="zh-TW" altLang="en-US" dirty="0"/>
              <a:t>公尺</a:t>
            </a:r>
            <a:r>
              <a:rPr lang="en-US" altLang="zh-TW" dirty="0"/>
              <a:t>)</a:t>
            </a:r>
            <a:r>
              <a:rPr lang="zh-TW" altLang="en-US" dirty="0" smtClean="0"/>
              <a:t>：</a:t>
            </a:r>
            <a:r>
              <a:rPr lang="en-US" altLang="zh-TW" dirty="0" smtClean="0"/>
              <a:t>”);//</a:t>
            </a:r>
            <a:r>
              <a:rPr lang="zh-TW" altLang="en-US" dirty="0" smtClean="0"/>
              <a:t>提示訊息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 double height = </a:t>
            </a:r>
            <a:r>
              <a:rPr lang="en-US" altLang="zh-TW" dirty="0" err="1"/>
              <a:t>input.next</a:t>
            </a:r>
            <a:r>
              <a:rPr lang="en-US" altLang="zh-TW" dirty="0" err="1">
                <a:solidFill>
                  <a:srgbClr val="FF0000"/>
                </a:solidFill>
              </a:rPr>
              <a:t>Double</a:t>
            </a:r>
            <a:r>
              <a:rPr lang="en-US" altLang="zh-TW" dirty="0" smtClean="0"/>
              <a:t>();//</a:t>
            </a:r>
            <a:r>
              <a:rPr lang="zh-TW" altLang="en-US" dirty="0" smtClean="0"/>
              <a:t>讀取浮動點資料</a:t>
            </a:r>
            <a:r>
              <a:rPr lang="en-US" altLang="zh-TW" dirty="0" smtClean="0"/>
              <a:t>(double)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 </a:t>
            </a:r>
            <a:r>
              <a:rPr lang="en-US" altLang="zh-TW" dirty="0" err="1"/>
              <a:t>System.out.print</a:t>
            </a:r>
            <a:r>
              <a:rPr lang="en-US" altLang="zh-TW" dirty="0"/>
              <a:t>("</a:t>
            </a:r>
            <a:r>
              <a:rPr lang="zh-TW" altLang="en-US" dirty="0"/>
              <a:t>輸入體重</a:t>
            </a:r>
            <a:r>
              <a:rPr lang="en-US" altLang="zh-TW" dirty="0"/>
              <a:t>(</a:t>
            </a:r>
            <a:r>
              <a:rPr lang="zh-TW" altLang="en-US" dirty="0"/>
              <a:t>公斤</a:t>
            </a:r>
            <a:r>
              <a:rPr lang="en-US" altLang="zh-TW" dirty="0"/>
              <a:t>)</a:t>
            </a:r>
            <a:r>
              <a:rPr lang="zh-TW" altLang="en-US" dirty="0"/>
              <a:t>：</a:t>
            </a:r>
            <a:r>
              <a:rPr lang="en-US" altLang="zh-TW" dirty="0"/>
              <a:t>");</a:t>
            </a:r>
          </a:p>
          <a:p>
            <a:pPr marL="0" indent="0">
              <a:buNone/>
            </a:pPr>
            <a:r>
              <a:rPr lang="en-US" altLang="zh-TW" dirty="0"/>
              <a:t>   double weight = </a:t>
            </a:r>
            <a:r>
              <a:rPr lang="en-US" altLang="zh-TW" dirty="0" err="1"/>
              <a:t>input.nextDouble</a:t>
            </a:r>
            <a:r>
              <a:rPr lang="en-US" altLang="zh-TW" dirty="0"/>
              <a:t>();</a:t>
            </a:r>
          </a:p>
          <a:p>
            <a:pPr marL="0" indent="0">
              <a:buNone/>
            </a:pPr>
            <a:r>
              <a:rPr lang="en-US" altLang="zh-TW" dirty="0"/>
              <a:t>   double </a:t>
            </a:r>
            <a:r>
              <a:rPr lang="en-US" altLang="zh-TW" dirty="0" err="1"/>
              <a:t>bmi</a:t>
            </a:r>
            <a:r>
              <a:rPr lang="en-US" altLang="zh-TW" dirty="0"/>
              <a:t> = </a:t>
            </a:r>
            <a:r>
              <a:rPr lang="en-US" altLang="zh-TW" u="sng" dirty="0" err="1"/>
              <a:t>Math.round</a:t>
            </a:r>
            <a:r>
              <a:rPr lang="en-US" altLang="zh-TW" u="sng" dirty="0">
                <a:solidFill>
                  <a:srgbClr val="FF0000"/>
                </a:solidFill>
              </a:rPr>
              <a:t>(</a:t>
            </a:r>
            <a:r>
              <a:rPr lang="en-US" altLang="zh-TW" u="sng" dirty="0"/>
              <a:t>(weight/ (height*height) )* 100</a:t>
            </a:r>
            <a:r>
              <a:rPr lang="en-US" altLang="zh-TW" u="sng" dirty="0">
                <a:solidFill>
                  <a:srgbClr val="FF0000"/>
                </a:solidFill>
              </a:rPr>
              <a:t>)</a:t>
            </a:r>
            <a:r>
              <a:rPr lang="en-US" altLang="zh-TW" u="sng" dirty="0"/>
              <a:t> </a:t>
            </a:r>
            <a:r>
              <a:rPr lang="en-US" altLang="zh-TW" dirty="0"/>
              <a:t>/ </a:t>
            </a:r>
            <a:r>
              <a:rPr lang="en-US" altLang="zh-TW" dirty="0">
                <a:solidFill>
                  <a:srgbClr val="FF0000"/>
                </a:solidFill>
              </a:rPr>
              <a:t>100.00</a:t>
            </a:r>
            <a:r>
              <a:rPr lang="en-US" altLang="zh-TW" dirty="0"/>
              <a:t>;</a:t>
            </a:r>
          </a:p>
          <a:p>
            <a:pPr marL="0" indent="0">
              <a:buNone/>
            </a:pPr>
            <a:r>
              <a:rPr lang="en-US" altLang="zh-TW" dirty="0"/>
              <a:t>   </a:t>
            </a:r>
            <a:r>
              <a:rPr lang="en-US" altLang="zh-TW" dirty="0" err="1"/>
              <a:t>System.out.println</a:t>
            </a:r>
            <a:r>
              <a:rPr lang="en-US" altLang="zh-TW" dirty="0"/>
              <a:t>("</a:t>
            </a:r>
            <a:r>
              <a:rPr lang="zh-TW" altLang="en-US" dirty="0"/>
              <a:t>身高：</a:t>
            </a:r>
            <a:r>
              <a:rPr lang="en-US" altLang="zh-TW" dirty="0"/>
              <a:t>"+height+"</a:t>
            </a:r>
            <a:r>
              <a:rPr lang="zh-TW" altLang="en-US" dirty="0"/>
              <a:t>公尺</a:t>
            </a:r>
            <a:r>
              <a:rPr lang="en-US" altLang="zh-TW" dirty="0"/>
              <a:t>, </a:t>
            </a:r>
            <a:r>
              <a:rPr lang="zh-TW" altLang="en-US" dirty="0"/>
              <a:t>體重：</a:t>
            </a:r>
            <a:r>
              <a:rPr lang="en-US" altLang="zh-TW" dirty="0"/>
              <a:t>"+weight+"</a:t>
            </a:r>
            <a:r>
              <a:rPr lang="zh-TW" altLang="en-US" dirty="0"/>
              <a:t>公斤</a:t>
            </a:r>
            <a:r>
              <a:rPr lang="en-US" altLang="zh-TW" dirty="0"/>
              <a:t>");</a:t>
            </a:r>
          </a:p>
          <a:p>
            <a:pPr marL="0" indent="0">
              <a:buNone/>
            </a:pPr>
            <a:r>
              <a:rPr lang="en-US" altLang="zh-TW" dirty="0"/>
              <a:t>   </a:t>
            </a:r>
            <a:r>
              <a:rPr lang="en-US" altLang="zh-TW" dirty="0" err="1"/>
              <a:t>System.out.println</a:t>
            </a:r>
            <a:r>
              <a:rPr lang="en-US" altLang="zh-TW" dirty="0"/>
              <a:t>("BMI</a:t>
            </a:r>
            <a:r>
              <a:rPr lang="zh-TW" altLang="en-US" dirty="0"/>
              <a:t>：</a:t>
            </a:r>
            <a:r>
              <a:rPr lang="en-US" altLang="zh-TW" dirty="0"/>
              <a:t>"+</a:t>
            </a:r>
            <a:r>
              <a:rPr lang="en-US" altLang="zh-TW" dirty="0" err="1"/>
              <a:t>bmi</a:t>
            </a:r>
            <a:r>
              <a:rPr lang="en-US" altLang="zh-TW" dirty="0"/>
              <a:t>);</a:t>
            </a:r>
          </a:p>
          <a:p>
            <a:pPr marL="0" indent="0">
              <a:buNone/>
            </a:pPr>
            <a:r>
              <a:rPr lang="en-US" altLang="zh-TW" dirty="0"/>
              <a:t>	}//end of main</a:t>
            </a:r>
          </a:p>
          <a:p>
            <a:pPr marL="0" indent="0">
              <a:buNone/>
            </a:pPr>
            <a:r>
              <a:rPr lang="en-US" altLang="zh-TW" dirty="0"/>
              <a:t>}//end of class</a:t>
            </a:r>
            <a:endParaRPr lang="zh-TW" alt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3" y="4883810"/>
            <a:ext cx="5635625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20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886700" cy="615602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浮動</a:t>
            </a:r>
            <a:r>
              <a:rPr lang="zh-TW" altLang="en-US" dirty="0" smtClean="0"/>
              <a:t>點之小數位數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4188" y="908720"/>
            <a:ext cx="8928992" cy="5719490"/>
          </a:xfrm>
        </p:spPr>
        <p:txBody>
          <a:bodyPr/>
          <a:lstStyle/>
          <a:p>
            <a:r>
              <a:rPr lang="en-US" altLang="zh-TW" sz="2000" dirty="0" smtClean="0"/>
              <a:t>double </a:t>
            </a:r>
            <a:r>
              <a:rPr lang="en-US" altLang="zh-TW" sz="2000" dirty="0" err="1"/>
              <a:t>bmi</a:t>
            </a:r>
            <a:r>
              <a:rPr lang="en-US" altLang="zh-TW" sz="2000" dirty="0"/>
              <a:t> = weight/ (height*height);</a:t>
            </a:r>
          </a:p>
          <a:p>
            <a:endParaRPr lang="en-US" altLang="zh-TW" sz="2000" dirty="0" smtClean="0"/>
          </a:p>
          <a:p>
            <a:endParaRPr lang="en-US" altLang="zh-TW" sz="2000" dirty="0"/>
          </a:p>
          <a:p>
            <a:endParaRPr lang="en-US" altLang="zh-TW" sz="2000" dirty="0" smtClean="0"/>
          </a:p>
          <a:p>
            <a:endParaRPr lang="en-US" altLang="zh-TW" sz="2000" dirty="0"/>
          </a:p>
          <a:p>
            <a:endParaRPr lang="en-US" altLang="zh-TW" sz="2000" dirty="0" smtClean="0"/>
          </a:p>
          <a:p>
            <a:r>
              <a:rPr lang="en-US" altLang="zh-TW" sz="2000" dirty="0" smtClean="0"/>
              <a:t>double </a:t>
            </a:r>
            <a:r>
              <a:rPr lang="en-US" altLang="zh-TW" sz="2000" dirty="0" err="1"/>
              <a:t>bmi</a:t>
            </a:r>
            <a:r>
              <a:rPr lang="en-US" altLang="zh-TW" sz="2000" dirty="0"/>
              <a:t> = </a:t>
            </a:r>
            <a:r>
              <a:rPr lang="en-US" altLang="zh-TW" sz="2000" u="sng" dirty="0" err="1"/>
              <a:t>Math.round</a:t>
            </a:r>
            <a:r>
              <a:rPr lang="en-US" altLang="zh-TW" sz="2000" u="sng" dirty="0">
                <a:solidFill>
                  <a:srgbClr val="FF0000"/>
                </a:solidFill>
              </a:rPr>
              <a:t>(</a:t>
            </a:r>
            <a:r>
              <a:rPr lang="en-US" altLang="zh-TW" sz="2000" u="sng" dirty="0"/>
              <a:t>(weight/ (height*height) )* 100</a:t>
            </a:r>
            <a:r>
              <a:rPr lang="en-US" altLang="zh-TW" sz="2000" u="sng" dirty="0">
                <a:solidFill>
                  <a:srgbClr val="FF0000"/>
                </a:solidFill>
              </a:rPr>
              <a:t>)</a:t>
            </a:r>
            <a:r>
              <a:rPr lang="en-US" altLang="zh-TW" sz="2000" u="sng" dirty="0"/>
              <a:t> </a:t>
            </a:r>
            <a:r>
              <a:rPr lang="en-US" altLang="zh-TW" sz="2000" dirty="0"/>
              <a:t>/ </a:t>
            </a:r>
            <a:r>
              <a:rPr lang="en-US" altLang="zh-TW" sz="2000" dirty="0">
                <a:solidFill>
                  <a:srgbClr val="FF0000"/>
                </a:solidFill>
              </a:rPr>
              <a:t>100.00</a:t>
            </a:r>
            <a:r>
              <a:rPr lang="en-US" altLang="zh-TW" sz="2000" dirty="0"/>
              <a:t>;</a:t>
            </a:r>
          </a:p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379" y="4077088"/>
            <a:ext cx="5635625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8" y="1412776"/>
            <a:ext cx="56356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接點 4"/>
          <p:cNvCxnSpPr/>
          <p:nvPr/>
        </p:nvCxnSpPr>
        <p:spPr>
          <a:xfrm>
            <a:off x="3347864" y="2708920"/>
            <a:ext cx="17281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3491880" y="5733256"/>
            <a:ext cx="3600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79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016000"/>
            <a:ext cx="7886700" cy="4473972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搶答</a:t>
            </a:r>
            <a:r>
              <a:rPr lang="en-US" altLang="zh-TW" dirty="0" smtClean="0"/>
              <a:t>II</a:t>
            </a:r>
          </a:p>
          <a:p>
            <a:pPr marL="385763" indent="-385763">
              <a:buFont typeface="+mj-lt"/>
              <a:buAutoNum type="arabicPeriod"/>
            </a:pPr>
            <a:r>
              <a:rPr lang="zh-TW" altLang="en-US" dirty="0" smtClean="0"/>
              <a:t>若</a:t>
            </a:r>
            <a:r>
              <a:rPr lang="en-US" altLang="zh-TW" dirty="0" smtClean="0"/>
              <a:t>a1.java</a:t>
            </a:r>
            <a:r>
              <a:rPr lang="zh-TW" altLang="en-US" dirty="0" smtClean="0"/>
              <a:t>編譯成功，會產生的檔案為何</a:t>
            </a:r>
            <a:r>
              <a:rPr lang="en-US" altLang="zh-TW" dirty="0" smtClean="0"/>
              <a:t>?</a:t>
            </a:r>
          </a:p>
          <a:p>
            <a:pPr marL="385763" indent="-385763">
              <a:buFont typeface="+mj-lt"/>
              <a:buAutoNum type="arabicPeriod"/>
            </a:pPr>
            <a:r>
              <a:rPr lang="zh-TW" altLang="en-US" dirty="0" smtClean="0"/>
              <a:t>執行</a:t>
            </a:r>
            <a:r>
              <a:rPr lang="en-US" altLang="zh-TW" dirty="0" smtClean="0"/>
              <a:t>Java</a:t>
            </a:r>
            <a:r>
              <a:rPr lang="zh-TW" altLang="en-US" dirty="0" smtClean="0"/>
              <a:t>編譯成功檔案的程式名稱</a:t>
            </a:r>
            <a:r>
              <a:rPr lang="en-US" altLang="zh-TW" dirty="0" smtClean="0"/>
              <a:t>?</a:t>
            </a:r>
          </a:p>
          <a:p>
            <a:pPr marL="385763" indent="-385763">
              <a:buFont typeface="+mj-lt"/>
              <a:buAutoNum type="arabicPeriod"/>
            </a:pPr>
            <a:r>
              <a:rPr lang="zh-TW" altLang="en-US" dirty="0" smtClean="0"/>
              <a:t>如何執行</a:t>
            </a:r>
            <a:r>
              <a:rPr lang="zh-TW" altLang="en-US" dirty="0" smtClean="0"/>
              <a:t>上述</a:t>
            </a:r>
            <a:r>
              <a:rPr lang="en-US" altLang="zh-TW" dirty="0" smtClean="0"/>
              <a:t>1</a:t>
            </a:r>
            <a:r>
              <a:rPr lang="zh-TW" altLang="en-US" dirty="0" smtClean="0"/>
              <a:t>編譯</a:t>
            </a:r>
            <a:r>
              <a:rPr lang="zh-TW" altLang="en-US" dirty="0" smtClean="0"/>
              <a:t>成功之檔案</a:t>
            </a:r>
            <a:r>
              <a:rPr lang="en-US" altLang="zh-TW" dirty="0" smtClean="0"/>
              <a:t>?</a:t>
            </a:r>
          </a:p>
          <a:p>
            <a:pPr marL="385763" indent="-385763">
              <a:buFont typeface="+mj-lt"/>
              <a:buAutoNum type="arabicPeriod"/>
            </a:pPr>
            <a:r>
              <a:rPr lang="en-US" altLang="zh-TW" dirty="0"/>
              <a:t>Java</a:t>
            </a:r>
            <a:r>
              <a:rPr lang="zh-TW" altLang="en-US" dirty="0"/>
              <a:t>的主程式</a:t>
            </a:r>
            <a:r>
              <a:rPr lang="zh-TW" altLang="en-US" dirty="0" smtClean="0"/>
              <a:t>名稱</a:t>
            </a:r>
            <a:r>
              <a:rPr lang="en-US" altLang="zh-TW" dirty="0" smtClean="0"/>
              <a:t>?</a:t>
            </a:r>
            <a:r>
              <a:rPr lang="zh-TW" altLang="en-US" dirty="0" smtClean="0"/>
              <a:t> 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335220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zh-TW" altLang="en-US" sz="3200" dirty="0">
                <a:solidFill>
                  <a:schemeClr val="tx1"/>
                </a:solidFill>
              </a:rPr>
              <a:t>輸入</a:t>
            </a:r>
            <a:r>
              <a:rPr lang="zh-TW" altLang="en-US" sz="3200" dirty="0" smtClean="0">
                <a:solidFill>
                  <a:srgbClr val="FF0000"/>
                </a:solidFill>
              </a:rPr>
              <a:t>整數</a:t>
            </a:r>
            <a:r>
              <a:rPr lang="zh-TW" altLang="en-US" sz="3200" dirty="0" smtClean="0">
                <a:solidFill>
                  <a:schemeClr val="tx1"/>
                </a:solidFill>
              </a:rPr>
              <a:t>資料及整數變數</a:t>
            </a:r>
            <a:r>
              <a:rPr lang="en-US" altLang="zh-TW" dirty="0" smtClean="0">
                <a:solidFill>
                  <a:schemeClr val="tx1"/>
                </a:solidFill>
              </a:rPr>
              <a:t/>
            </a:r>
            <a:br>
              <a:rPr lang="en-US" altLang="zh-TW" dirty="0" smtClean="0">
                <a:solidFill>
                  <a:schemeClr val="tx1"/>
                </a:solidFill>
              </a:rPr>
            </a:b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 </a:t>
            </a:r>
            <a:r>
              <a:rPr lang="en-US" altLang="zh-TW" dirty="0" err="1"/>
              <a:t>int</a:t>
            </a:r>
            <a:r>
              <a:rPr lang="en-US" altLang="zh-TW" dirty="0"/>
              <a:t> </a:t>
            </a:r>
            <a:r>
              <a:rPr lang="en-US" altLang="zh-TW" dirty="0" err="1"/>
              <a:t>nn</a:t>
            </a:r>
            <a:r>
              <a:rPr lang="en-US" altLang="zh-TW" dirty="0"/>
              <a:t> = </a:t>
            </a:r>
            <a:r>
              <a:rPr lang="en-US" altLang="zh-TW" dirty="0" err="1"/>
              <a:t>ipt.next</a:t>
            </a:r>
            <a:r>
              <a:rPr lang="en-US" altLang="zh-TW" dirty="0" err="1">
                <a:solidFill>
                  <a:srgbClr val="FF0000"/>
                </a:solidFill>
              </a:rPr>
              <a:t>I</a:t>
            </a:r>
            <a:r>
              <a:rPr lang="en-US" altLang="zh-TW" dirty="0" err="1"/>
              <a:t>nt</a:t>
            </a:r>
            <a:r>
              <a:rPr lang="en-US" altLang="zh-TW" dirty="0" smtClean="0"/>
              <a:t>();</a:t>
            </a:r>
          </a:p>
          <a:p>
            <a:pPr lvl="1"/>
            <a:r>
              <a:rPr lang="zh-TW" altLang="en-US" dirty="0" smtClean="0">
                <a:solidFill>
                  <a:srgbClr val="FF0000"/>
                </a:solidFill>
              </a:rPr>
              <a:t>輸入整數資料</a:t>
            </a:r>
            <a:endParaRPr lang="zh-TW" altLang="en-US" dirty="0">
              <a:solidFill>
                <a:srgbClr val="FF0000"/>
              </a:solidFill>
            </a:endParaRPr>
          </a:p>
          <a:p>
            <a:pPr lvl="1"/>
            <a:r>
              <a:rPr lang="zh-TW" altLang="en-US" dirty="0"/>
              <a:t>運用</a:t>
            </a:r>
            <a:r>
              <a:rPr lang="en-US" altLang="zh-TW" dirty="0" err="1" smtClean="0"/>
              <a:t>next</a:t>
            </a:r>
            <a:r>
              <a:rPr lang="en-US" altLang="zh-TW" dirty="0" err="1" smtClean="0">
                <a:solidFill>
                  <a:srgbClr val="FF0000"/>
                </a:solidFill>
              </a:rPr>
              <a:t>I</a:t>
            </a:r>
            <a:r>
              <a:rPr lang="en-US" altLang="zh-TW" dirty="0" err="1" smtClean="0"/>
              <a:t>nt</a:t>
            </a:r>
            <a:r>
              <a:rPr lang="zh-TW" altLang="en-US" dirty="0" smtClean="0"/>
              <a:t>方法讀取使用者所輸入</a:t>
            </a:r>
            <a:r>
              <a:rPr lang="zh-TW" altLang="en-US" dirty="0">
                <a:solidFill>
                  <a:srgbClr val="FF0000"/>
                </a:solidFill>
              </a:rPr>
              <a:t>整數</a:t>
            </a:r>
            <a:r>
              <a:rPr lang="zh-TW" altLang="en-US" dirty="0" smtClean="0"/>
              <a:t>資料</a:t>
            </a:r>
            <a:r>
              <a:rPr lang="zh-TW" altLang="en-US" dirty="0"/>
              <a:t>，再放入</a:t>
            </a:r>
            <a:r>
              <a:rPr lang="en-US" altLang="zh-TW" dirty="0" err="1" smtClean="0"/>
              <a:t>nn</a:t>
            </a:r>
            <a:r>
              <a:rPr lang="zh-TW" altLang="en-US" dirty="0">
                <a:solidFill>
                  <a:srgbClr val="FF0000"/>
                </a:solidFill>
              </a:rPr>
              <a:t>整數</a:t>
            </a:r>
            <a:r>
              <a:rPr lang="zh-TW" altLang="en-US" dirty="0" smtClean="0"/>
              <a:t>變數</a:t>
            </a:r>
            <a:endParaRPr lang="en-US" altLang="zh-TW" dirty="0"/>
          </a:p>
          <a:p>
            <a:pPr lvl="1"/>
            <a:r>
              <a:rPr lang="en-US" altLang="zh-TW" dirty="0" err="1"/>
              <a:t>i</a:t>
            </a:r>
            <a:r>
              <a:rPr lang="en-US" altLang="zh-TW" dirty="0" err="1" smtClean="0"/>
              <a:t>nt</a:t>
            </a:r>
            <a:r>
              <a:rPr lang="en-US" altLang="zh-TW" dirty="0" smtClean="0"/>
              <a:t> :</a:t>
            </a:r>
            <a:r>
              <a:rPr lang="zh-TW" altLang="en-US" dirty="0">
                <a:solidFill>
                  <a:srgbClr val="FF0000"/>
                </a:solidFill>
              </a:rPr>
              <a:t>是一種</a:t>
            </a:r>
            <a:r>
              <a:rPr lang="zh-TW" altLang="en-US" dirty="0"/>
              <a:t>變數型態</a:t>
            </a:r>
            <a:r>
              <a:rPr lang="zh-TW" altLang="en-US" dirty="0" smtClean="0"/>
              <a:t>，用以存放</a:t>
            </a:r>
            <a:r>
              <a:rPr lang="zh-TW" altLang="en-US" dirty="0">
                <a:solidFill>
                  <a:srgbClr val="FF0000"/>
                </a:solidFill>
              </a:rPr>
              <a:t>整數</a:t>
            </a:r>
            <a:r>
              <a:rPr lang="zh-TW" altLang="en-US" dirty="0" smtClean="0"/>
              <a:t>資料</a:t>
            </a:r>
            <a:r>
              <a:rPr lang="en-US" altLang="zh-TW" dirty="0" smtClean="0"/>
              <a:t>(integer)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</a:t>
            </a:r>
            <a:r>
              <a:rPr lang="en-US" altLang="zh-TW" dirty="0" err="1"/>
              <a:t>int</a:t>
            </a:r>
            <a:r>
              <a:rPr lang="en-US" altLang="zh-TW" dirty="0"/>
              <a:t> n1=nn%10</a:t>
            </a:r>
            <a:r>
              <a:rPr lang="en-US" altLang="zh-TW" dirty="0" smtClean="0"/>
              <a:t>;</a:t>
            </a:r>
          </a:p>
          <a:p>
            <a:pPr lvl="1"/>
            <a:r>
              <a:rPr lang="zh-TW" altLang="en-US" dirty="0" smtClean="0"/>
              <a:t>求得除以</a:t>
            </a:r>
            <a:r>
              <a:rPr lang="en-US" altLang="zh-TW" dirty="0" smtClean="0"/>
              <a:t>10</a:t>
            </a:r>
            <a:r>
              <a:rPr lang="zh-TW" altLang="en-US" dirty="0" smtClean="0"/>
              <a:t>之餘數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</a:t>
            </a:r>
            <a:r>
              <a:rPr lang="en-US" altLang="zh-TW" dirty="0" err="1"/>
              <a:t>int</a:t>
            </a:r>
            <a:r>
              <a:rPr lang="en-US" altLang="zh-TW" dirty="0"/>
              <a:t> n2=</a:t>
            </a:r>
            <a:r>
              <a:rPr lang="en-US" altLang="zh-TW" dirty="0" err="1"/>
              <a:t>nn</a:t>
            </a:r>
            <a:r>
              <a:rPr lang="en-US" altLang="zh-TW" dirty="0"/>
              <a:t>/10</a:t>
            </a:r>
            <a:r>
              <a:rPr lang="en-US" altLang="zh-TW" dirty="0" smtClean="0"/>
              <a:t>;</a:t>
            </a:r>
          </a:p>
          <a:p>
            <a:pPr lvl="1"/>
            <a:r>
              <a:rPr lang="zh-TW" altLang="en-US" dirty="0"/>
              <a:t>求得除以</a:t>
            </a:r>
            <a:r>
              <a:rPr lang="en-US" altLang="zh-TW" dirty="0"/>
              <a:t>10</a:t>
            </a:r>
            <a:r>
              <a:rPr lang="zh-TW" altLang="en-US" dirty="0" smtClean="0"/>
              <a:t>之商</a:t>
            </a:r>
            <a:endParaRPr lang="en-US" altLang="zh-TW" dirty="0"/>
          </a:p>
          <a:p>
            <a:pPr lvl="1"/>
            <a:endParaRPr lang="en-US" altLang="zh-TW" dirty="0" smtClean="0"/>
          </a:p>
          <a:p>
            <a:pPr marL="457200" lvl="1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8626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習題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1764" y="1690692"/>
            <a:ext cx="8820472" cy="4351338"/>
          </a:xfrm>
        </p:spPr>
        <p:txBody>
          <a:bodyPr>
            <a:normAutofit fontScale="92500" lnSpcReduction="20000"/>
          </a:bodyPr>
          <a:lstStyle/>
          <a:p>
            <a:pPr marL="228600" lvl="1">
              <a:spcBef>
                <a:spcPts val="1000"/>
              </a:spcBef>
            </a:pPr>
            <a:r>
              <a:rPr lang="zh-TW" altLang="en-US" sz="3600" dirty="0" smtClean="0"/>
              <a:t>習題</a:t>
            </a:r>
            <a:r>
              <a:rPr lang="en-US" altLang="zh-TW" sz="3600" dirty="0" smtClean="0"/>
              <a:t>1:</a:t>
            </a:r>
            <a:r>
              <a:rPr lang="zh-TW" altLang="en-US" sz="3600" dirty="0" smtClean="0"/>
              <a:t>輸入</a:t>
            </a:r>
            <a:r>
              <a:rPr lang="zh-TW" altLang="en-US" sz="3600" dirty="0" smtClean="0">
                <a:solidFill>
                  <a:srgbClr val="FF0000"/>
                </a:solidFill>
              </a:rPr>
              <a:t>三位整數</a:t>
            </a:r>
            <a:r>
              <a:rPr lang="zh-TW" altLang="en-US" sz="3600" dirty="0" smtClean="0"/>
              <a:t>資料，進行</a:t>
            </a:r>
            <a:r>
              <a:rPr lang="zh-TW" altLang="en-US" sz="3600" dirty="0" smtClean="0">
                <a:solidFill>
                  <a:srgbClr val="FF0000"/>
                </a:solidFill>
              </a:rPr>
              <a:t>位</a:t>
            </a:r>
            <a:r>
              <a:rPr lang="zh-TW" altLang="en-US" sz="3600" dirty="0">
                <a:solidFill>
                  <a:srgbClr val="FF0000"/>
                </a:solidFill>
              </a:rPr>
              <a:t>數</a:t>
            </a:r>
            <a:r>
              <a:rPr lang="zh-TW" altLang="en-US" sz="3600" dirty="0" smtClean="0">
                <a:solidFill>
                  <a:srgbClr val="FF0000"/>
                </a:solidFill>
              </a:rPr>
              <a:t>翻轉</a:t>
            </a:r>
            <a:r>
              <a:rPr lang="zh-TW" altLang="en-US" sz="3600" dirty="0" smtClean="0"/>
              <a:t>且顯示結果</a:t>
            </a:r>
            <a:endParaRPr lang="en-US" altLang="zh-TW" sz="3600" dirty="0" smtClean="0"/>
          </a:p>
          <a:p>
            <a:pPr marL="685800" lvl="2">
              <a:spcBef>
                <a:spcPts val="1000"/>
              </a:spcBef>
            </a:pPr>
            <a:r>
              <a:rPr lang="zh-TW" altLang="en-US" sz="3600" dirty="0" smtClean="0">
                <a:solidFill>
                  <a:srgbClr val="FF0000"/>
                </a:solidFill>
              </a:rPr>
              <a:t>如輸入</a:t>
            </a:r>
            <a:r>
              <a:rPr lang="en-US" altLang="zh-TW" sz="3600" dirty="0" smtClean="0">
                <a:solidFill>
                  <a:srgbClr val="FF0000"/>
                </a:solidFill>
              </a:rPr>
              <a:t>789</a:t>
            </a:r>
            <a:r>
              <a:rPr lang="zh-TW" altLang="en-US" sz="3600" dirty="0" smtClean="0">
                <a:solidFill>
                  <a:srgbClr val="FF0000"/>
                </a:solidFill>
              </a:rPr>
              <a:t>，顯示</a:t>
            </a:r>
            <a:r>
              <a:rPr lang="zh-TW" altLang="en-US" sz="3600" dirty="0">
                <a:solidFill>
                  <a:srgbClr val="FF0000"/>
                </a:solidFill>
              </a:rPr>
              <a:t>翻轉</a:t>
            </a:r>
            <a:r>
              <a:rPr lang="zh-TW" altLang="en-US" sz="3600" dirty="0" smtClean="0">
                <a:solidFill>
                  <a:srgbClr val="FF0000"/>
                </a:solidFill>
              </a:rPr>
              <a:t>結果為</a:t>
            </a:r>
            <a:r>
              <a:rPr lang="en-US" altLang="zh-TW" sz="3600" dirty="0" smtClean="0">
                <a:solidFill>
                  <a:srgbClr val="FF0000"/>
                </a:solidFill>
              </a:rPr>
              <a:t>987</a:t>
            </a:r>
          </a:p>
          <a:p>
            <a:pPr marL="685800" lvl="2">
              <a:spcBef>
                <a:spcPts val="1000"/>
              </a:spcBef>
            </a:pPr>
            <a:r>
              <a:rPr lang="zh-TW" altLang="en-US" sz="3600" dirty="0">
                <a:solidFill>
                  <a:srgbClr val="FF0000"/>
                </a:solidFill>
              </a:rPr>
              <a:t>先</a:t>
            </a:r>
            <a:r>
              <a:rPr lang="zh-TW" altLang="en-US" sz="3600" dirty="0" smtClean="0">
                <a:solidFill>
                  <a:srgbClr val="FF0000"/>
                </a:solidFill>
              </a:rPr>
              <a:t>假設一定會輸入</a:t>
            </a:r>
            <a:r>
              <a:rPr lang="zh-TW" altLang="en-US" sz="3600" dirty="0">
                <a:solidFill>
                  <a:srgbClr val="FF0000"/>
                </a:solidFill>
              </a:rPr>
              <a:t>三位</a:t>
            </a:r>
            <a:r>
              <a:rPr lang="zh-TW" altLang="en-US" sz="3600" dirty="0" smtClean="0">
                <a:solidFill>
                  <a:srgbClr val="FF0000"/>
                </a:solidFill>
              </a:rPr>
              <a:t>整數</a:t>
            </a:r>
            <a:endParaRPr lang="en-US" altLang="zh-TW" sz="3600" dirty="0" smtClean="0">
              <a:solidFill>
                <a:srgbClr val="FF0000"/>
              </a:solidFill>
            </a:endParaRPr>
          </a:p>
          <a:p>
            <a:pPr marL="685800" lvl="2">
              <a:spcBef>
                <a:spcPts val="1000"/>
              </a:spcBef>
            </a:pPr>
            <a:r>
              <a:rPr lang="zh-TW" altLang="en-US" sz="3600" dirty="0">
                <a:solidFill>
                  <a:srgbClr val="FF0000"/>
                </a:solidFill>
              </a:rPr>
              <a:t>如何</a:t>
            </a:r>
            <a:r>
              <a:rPr lang="zh-TW" altLang="en-US" sz="3600" dirty="0" smtClean="0">
                <a:solidFill>
                  <a:srgbClr val="FF0000"/>
                </a:solidFill>
              </a:rPr>
              <a:t>解決</a:t>
            </a:r>
            <a:r>
              <a:rPr lang="en-US" altLang="zh-TW" sz="3600" dirty="0" smtClean="0">
                <a:solidFill>
                  <a:srgbClr val="FF0000"/>
                </a:solidFill>
              </a:rPr>
              <a:t>?</a:t>
            </a:r>
            <a:r>
              <a:rPr lang="zh-TW" altLang="en-US" sz="3600" dirty="0" smtClean="0">
                <a:solidFill>
                  <a:srgbClr val="FF0000"/>
                </a:solidFill>
              </a:rPr>
              <a:t> 請規畫其過程 </a:t>
            </a:r>
            <a:r>
              <a:rPr lang="en-US" altLang="zh-TW" sz="3600" dirty="0" smtClean="0">
                <a:solidFill>
                  <a:srgbClr val="FF0000"/>
                </a:solidFill>
              </a:rPr>
              <a:t>(</a:t>
            </a:r>
            <a:r>
              <a:rPr lang="zh-TW" altLang="en-US" sz="3600" dirty="0" smtClean="0">
                <a:solidFill>
                  <a:srgbClr val="FF0000"/>
                </a:solidFill>
              </a:rPr>
              <a:t>解法</a:t>
            </a:r>
            <a:r>
              <a:rPr lang="en-US" altLang="zh-TW" sz="3600" dirty="0" smtClean="0">
                <a:solidFill>
                  <a:srgbClr val="FF0000"/>
                </a:solidFill>
              </a:rPr>
              <a:t>)</a:t>
            </a:r>
          </a:p>
          <a:p>
            <a:pPr marL="685800" lvl="2">
              <a:spcBef>
                <a:spcPts val="1000"/>
              </a:spcBef>
            </a:pPr>
            <a:r>
              <a:rPr lang="zh-TW" altLang="en-US" sz="3600" dirty="0" smtClean="0"/>
              <a:t>熟悉</a:t>
            </a:r>
            <a:r>
              <a:rPr lang="zh-TW" altLang="en-US" sz="3600" dirty="0"/>
              <a:t>運算式及其</a:t>
            </a:r>
            <a:r>
              <a:rPr lang="zh-TW" altLang="en-US" sz="3600" dirty="0" smtClean="0"/>
              <a:t>應用</a:t>
            </a:r>
            <a:endParaRPr lang="en-US" altLang="zh-TW" sz="3600" dirty="0" smtClean="0">
              <a:solidFill>
                <a:srgbClr val="FF0000"/>
              </a:solidFill>
            </a:endParaRPr>
          </a:p>
          <a:p>
            <a:pPr marL="228600" lvl="1">
              <a:spcBef>
                <a:spcPts val="1000"/>
              </a:spcBef>
            </a:pPr>
            <a:r>
              <a:rPr lang="zh-TW" altLang="en-US" sz="4000" dirty="0" smtClean="0"/>
              <a:t>習題</a:t>
            </a:r>
            <a:r>
              <a:rPr lang="en-US" altLang="zh-TW" sz="4000" dirty="0" smtClean="0"/>
              <a:t>2:</a:t>
            </a:r>
            <a:r>
              <a:rPr lang="zh-TW" altLang="en-US" sz="4000" dirty="0" smtClean="0"/>
              <a:t>輸入矩形</a:t>
            </a:r>
            <a:r>
              <a:rPr lang="zh-TW" altLang="en-US" sz="4000" dirty="0" smtClean="0">
                <a:solidFill>
                  <a:srgbClr val="FF0000"/>
                </a:solidFill>
              </a:rPr>
              <a:t>長、寬</a:t>
            </a:r>
            <a:r>
              <a:rPr lang="en-US" altLang="zh-TW" sz="4000" dirty="0" smtClean="0">
                <a:solidFill>
                  <a:srgbClr val="FF0000"/>
                </a:solidFill>
              </a:rPr>
              <a:t>(</a:t>
            </a:r>
            <a:r>
              <a:rPr lang="zh-TW" altLang="en-US" sz="4000" dirty="0" smtClean="0">
                <a:solidFill>
                  <a:srgbClr val="FF0000"/>
                </a:solidFill>
              </a:rPr>
              <a:t>整數</a:t>
            </a:r>
            <a:r>
              <a:rPr lang="en-US" altLang="zh-TW" sz="4000" dirty="0" smtClean="0">
                <a:solidFill>
                  <a:srgbClr val="FF0000"/>
                </a:solidFill>
              </a:rPr>
              <a:t>)</a:t>
            </a:r>
            <a:r>
              <a:rPr lang="zh-TW" altLang="en-US" sz="4000" dirty="0" smtClean="0"/>
              <a:t>資料，求面積及邊長</a:t>
            </a:r>
            <a:endParaRPr lang="en-US" altLang="zh-TW" sz="4000" dirty="0" smtClean="0"/>
          </a:p>
          <a:p>
            <a:pPr marL="685800" lvl="2">
              <a:spcBef>
                <a:spcPts val="1000"/>
              </a:spcBef>
            </a:pPr>
            <a:r>
              <a:rPr lang="zh-TW" altLang="en-US" sz="3600" dirty="0">
                <a:solidFill>
                  <a:srgbClr val="FF0000"/>
                </a:solidFill>
              </a:rPr>
              <a:t>如何解決</a:t>
            </a:r>
            <a:r>
              <a:rPr lang="en-US" altLang="zh-TW" sz="3600" dirty="0">
                <a:solidFill>
                  <a:srgbClr val="FF0000"/>
                </a:solidFill>
              </a:rPr>
              <a:t>?</a:t>
            </a:r>
            <a:r>
              <a:rPr lang="zh-TW" altLang="en-US" sz="3600" dirty="0">
                <a:solidFill>
                  <a:srgbClr val="FF0000"/>
                </a:solidFill>
              </a:rPr>
              <a:t> 請規畫其過程 </a:t>
            </a:r>
            <a:r>
              <a:rPr lang="en-US" altLang="zh-TW" sz="3600" dirty="0">
                <a:solidFill>
                  <a:srgbClr val="FF0000"/>
                </a:solidFill>
              </a:rPr>
              <a:t>(</a:t>
            </a:r>
            <a:r>
              <a:rPr lang="zh-TW" altLang="en-US" sz="3600" dirty="0">
                <a:solidFill>
                  <a:srgbClr val="FF0000"/>
                </a:solidFill>
              </a:rPr>
              <a:t>解法</a:t>
            </a:r>
            <a:r>
              <a:rPr lang="en-US" altLang="zh-TW" sz="3600" dirty="0">
                <a:solidFill>
                  <a:srgbClr val="FF0000"/>
                </a:solidFill>
              </a:rPr>
              <a:t>)</a:t>
            </a:r>
          </a:p>
          <a:p>
            <a:pPr marL="228600" lvl="1">
              <a:spcBef>
                <a:spcPts val="1000"/>
              </a:spcBef>
            </a:pPr>
            <a:endParaRPr lang="en-US" altLang="zh-TW" sz="4000" dirty="0" smtClean="0">
              <a:solidFill>
                <a:srgbClr val="FF0000"/>
              </a:solidFill>
            </a:endParaRPr>
          </a:p>
          <a:p>
            <a:pPr marL="685800" lvl="2">
              <a:spcBef>
                <a:spcPts val="1000"/>
              </a:spcBef>
            </a:pPr>
            <a:endParaRPr lang="zh-TW" altLang="en-US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159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52120" y="29039"/>
            <a:ext cx="3278188" cy="1325563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</a:rPr>
              <a:t>未完成之程式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548680"/>
            <a:ext cx="7886700" cy="590465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zh-TW" dirty="0"/>
              <a:t>import </a:t>
            </a:r>
            <a:r>
              <a:rPr lang="en-US" altLang="zh-TW" dirty="0" err="1"/>
              <a:t>java.util</a:t>
            </a:r>
            <a:r>
              <a:rPr lang="en-US" altLang="zh-TW" dirty="0"/>
              <a:t>.*; 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public class </a:t>
            </a:r>
            <a:r>
              <a:rPr lang="en-US" altLang="zh-TW" dirty="0" err="1"/>
              <a:t>input_int</a:t>
            </a:r>
            <a:r>
              <a:rPr lang="en-US" altLang="zh-TW" dirty="0"/>
              <a:t>{ </a:t>
            </a:r>
          </a:p>
          <a:p>
            <a:pPr marL="0" indent="0">
              <a:buNone/>
            </a:pPr>
            <a:r>
              <a:rPr lang="en-US" altLang="zh-TW" dirty="0"/>
              <a:t>public static void main(String </a:t>
            </a:r>
            <a:r>
              <a:rPr lang="en-US" altLang="zh-TW" dirty="0" err="1"/>
              <a:t>args</a:t>
            </a:r>
            <a:r>
              <a:rPr lang="en-US" altLang="zh-TW" dirty="0"/>
              <a:t>[]){ </a:t>
            </a:r>
          </a:p>
          <a:p>
            <a:pPr marL="0" indent="0">
              <a:buNone/>
            </a:pPr>
            <a:r>
              <a:rPr lang="en-US" altLang="zh-TW" dirty="0"/>
              <a:t>  </a:t>
            </a:r>
            <a:r>
              <a:rPr lang="en-US" altLang="zh-TW" dirty="0" err="1"/>
              <a:t>System.out.print</a:t>
            </a:r>
            <a:r>
              <a:rPr lang="en-US" altLang="zh-TW" dirty="0"/>
              <a:t>("Please </a:t>
            </a:r>
            <a:r>
              <a:rPr lang="en-US" altLang="zh-TW"/>
              <a:t>input a 3-digit decimal :");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Scanner </a:t>
            </a:r>
            <a:r>
              <a:rPr lang="en-US" altLang="zh-TW" dirty="0" err="1"/>
              <a:t>ipt</a:t>
            </a:r>
            <a:r>
              <a:rPr lang="en-US" altLang="zh-TW" dirty="0"/>
              <a:t> = new Scanner(System.in);//</a:t>
            </a:r>
            <a:r>
              <a:rPr lang="zh-TW" altLang="en-US" dirty="0"/>
              <a:t>產生</a:t>
            </a:r>
            <a:r>
              <a:rPr lang="en-US" altLang="zh-TW" dirty="0"/>
              <a:t>Scanner</a:t>
            </a:r>
            <a:r>
              <a:rPr lang="zh-TW" altLang="en-US" dirty="0"/>
              <a:t>物件 </a:t>
            </a:r>
          </a:p>
          <a:p>
            <a:pPr marL="0" indent="0">
              <a:buNone/>
            </a:pPr>
            <a:r>
              <a:rPr lang="zh-TW" altLang="en-US" dirty="0"/>
              <a:t>  </a:t>
            </a:r>
            <a:r>
              <a:rPr lang="en-US" altLang="zh-TW" dirty="0" err="1"/>
              <a:t>int</a:t>
            </a:r>
            <a:r>
              <a:rPr lang="en-US" altLang="zh-TW" dirty="0"/>
              <a:t> </a:t>
            </a:r>
            <a:r>
              <a:rPr lang="en-US" altLang="zh-TW" dirty="0" err="1"/>
              <a:t>nn</a:t>
            </a:r>
            <a:r>
              <a:rPr lang="en-US" altLang="zh-TW" dirty="0"/>
              <a:t> = </a:t>
            </a:r>
            <a:r>
              <a:rPr lang="en-US" altLang="zh-TW" dirty="0" err="1"/>
              <a:t>ipt.nextInt</a:t>
            </a:r>
            <a:r>
              <a:rPr lang="en-US" altLang="zh-TW" dirty="0" smtClean="0"/>
              <a:t>();</a:t>
            </a:r>
            <a:r>
              <a:rPr lang="zh-TW" altLang="en-US" dirty="0" smtClean="0"/>
              <a:t> </a:t>
            </a:r>
            <a:r>
              <a:rPr lang="en-US" altLang="zh-TW" dirty="0"/>
              <a:t>//</a:t>
            </a:r>
            <a:r>
              <a:rPr lang="zh-TW" altLang="en-US" dirty="0" smtClean="0"/>
              <a:t>讀取整數</a:t>
            </a:r>
            <a:r>
              <a:rPr lang="en-US" altLang="zh-TW" dirty="0" smtClean="0"/>
              <a:t>(</a:t>
            </a:r>
            <a:r>
              <a:rPr lang="en-US" altLang="zh-TW" dirty="0" smtClean="0">
                <a:solidFill>
                  <a:srgbClr val="FF0000"/>
                </a:solidFill>
              </a:rPr>
              <a:t>int</a:t>
            </a:r>
            <a:r>
              <a:rPr lang="en-US" altLang="zh-TW" dirty="0" smtClean="0"/>
              <a:t>eger)</a:t>
            </a:r>
            <a:r>
              <a:rPr lang="zh-TW" altLang="en-US" dirty="0" smtClean="0"/>
              <a:t>資料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</a:t>
            </a:r>
            <a:r>
              <a:rPr lang="en-US" altLang="zh-TW" dirty="0" err="1"/>
              <a:t>int</a:t>
            </a:r>
            <a:r>
              <a:rPr lang="en-US" altLang="zh-TW" dirty="0"/>
              <a:t> n1=nn%10</a:t>
            </a:r>
            <a:r>
              <a:rPr lang="en-US" altLang="zh-TW" dirty="0" smtClean="0"/>
              <a:t>;</a:t>
            </a:r>
            <a:r>
              <a:rPr lang="zh-TW" altLang="en-US" dirty="0" smtClean="0"/>
              <a:t>  </a:t>
            </a:r>
            <a:r>
              <a:rPr lang="en-US" altLang="zh-TW" dirty="0" smtClean="0"/>
              <a:t>//</a:t>
            </a:r>
            <a:r>
              <a:rPr lang="zh-TW" altLang="en-US" dirty="0" smtClean="0"/>
              <a:t>求餘數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</a:t>
            </a:r>
            <a:r>
              <a:rPr lang="en-US" altLang="zh-TW" dirty="0" err="1"/>
              <a:t>int</a:t>
            </a:r>
            <a:r>
              <a:rPr lang="en-US" altLang="zh-TW" dirty="0"/>
              <a:t> n2=</a:t>
            </a:r>
            <a:r>
              <a:rPr lang="en-US" altLang="zh-TW" dirty="0" err="1"/>
              <a:t>nn</a:t>
            </a:r>
            <a:r>
              <a:rPr lang="en-US" altLang="zh-TW" dirty="0"/>
              <a:t>/10</a:t>
            </a:r>
            <a:r>
              <a:rPr lang="en-US" altLang="zh-TW" dirty="0" smtClean="0"/>
              <a:t>;</a:t>
            </a:r>
            <a:r>
              <a:rPr lang="zh-TW" altLang="en-US" dirty="0" smtClean="0"/>
              <a:t> </a:t>
            </a:r>
            <a:r>
              <a:rPr lang="en-US" altLang="zh-TW" dirty="0" smtClean="0"/>
              <a:t>//</a:t>
            </a:r>
            <a:r>
              <a:rPr lang="zh-TW" altLang="en-US" dirty="0" smtClean="0"/>
              <a:t>除法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</a:t>
            </a:r>
            <a:r>
              <a:rPr lang="en-US" altLang="zh-TW" dirty="0" err="1"/>
              <a:t>System.out.print</a:t>
            </a:r>
            <a:r>
              <a:rPr lang="en-US" altLang="zh-TW" dirty="0"/>
              <a:t>("You input </a:t>
            </a:r>
            <a:r>
              <a:rPr lang="en-US" altLang="zh-TW" dirty="0" err="1"/>
              <a:t>nn</a:t>
            </a:r>
            <a:r>
              <a:rPr lang="en-US" altLang="zh-TW" dirty="0"/>
              <a:t>="+</a:t>
            </a:r>
            <a:r>
              <a:rPr lang="en-US" altLang="zh-TW" dirty="0" err="1"/>
              <a:t>nn</a:t>
            </a:r>
            <a:r>
              <a:rPr lang="en-US" altLang="zh-TW" dirty="0"/>
              <a:t>+"; first digit="+n1+";");</a:t>
            </a:r>
          </a:p>
          <a:p>
            <a:pPr marL="0" indent="0">
              <a:buNone/>
            </a:pPr>
            <a:r>
              <a:rPr lang="en-US" altLang="zh-TW" dirty="0"/>
              <a:t>  </a:t>
            </a:r>
            <a:r>
              <a:rPr lang="en-US" altLang="zh-TW" dirty="0" err="1"/>
              <a:t>System.out.println</a:t>
            </a:r>
            <a:r>
              <a:rPr lang="en-US" altLang="zh-TW" dirty="0"/>
              <a:t>("higher digit="+n2);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}//main()</a:t>
            </a:r>
          </a:p>
          <a:p>
            <a:pPr marL="0" indent="0">
              <a:buNone/>
            </a:pPr>
            <a:r>
              <a:rPr lang="en-US" altLang="zh-TW" dirty="0"/>
              <a:t>}//class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0168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049" y="332656"/>
            <a:ext cx="9111952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err="1"/>
              <a:t>System.out.print</a:t>
            </a:r>
            <a:r>
              <a:rPr lang="en-US" altLang="zh-TW" dirty="0"/>
              <a:t>("Please input </a:t>
            </a:r>
            <a:r>
              <a:rPr lang="en-US" altLang="zh-TW" dirty="0" smtClean="0"/>
              <a:t>a 3-digit decimal:");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Scanner </a:t>
            </a:r>
            <a:r>
              <a:rPr lang="en-US" altLang="zh-TW" dirty="0" err="1"/>
              <a:t>ipt</a:t>
            </a:r>
            <a:r>
              <a:rPr lang="en-US" altLang="zh-TW" dirty="0"/>
              <a:t> = new </a:t>
            </a:r>
            <a:r>
              <a:rPr lang="en-US" altLang="zh-TW" dirty="0" smtClean="0"/>
              <a:t>Scanner(System.in);</a:t>
            </a:r>
          </a:p>
          <a:p>
            <a:pPr marL="0" indent="0">
              <a:buNone/>
            </a:pPr>
            <a:r>
              <a:rPr lang="zh-TW" altLang="en-US" dirty="0" smtClean="0"/>
              <a:t>  </a:t>
            </a:r>
            <a:r>
              <a:rPr lang="en-US" altLang="zh-TW" dirty="0" err="1"/>
              <a:t>int</a:t>
            </a:r>
            <a:r>
              <a:rPr lang="en-US" altLang="zh-TW" dirty="0"/>
              <a:t> </a:t>
            </a:r>
            <a:r>
              <a:rPr lang="en-US" altLang="zh-TW" dirty="0" err="1"/>
              <a:t>nn</a:t>
            </a:r>
            <a:r>
              <a:rPr lang="en-US" altLang="zh-TW" dirty="0"/>
              <a:t> = </a:t>
            </a:r>
            <a:r>
              <a:rPr lang="en-US" altLang="zh-TW" dirty="0" err="1"/>
              <a:t>ipt.nextInt</a:t>
            </a:r>
            <a:r>
              <a:rPr lang="en-US" altLang="zh-TW" dirty="0"/>
              <a:t>();</a:t>
            </a:r>
          </a:p>
          <a:p>
            <a:pPr marL="0" indent="0">
              <a:buNone/>
            </a:pPr>
            <a:r>
              <a:rPr lang="en-US" altLang="zh-TW" dirty="0"/>
              <a:t>  </a:t>
            </a:r>
            <a:r>
              <a:rPr lang="en-US" altLang="zh-TW" dirty="0" err="1"/>
              <a:t>int</a:t>
            </a:r>
            <a:r>
              <a:rPr lang="en-US" altLang="zh-TW" dirty="0"/>
              <a:t> n1=nn%10;</a:t>
            </a:r>
          </a:p>
          <a:p>
            <a:pPr marL="0" indent="0">
              <a:buNone/>
            </a:pPr>
            <a:r>
              <a:rPr lang="en-US" altLang="zh-TW" dirty="0"/>
              <a:t>  </a:t>
            </a:r>
            <a:r>
              <a:rPr lang="en-US" altLang="zh-TW" dirty="0" err="1"/>
              <a:t>int</a:t>
            </a:r>
            <a:r>
              <a:rPr lang="en-US" altLang="zh-TW" dirty="0"/>
              <a:t> n2=</a:t>
            </a:r>
            <a:r>
              <a:rPr lang="en-US" altLang="zh-TW" dirty="0" err="1"/>
              <a:t>nn</a:t>
            </a:r>
            <a:r>
              <a:rPr lang="en-US" altLang="zh-TW" dirty="0"/>
              <a:t>/10;</a:t>
            </a:r>
          </a:p>
          <a:p>
            <a:pPr marL="0" indent="0">
              <a:buNone/>
            </a:pPr>
            <a:r>
              <a:rPr lang="en-US" altLang="zh-TW" dirty="0"/>
              <a:t>  </a:t>
            </a:r>
            <a:r>
              <a:rPr lang="en-US" altLang="zh-TW" dirty="0" err="1"/>
              <a:t>System.out.print</a:t>
            </a:r>
            <a:r>
              <a:rPr lang="en-US" altLang="zh-TW" dirty="0"/>
              <a:t>("You input </a:t>
            </a:r>
            <a:r>
              <a:rPr lang="en-US" altLang="zh-TW" dirty="0" err="1"/>
              <a:t>nn</a:t>
            </a:r>
            <a:r>
              <a:rPr lang="en-US" altLang="zh-TW" dirty="0"/>
              <a:t>="+</a:t>
            </a:r>
            <a:r>
              <a:rPr lang="en-US" altLang="zh-TW" dirty="0" err="1"/>
              <a:t>nn</a:t>
            </a:r>
            <a:r>
              <a:rPr lang="en-US" altLang="zh-TW" dirty="0"/>
              <a:t>+"; first digit="+n1+";");</a:t>
            </a:r>
          </a:p>
          <a:p>
            <a:pPr marL="0" indent="0">
              <a:buNone/>
            </a:pPr>
            <a:r>
              <a:rPr lang="en-US" altLang="zh-TW" dirty="0"/>
              <a:t>  </a:t>
            </a:r>
            <a:r>
              <a:rPr lang="en-US" altLang="zh-TW" dirty="0" err="1"/>
              <a:t>System.out.println</a:t>
            </a:r>
            <a:r>
              <a:rPr lang="en-US" altLang="zh-TW" dirty="0"/>
              <a:t>("higher digit="+n2);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033" y="4419426"/>
            <a:ext cx="5934977" cy="243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20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365129"/>
            <a:ext cx="8263830" cy="1325563"/>
          </a:xfrm>
        </p:spPr>
        <p:txBody>
          <a:bodyPr>
            <a:normAutofit/>
          </a:bodyPr>
          <a:lstStyle/>
          <a:p>
            <a:r>
              <a:rPr lang="zh-TW" altLang="en-US" sz="3600" b="1" dirty="0"/>
              <a:t>為何</a:t>
            </a:r>
            <a:r>
              <a:rPr lang="zh-TW" altLang="en-US" sz="3600" b="1" dirty="0" smtClean="0"/>
              <a:t>需要</a:t>
            </a:r>
            <a:r>
              <a:rPr lang="zh-TW" altLang="en-US" sz="3600" dirty="0">
                <a:solidFill>
                  <a:srgbClr val="FF0000"/>
                </a:solidFill>
              </a:rPr>
              <a:t>類別</a:t>
            </a:r>
            <a:r>
              <a:rPr lang="en-US" altLang="zh-TW" sz="3600" dirty="0">
                <a:solidFill>
                  <a:srgbClr val="FF0000"/>
                </a:solidFill>
              </a:rPr>
              <a:t>/ </a:t>
            </a:r>
            <a:r>
              <a:rPr lang="zh-TW" altLang="en-US" sz="3600" b="1" dirty="0" smtClean="0"/>
              <a:t>函</a:t>
            </a:r>
            <a:r>
              <a:rPr lang="zh-TW" altLang="en-US" sz="3600" b="1" dirty="0"/>
              <a:t>式</a:t>
            </a:r>
            <a:r>
              <a:rPr lang="zh-TW" altLang="en-US" sz="3600" b="1" dirty="0" smtClean="0"/>
              <a:t>庫</a:t>
            </a:r>
            <a:r>
              <a:rPr lang="en-US" altLang="zh-TW" sz="3600" b="1" dirty="0" smtClean="0"/>
              <a:t>(Library)/package?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700808"/>
            <a:ext cx="7886700" cy="4351338"/>
          </a:xfrm>
        </p:spPr>
        <p:txBody>
          <a:bodyPr/>
          <a:lstStyle/>
          <a:p>
            <a:r>
              <a:rPr lang="zh-TW" altLang="en-US" b="1" dirty="0" smtClean="0"/>
              <a:t>站</a:t>
            </a:r>
            <a:r>
              <a:rPr lang="zh-TW" altLang="en-US" b="1" dirty="0"/>
              <a:t>在巨人</a:t>
            </a:r>
            <a:r>
              <a:rPr lang="zh-TW" altLang="en-US" b="1" dirty="0" smtClean="0"/>
              <a:t>肩膀</a:t>
            </a:r>
            <a:endParaRPr lang="en-US" altLang="zh-TW" b="1" dirty="0" smtClean="0"/>
          </a:p>
          <a:p>
            <a:r>
              <a:rPr lang="zh-TW" altLang="en-US" b="1" dirty="0" smtClean="0"/>
              <a:t>有些</a:t>
            </a:r>
            <a:r>
              <a:rPr lang="zh-TW" altLang="en-US" b="1" dirty="0"/>
              <a:t>程式細節非常複雜如</a:t>
            </a:r>
            <a:r>
              <a:rPr lang="en-US" altLang="zh-TW" b="1" dirty="0" err="1"/>
              <a:t>Input/Output</a:t>
            </a:r>
            <a:r>
              <a:rPr lang="zh-TW" altLang="en-US" b="1" dirty="0"/>
              <a:t>、圖形之細部工作</a:t>
            </a:r>
            <a:r>
              <a:rPr lang="en-US" altLang="zh-TW" b="1" dirty="0"/>
              <a:t>,</a:t>
            </a:r>
            <a:r>
              <a:rPr lang="zh-TW" altLang="en-US" b="1" dirty="0"/>
              <a:t>因此</a:t>
            </a:r>
            <a:r>
              <a:rPr lang="zh-TW" altLang="en-US" b="1" dirty="0" smtClean="0"/>
              <a:t>必須會提供</a:t>
            </a:r>
            <a:r>
              <a:rPr lang="zh-TW" altLang="en-US" b="1" dirty="0"/>
              <a:t>系統</a:t>
            </a:r>
            <a:r>
              <a:rPr lang="zh-TW" altLang="en-US" b="1" dirty="0" smtClean="0"/>
              <a:t>函數，讓設計者</a:t>
            </a:r>
            <a:r>
              <a:rPr lang="zh-TW" altLang="en-US" b="1" dirty="0"/>
              <a:t>直接</a:t>
            </a:r>
            <a:r>
              <a:rPr lang="zh-TW" altLang="en-US" b="1" dirty="0" smtClean="0"/>
              <a:t>引用</a:t>
            </a:r>
            <a:endParaRPr lang="en-US" altLang="zh-TW" b="1" dirty="0" smtClean="0"/>
          </a:p>
          <a:p>
            <a:r>
              <a:rPr lang="en-US" altLang="zh-TW" dirty="0">
                <a:solidFill>
                  <a:srgbClr val="FF0000"/>
                </a:solidFill>
              </a:rPr>
              <a:t>import</a:t>
            </a:r>
            <a:r>
              <a:rPr lang="en-US" altLang="zh-TW" dirty="0"/>
              <a:t> </a:t>
            </a:r>
            <a:r>
              <a:rPr lang="en-US" altLang="zh-TW" dirty="0" err="1"/>
              <a:t>java.util</a:t>
            </a:r>
            <a:r>
              <a:rPr lang="en-US" altLang="zh-TW" dirty="0" smtClean="0"/>
              <a:t>.*;</a:t>
            </a:r>
          </a:p>
          <a:p>
            <a:pPr lvl="1"/>
            <a:r>
              <a:rPr lang="en-US" altLang="zh-TW" dirty="0" smtClean="0"/>
              <a:t>*</a:t>
            </a:r>
            <a:r>
              <a:rPr lang="zh-TW" altLang="en-US" dirty="0" smtClean="0"/>
              <a:t>代表萬用</a:t>
            </a:r>
            <a:r>
              <a:rPr lang="en-US" altLang="zh-TW" dirty="0" smtClean="0"/>
              <a:t>(</a:t>
            </a:r>
            <a:r>
              <a:rPr lang="zh-TW" altLang="en-US" dirty="0" smtClean="0"/>
              <a:t>全部</a:t>
            </a:r>
            <a:r>
              <a:rPr lang="en-US" altLang="zh-TW" dirty="0" smtClean="0"/>
              <a:t>)Wildcard import</a:t>
            </a:r>
          </a:p>
          <a:p>
            <a:pPr lvl="1"/>
            <a:r>
              <a:rPr lang="en-US" altLang="zh-TW" dirty="0" smtClean="0"/>
              <a:t>Scanner class</a:t>
            </a:r>
            <a:r>
              <a:rPr lang="zh-TW" altLang="en-US" dirty="0" smtClean="0"/>
              <a:t>就在</a:t>
            </a:r>
            <a:r>
              <a:rPr lang="en-US" altLang="zh-TW" dirty="0" err="1" smtClean="0"/>
              <a:t>java.util</a:t>
            </a:r>
            <a:r>
              <a:rPr lang="zh-TW" altLang="en-US" dirty="0" smtClean="0"/>
              <a:t> </a:t>
            </a:r>
            <a:r>
              <a:rPr lang="en-US" altLang="zh-TW" dirty="0" smtClean="0"/>
              <a:t>package</a:t>
            </a:r>
          </a:p>
          <a:p>
            <a:pPr lvl="1"/>
            <a:r>
              <a:rPr lang="en-US" altLang="zh-TW" dirty="0"/>
              <a:t>import </a:t>
            </a:r>
            <a:r>
              <a:rPr lang="en-US" altLang="zh-TW" dirty="0" err="1"/>
              <a:t>java.util.Scanner</a:t>
            </a:r>
            <a:r>
              <a:rPr lang="en-US" altLang="zh-TW" dirty="0" smtClean="0"/>
              <a:t>;</a:t>
            </a:r>
          </a:p>
          <a:p>
            <a:pPr lvl="2"/>
            <a:r>
              <a:rPr lang="en-US" altLang="zh-TW" dirty="0" smtClean="0"/>
              <a:t>Specific import</a:t>
            </a:r>
          </a:p>
          <a:p>
            <a:r>
              <a:rPr lang="en-US" altLang="zh-TW" b="1" dirty="0" smtClean="0"/>
              <a:t>c</a:t>
            </a:r>
            <a:r>
              <a:rPr lang="zh-TW" altLang="en-US" b="1" dirty="0" smtClean="0"/>
              <a:t>語言用</a:t>
            </a:r>
            <a:r>
              <a:rPr lang="en-US" altLang="zh-TW" b="1" dirty="0" smtClean="0"/>
              <a:t>include</a:t>
            </a:r>
            <a:endParaRPr lang="en-US" altLang="zh-TW" b="1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706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204880"/>
            <a:ext cx="7886700" cy="1325563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從循序到</a:t>
            </a:r>
            <a:r>
              <a:rPr lang="zh-TW" altLang="en-US" dirty="0" smtClean="0">
                <a:solidFill>
                  <a:srgbClr val="FF0000"/>
                </a:solidFill>
              </a:rPr>
              <a:t>分支</a:t>
            </a:r>
            <a:r>
              <a:rPr lang="en-US" altLang="zh-TW" dirty="0" smtClean="0">
                <a:solidFill>
                  <a:srgbClr val="FF0000"/>
                </a:solidFill>
              </a:rPr>
              <a:t/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zh-TW" altLang="en-US" dirty="0" smtClean="0">
                <a:solidFill>
                  <a:srgbClr val="FF0000"/>
                </a:solidFill>
              </a:rPr>
              <a:t>程式會轉彎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0065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3946" y="272626"/>
            <a:ext cx="3047446" cy="1325562"/>
          </a:xfrm>
        </p:spPr>
        <p:txBody>
          <a:bodyPr/>
          <a:lstStyle/>
          <a:p>
            <a:r>
              <a:rPr lang="zh-TW" altLang="en-US" dirty="0"/>
              <a:t>判斷體位是否標準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13667" y="2366029"/>
            <a:ext cx="6922714" cy="2590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zh-TW" dirty="0"/>
              <a:t> if</a:t>
            </a:r>
            <a:r>
              <a:rPr lang="zh-TW" altLang="en-US" dirty="0"/>
              <a:t> </a:t>
            </a:r>
            <a:r>
              <a:rPr lang="en-US" altLang="zh-TW" dirty="0">
                <a:solidFill>
                  <a:srgbClr val="FF0000"/>
                </a:solidFill>
              </a:rPr>
              <a:t>(BMI&gt;=18.5 &amp;&amp; BMI&lt;24) </a:t>
            </a:r>
          </a:p>
          <a:p>
            <a:pPr marL="0" indent="0">
              <a:buNone/>
            </a:pPr>
            <a:r>
              <a:rPr lang="en-US" altLang="zh-TW" dirty="0"/>
              <a:t>    </a:t>
            </a:r>
            <a:r>
              <a:rPr lang="en-US" altLang="zh-TW" dirty="0" err="1" smtClean="0"/>
              <a:t>System.out.print</a:t>
            </a:r>
            <a:r>
              <a:rPr lang="en-US" altLang="zh-TW" dirty="0" smtClean="0"/>
              <a:t>("</a:t>
            </a:r>
            <a:r>
              <a:rPr lang="zh-TW" altLang="en-US" dirty="0"/>
              <a:t>健康體位 </a:t>
            </a:r>
            <a:r>
              <a:rPr lang="en-US" altLang="zh-TW" dirty="0"/>
              <a:t>Normal\n\n");</a:t>
            </a:r>
          </a:p>
          <a:p>
            <a:pPr marL="0" indent="0">
              <a:buNone/>
            </a:pPr>
            <a:r>
              <a:rPr lang="en-US" altLang="zh-TW" dirty="0"/>
              <a:t> else</a:t>
            </a:r>
          </a:p>
          <a:p>
            <a:pPr marL="0" indent="0">
              <a:buNone/>
            </a:pPr>
            <a:r>
              <a:rPr lang="en-US" altLang="zh-TW" dirty="0" smtClean="0"/>
              <a:t>    </a:t>
            </a:r>
            <a:r>
              <a:rPr lang="en-US" altLang="zh-TW" dirty="0" err="1"/>
              <a:t>System.out.print</a:t>
            </a:r>
            <a:r>
              <a:rPr lang="en-US" altLang="zh-TW" dirty="0"/>
              <a:t>("</a:t>
            </a:r>
            <a:r>
              <a:rPr lang="zh-TW" altLang="en-US" dirty="0"/>
              <a:t>不標準體位</a:t>
            </a:r>
            <a:r>
              <a:rPr lang="en-US" altLang="zh-TW" dirty="0"/>
              <a:t>\n\n");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//source file: </a:t>
            </a:r>
            <a:r>
              <a:rPr lang="en-US" altLang="zh-TW" dirty="0" smtClean="0"/>
              <a:t>BMI-2a</a:t>
            </a:r>
            <a:endParaRPr lang="zh-TW" altLang="en-US" dirty="0"/>
          </a:p>
        </p:txBody>
      </p:sp>
      <p:sp>
        <p:nvSpPr>
          <p:cNvPr id="5" name="菱形 4"/>
          <p:cNvSpPr/>
          <p:nvPr/>
        </p:nvSpPr>
        <p:spPr>
          <a:xfrm>
            <a:off x="5370512" y="779087"/>
            <a:ext cx="1911350" cy="1921935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BMI&gt;=18.5 &amp;&amp; BMI&lt;24</a:t>
            </a:r>
            <a:endParaRPr lang="zh-TW" altLang="en-US" dirty="0"/>
          </a:p>
        </p:txBody>
      </p:sp>
      <p:cxnSp>
        <p:nvCxnSpPr>
          <p:cNvPr id="8" name="直線單箭頭接點 7"/>
          <p:cNvCxnSpPr/>
          <p:nvPr/>
        </p:nvCxnSpPr>
        <p:spPr>
          <a:xfrm>
            <a:off x="6333728" y="2773836"/>
            <a:ext cx="6350" cy="863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268914" y="3627090"/>
            <a:ext cx="1706745" cy="13234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/>
              <a:t>健康體位</a:t>
            </a:r>
          </a:p>
        </p:txBody>
      </p:sp>
      <p:sp>
        <p:nvSpPr>
          <p:cNvPr id="11" name="矩形 10"/>
          <p:cNvSpPr/>
          <p:nvPr/>
        </p:nvSpPr>
        <p:spPr>
          <a:xfrm>
            <a:off x="7086660" y="3627090"/>
            <a:ext cx="1884303" cy="120032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600" dirty="0"/>
              <a:t>不標準體位</a:t>
            </a:r>
          </a:p>
        </p:txBody>
      </p:sp>
      <p:cxnSp>
        <p:nvCxnSpPr>
          <p:cNvPr id="13" name="直線單箭頭接點 12"/>
          <p:cNvCxnSpPr>
            <a:stCxn id="5" idx="3"/>
          </p:cNvCxnSpPr>
          <p:nvPr/>
        </p:nvCxnSpPr>
        <p:spPr>
          <a:xfrm flipV="1">
            <a:off x="7281863" y="1740054"/>
            <a:ext cx="53657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7818437" y="1740054"/>
            <a:ext cx="22226" cy="1856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>
            <a:off x="6308725" y="4933991"/>
            <a:ext cx="5556" cy="1303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 flipH="1" flipV="1">
            <a:off x="6345238" y="5691017"/>
            <a:ext cx="1495425" cy="92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>
            <a:off x="7840663" y="4827419"/>
            <a:ext cx="6350" cy="863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>
            <a:off x="6326187" y="127157"/>
            <a:ext cx="0" cy="656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7317623" y="1353787"/>
            <a:ext cx="65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False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6398212" y="2866746"/>
            <a:ext cx="59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True</a:t>
            </a:r>
            <a:endParaRPr lang="zh-TW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3491880" y="1184510"/>
            <a:ext cx="198483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solidFill>
                  <a:srgbClr val="C00000"/>
                </a:solidFill>
              </a:rPr>
              <a:t>選擇</a:t>
            </a:r>
            <a:r>
              <a:rPr lang="en-US" altLang="zh-TW" sz="3200" dirty="0" smtClean="0">
                <a:solidFill>
                  <a:srgbClr val="C00000"/>
                </a:solidFill>
              </a:rPr>
              <a:t>/</a:t>
            </a:r>
            <a:r>
              <a:rPr lang="zh-TW" altLang="en-US" sz="3200" dirty="0" smtClean="0">
                <a:solidFill>
                  <a:srgbClr val="C00000"/>
                </a:solidFill>
              </a:rPr>
              <a:t>分支</a:t>
            </a:r>
            <a:endParaRPr lang="en-US" altLang="zh-TW" sz="3200" dirty="0">
              <a:solidFill>
                <a:srgbClr val="C00000"/>
              </a:solidFill>
            </a:endParaRPr>
          </a:p>
          <a:p>
            <a:r>
              <a:rPr lang="en-US" altLang="zh-TW" sz="3200" dirty="0">
                <a:solidFill>
                  <a:srgbClr val="C00000"/>
                </a:solidFill>
              </a:rPr>
              <a:t>(selection)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1996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97835" y="116632"/>
            <a:ext cx="3846165" cy="831623"/>
          </a:xfrm>
        </p:spPr>
        <p:txBody>
          <a:bodyPr>
            <a:normAutofit/>
          </a:bodyPr>
          <a:lstStyle/>
          <a:p>
            <a:r>
              <a:rPr lang="en-US" altLang="zh-TW" sz="3200" dirty="0"/>
              <a:t>BMI</a:t>
            </a:r>
            <a:r>
              <a:rPr lang="zh-TW" altLang="en-US" sz="3200" dirty="0"/>
              <a:t>診斷</a:t>
            </a:r>
            <a:r>
              <a:rPr lang="zh-TW" altLang="en-US" sz="3200" dirty="0" smtClean="0"/>
              <a:t>分成二層次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692696"/>
            <a:ext cx="8119814" cy="61653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1200" dirty="0"/>
              <a:t>import </a:t>
            </a:r>
            <a:r>
              <a:rPr lang="en-US" altLang="zh-TW" sz="1200" dirty="0" err="1"/>
              <a:t>java.util.Scanner</a:t>
            </a:r>
            <a:r>
              <a:rPr lang="en-US" altLang="zh-TW" sz="1200" dirty="0"/>
              <a:t>;</a:t>
            </a:r>
          </a:p>
          <a:p>
            <a:pPr marL="0" indent="0">
              <a:buNone/>
            </a:pPr>
            <a:r>
              <a:rPr lang="en-US" altLang="zh-TW" sz="1200" dirty="0" smtClean="0"/>
              <a:t>public </a:t>
            </a:r>
            <a:r>
              <a:rPr lang="en-US" altLang="zh-TW" sz="1200" dirty="0"/>
              <a:t>class BMI_2 {</a:t>
            </a:r>
          </a:p>
          <a:p>
            <a:pPr marL="0" indent="0">
              <a:buNone/>
            </a:pPr>
            <a:r>
              <a:rPr lang="en-US" altLang="zh-TW" sz="1200" dirty="0"/>
              <a:t>public static void main(String[] </a:t>
            </a:r>
            <a:r>
              <a:rPr lang="en-US" altLang="zh-TW" sz="1200" dirty="0" err="1"/>
              <a:t>args</a:t>
            </a:r>
            <a:r>
              <a:rPr lang="en-US" altLang="zh-TW" sz="1200" dirty="0"/>
              <a:t>) {	</a:t>
            </a:r>
          </a:p>
          <a:p>
            <a:pPr marL="0" indent="0">
              <a:buNone/>
            </a:pPr>
            <a:r>
              <a:rPr lang="en-US" altLang="zh-TW" sz="1200" dirty="0"/>
              <a:t>    Scanner input = new Scanner(System.in);</a:t>
            </a:r>
          </a:p>
          <a:p>
            <a:pPr marL="0" indent="0">
              <a:buNone/>
            </a:pPr>
            <a:r>
              <a:rPr lang="en-US" altLang="zh-TW" sz="1200" dirty="0"/>
              <a:t>    </a:t>
            </a:r>
            <a:r>
              <a:rPr lang="en-US" altLang="zh-TW" sz="1200" dirty="0" err="1"/>
              <a:t>System.out.print</a:t>
            </a:r>
            <a:r>
              <a:rPr lang="en-US" altLang="zh-TW" sz="1200" dirty="0"/>
              <a:t>("</a:t>
            </a:r>
            <a:r>
              <a:rPr lang="zh-TW" altLang="en-US" sz="1200" dirty="0"/>
              <a:t>輸入身高：</a:t>
            </a:r>
            <a:r>
              <a:rPr lang="en-US" altLang="zh-TW" sz="1200" dirty="0"/>
              <a:t>");</a:t>
            </a:r>
          </a:p>
          <a:p>
            <a:pPr marL="0" indent="0">
              <a:buNone/>
            </a:pPr>
            <a:r>
              <a:rPr lang="en-US" altLang="zh-TW" sz="1200" dirty="0"/>
              <a:t>    double height = </a:t>
            </a:r>
            <a:r>
              <a:rPr lang="en-US" altLang="zh-TW" sz="1200" dirty="0" err="1"/>
              <a:t>input.nextDouble</a:t>
            </a:r>
            <a:r>
              <a:rPr lang="en-US" altLang="zh-TW" sz="1200" dirty="0"/>
              <a:t>();</a:t>
            </a:r>
          </a:p>
          <a:p>
            <a:pPr marL="0" indent="0">
              <a:buNone/>
            </a:pPr>
            <a:r>
              <a:rPr lang="en-US" altLang="zh-TW" sz="1200" dirty="0"/>
              <a:t>    </a:t>
            </a:r>
            <a:r>
              <a:rPr lang="en-US" altLang="zh-TW" sz="1200" dirty="0" err="1"/>
              <a:t>System.out.print</a:t>
            </a:r>
            <a:r>
              <a:rPr lang="en-US" altLang="zh-TW" sz="1200" dirty="0"/>
              <a:t>("</a:t>
            </a:r>
            <a:r>
              <a:rPr lang="zh-TW" altLang="en-US" sz="1200" dirty="0"/>
              <a:t>輸入體重：</a:t>
            </a:r>
            <a:r>
              <a:rPr lang="en-US" altLang="zh-TW" sz="1200" dirty="0"/>
              <a:t>");</a:t>
            </a:r>
          </a:p>
          <a:p>
            <a:pPr marL="0" indent="0">
              <a:buNone/>
            </a:pPr>
            <a:r>
              <a:rPr lang="en-US" altLang="zh-TW" sz="1200" dirty="0"/>
              <a:t>    double weight = </a:t>
            </a:r>
            <a:r>
              <a:rPr lang="en-US" altLang="zh-TW" sz="1200" dirty="0" err="1"/>
              <a:t>input.nextDouble</a:t>
            </a:r>
            <a:r>
              <a:rPr lang="en-US" altLang="zh-TW" sz="1200" dirty="0"/>
              <a:t>();</a:t>
            </a:r>
          </a:p>
          <a:p>
            <a:pPr marL="0" indent="0">
              <a:buNone/>
            </a:pPr>
            <a:r>
              <a:rPr lang="en-US" altLang="zh-TW" sz="1200" dirty="0"/>
              <a:t>    double </a:t>
            </a:r>
            <a:r>
              <a:rPr lang="en-US" altLang="zh-TW" sz="1200" dirty="0" err="1"/>
              <a:t>bmi</a:t>
            </a:r>
            <a:r>
              <a:rPr lang="en-US" altLang="zh-TW" sz="1200" dirty="0"/>
              <a:t> = </a:t>
            </a:r>
            <a:r>
              <a:rPr lang="en-US" altLang="zh-TW" sz="1200" dirty="0" err="1"/>
              <a:t>Math.round</a:t>
            </a:r>
            <a:r>
              <a:rPr lang="en-US" altLang="zh-TW" sz="1200" dirty="0"/>
              <a:t>((weight/ (height*height) )* 100) / 100.0;</a:t>
            </a:r>
          </a:p>
          <a:p>
            <a:pPr marL="0" indent="0">
              <a:buNone/>
            </a:pPr>
            <a:r>
              <a:rPr lang="en-US" altLang="zh-TW" sz="1200" dirty="0"/>
              <a:t>    String status</a:t>
            </a:r>
            <a:r>
              <a:rPr lang="en-US" altLang="zh-TW" sz="1200" dirty="0" smtClean="0"/>
              <a:t>;</a:t>
            </a:r>
            <a:endParaRPr lang="en-US" altLang="zh-TW" sz="1200" dirty="0"/>
          </a:p>
          <a:p>
            <a:pPr marL="0" indent="0">
              <a:buNone/>
            </a:pPr>
            <a:r>
              <a:rPr lang="en-US" altLang="zh-TW" sz="1800" dirty="0" smtClean="0"/>
              <a:t>    if 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(</a:t>
            </a:r>
            <a:r>
              <a:rPr lang="en-US" altLang="zh-TW" sz="1800" dirty="0" err="1" smtClean="0"/>
              <a:t>bmi</a:t>
            </a:r>
            <a:r>
              <a:rPr lang="en-US" altLang="zh-TW" sz="1800" dirty="0"/>
              <a:t>&gt;=18.5 &amp;&amp; </a:t>
            </a:r>
            <a:r>
              <a:rPr lang="en-US" altLang="zh-TW" sz="1800" dirty="0" err="1"/>
              <a:t>bmi</a:t>
            </a:r>
            <a:r>
              <a:rPr lang="en-US" altLang="zh-TW" sz="1800" dirty="0"/>
              <a:t> &lt; 24)</a:t>
            </a:r>
          </a:p>
          <a:p>
            <a:pPr marL="0" indent="0">
              <a:buNone/>
            </a:pPr>
            <a:r>
              <a:rPr lang="zh-TW" altLang="en-US" sz="1800" dirty="0" smtClean="0"/>
              <a:t>         </a:t>
            </a:r>
            <a:r>
              <a:rPr lang="en-US" altLang="zh-TW" sz="1800" dirty="0" smtClean="0"/>
              <a:t>status </a:t>
            </a:r>
            <a:r>
              <a:rPr lang="en-US" altLang="zh-TW" sz="1800" dirty="0"/>
              <a:t>= "</a:t>
            </a:r>
            <a:r>
              <a:rPr lang="zh-TW" altLang="en-US" sz="1800" dirty="0"/>
              <a:t>正常</a:t>
            </a:r>
            <a:r>
              <a:rPr lang="en-US" altLang="zh-TW" sz="1800" dirty="0"/>
              <a:t>Normal</a:t>
            </a:r>
            <a:r>
              <a:rPr lang="en-US" altLang="zh-TW" sz="1800" dirty="0" smtClean="0"/>
              <a:t>";</a:t>
            </a:r>
          </a:p>
          <a:p>
            <a:pPr marL="0" indent="0">
              <a:buNone/>
            </a:pPr>
            <a:r>
              <a:rPr lang="zh-TW" altLang="en-US" sz="1800" dirty="0"/>
              <a:t> </a:t>
            </a:r>
            <a:r>
              <a:rPr lang="zh-TW" altLang="en-US" sz="1800" dirty="0" smtClean="0"/>
              <a:t>   </a:t>
            </a:r>
            <a:r>
              <a:rPr lang="en-US" altLang="zh-TW" sz="1800" dirty="0" smtClean="0"/>
              <a:t>else </a:t>
            </a:r>
            <a:endParaRPr lang="en-US" altLang="zh-TW" sz="1800" dirty="0"/>
          </a:p>
          <a:p>
            <a:pPr marL="0" indent="0">
              <a:buNone/>
            </a:pPr>
            <a:r>
              <a:rPr lang="zh-TW" altLang="en-US" sz="1800" dirty="0" smtClean="0"/>
              <a:t>         </a:t>
            </a:r>
            <a:r>
              <a:rPr lang="en-US" altLang="zh-TW" sz="1800" dirty="0" smtClean="0"/>
              <a:t>status </a:t>
            </a:r>
            <a:r>
              <a:rPr lang="en-US" altLang="zh-TW" sz="1800" dirty="0"/>
              <a:t>= </a:t>
            </a:r>
            <a:r>
              <a:rPr lang="en-US" altLang="zh-TW" sz="1800" dirty="0" smtClean="0"/>
              <a:t>"</a:t>
            </a:r>
            <a:r>
              <a:rPr lang="zh-TW" altLang="en-US" sz="1800" dirty="0"/>
              <a:t>不標準體</a:t>
            </a:r>
            <a:r>
              <a:rPr lang="zh-TW" altLang="en-US" sz="1800" dirty="0" smtClean="0"/>
              <a:t>位</a:t>
            </a:r>
            <a:r>
              <a:rPr lang="en-US" altLang="zh-TW" sz="1800" dirty="0" smtClean="0"/>
              <a:t>";</a:t>
            </a:r>
            <a:endParaRPr lang="en-US" altLang="zh-TW" sz="1800" dirty="0"/>
          </a:p>
          <a:p>
            <a:pPr marL="0" indent="0">
              <a:buNone/>
            </a:pPr>
            <a:r>
              <a:rPr lang="en-US" altLang="zh-TW" sz="1200" dirty="0" smtClean="0"/>
              <a:t>   </a:t>
            </a:r>
            <a:r>
              <a:rPr lang="en-US" altLang="zh-TW" sz="1200" dirty="0" err="1"/>
              <a:t>System.out.println</a:t>
            </a:r>
            <a:r>
              <a:rPr lang="en-US" altLang="zh-TW" sz="1200" dirty="0"/>
              <a:t>("BMI</a:t>
            </a:r>
            <a:r>
              <a:rPr lang="zh-TW" altLang="en-US" sz="1200" dirty="0"/>
              <a:t>：</a:t>
            </a:r>
            <a:r>
              <a:rPr lang="en-US" altLang="zh-TW" sz="1200" dirty="0"/>
              <a:t>"+</a:t>
            </a:r>
            <a:r>
              <a:rPr lang="en-US" altLang="zh-TW" sz="1200" dirty="0" err="1"/>
              <a:t>bmi</a:t>
            </a:r>
            <a:r>
              <a:rPr lang="en-US" altLang="zh-TW" sz="1200" dirty="0"/>
              <a:t>+"</a:t>
            </a:r>
            <a:r>
              <a:rPr lang="zh-TW" altLang="en-US" sz="1200" dirty="0"/>
              <a:t>，狀態</a:t>
            </a:r>
            <a:r>
              <a:rPr lang="en-US" altLang="zh-TW" sz="1200" dirty="0"/>
              <a:t>: "+status);</a:t>
            </a:r>
          </a:p>
          <a:p>
            <a:pPr marL="0" indent="0">
              <a:buNone/>
            </a:pPr>
            <a:r>
              <a:rPr lang="en-US" altLang="zh-TW" sz="1200" dirty="0"/>
              <a:t>  }//main</a:t>
            </a:r>
          </a:p>
          <a:p>
            <a:pPr marL="0" indent="0">
              <a:buNone/>
            </a:pPr>
            <a:r>
              <a:rPr lang="en-US" altLang="zh-TW" sz="1200" dirty="0"/>
              <a:t>}//class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2310103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45"/>
            <a:ext cx="7886700" cy="831623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將</a:t>
            </a:r>
            <a:r>
              <a:rPr lang="en-US" altLang="zh-TW" dirty="0" smtClean="0"/>
              <a:t>BMI</a:t>
            </a:r>
            <a:r>
              <a:rPr lang="zh-TW" altLang="en-US" dirty="0" smtClean="0"/>
              <a:t>診斷分成三層次</a:t>
            </a:r>
            <a:r>
              <a:rPr lang="en-US" altLang="zh-TW" dirty="0" smtClean="0"/>
              <a:t>(</a:t>
            </a:r>
            <a:r>
              <a:rPr lang="zh-TW" altLang="en-US" dirty="0" smtClean="0"/>
              <a:t>簡化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52"/>
            <a:ext cx="634365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9" r="29106" b="20955"/>
          <a:stretch/>
        </p:blipFill>
        <p:spPr bwMode="auto">
          <a:xfrm>
            <a:off x="5724136" y="3717032"/>
            <a:ext cx="3160265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958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24709" y="188640"/>
            <a:ext cx="3819301" cy="720080"/>
          </a:xfrm>
        </p:spPr>
        <p:txBody>
          <a:bodyPr>
            <a:normAutofit fontScale="90000"/>
          </a:bodyPr>
          <a:lstStyle/>
          <a:p>
            <a:pPr lvl="2" algn="l" rtl="0">
              <a:lnSpc>
                <a:spcPct val="90000"/>
              </a:lnSpc>
              <a:spcBef>
                <a:spcPct val="0"/>
              </a:spcBef>
            </a:pPr>
            <a:r>
              <a:rPr lang="zh-TW" altLang="en-US" sz="3600" dirty="0" smtClean="0">
                <a:solidFill>
                  <a:srgbClr val="FF0000"/>
                </a:solidFill>
              </a:rPr>
              <a:t>未輸入三位整數時</a:t>
            </a:r>
            <a:r>
              <a:rPr lang="en-US" altLang="zh-TW" sz="3600" dirty="0" smtClean="0">
                <a:solidFill>
                  <a:srgbClr val="FF0000"/>
                </a:solidFill>
              </a:rPr>
              <a:t>:</a:t>
            </a:r>
            <a:r>
              <a:rPr lang="zh-TW" altLang="en-US" sz="3600" dirty="0" smtClean="0">
                <a:solidFill>
                  <a:srgbClr val="FF0000"/>
                </a:solidFill>
              </a:rPr>
              <a:t>從循序到分支</a:t>
            </a:r>
            <a:r>
              <a:rPr lang="en-US" altLang="zh-TW" sz="3600" dirty="0" smtClean="0">
                <a:solidFill>
                  <a:srgbClr val="FF0000"/>
                </a:solidFill>
              </a:rPr>
              <a:t/>
            </a:r>
            <a:br>
              <a:rPr lang="en-US" altLang="zh-TW" sz="3600" dirty="0" smtClean="0">
                <a:solidFill>
                  <a:srgbClr val="FF0000"/>
                </a:solidFill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260648"/>
            <a:ext cx="6696744" cy="65973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1600" dirty="0"/>
              <a:t>import </a:t>
            </a:r>
            <a:r>
              <a:rPr lang="en-US" altLang="zh-TW" sz="1600" dirty="0" err="1"/>
              <a:t>java.util</a:t>
            </a:r>
            <a:r>
              <a:rPr lang="en-US" altLang="zh-TW" sz="1600" dirty="0"/>
              <a:t>.*; </a:t>
            </a:r>
          </a:p>
          <a:p>
            <a:pPr marL="0" indent="0">
              <a:buNone/>
            </a:pPr>
            <a:r>
              <a:rPr lang="en-US" altLang="zh-TW" sz="1600" dirty="0" smtClean="0"/>
              <a:t>public </a:t>
            </a:r>
            <a:r>
              <a:rPr lang="en-US" altLang="zh-TW" sz="1600" dirty="0"/>
              <a:t>class </a:t>
            </a:r>
            <a:r>
              <a:rPr lang="en-US" altLang="zh-TW" sz="1600" dirty="0" err="1"/>
              <a:t>input_int_a</a:t>
            </a:r>
            <a:r>
              <a:rPr lang="en-US" altLang="zh-TW" sz="1600" dirty="0"/>
              <a:t>{ </a:t>
            </a:r>
          </a:p>
          <a:p>
            <a:pPr marL="0" indent="0">
              <a:buNone/>
            </a:pPr>
            <a:r>
              <a:rPr lang="en-US" altLang="zh-TW" sz="1600" dirty="0"/>
              <a:t>public static void main(String </a:t>
            </a:r>
            <a:r>
              <a:rPr lang="en-US" altLang="zh-TW" sz="1600" dirty="0" err="1"/>
              <a:t>args</a:t>
            </a:r>
            <a:r>
              <a:rPr lang="en-US" altLang="zh-TW" sz="1600" dirty="0"/>
              <a:t>[]){ </a:t>
            </a:r>
          </a:p>
          <a:p>
            <a:pPr marL="0" indent="0">
              <a:buNone/>
            </a:pPr>
            <a:r>
              <a:rPr lang="en-US" altLang="zh-TW" sz="1600" dirty="0"/>
              <a:t>  </a:t>
            </a:r>
            <a:r>
              <a:rPr lang="en-US" altLang="zh-TW" sz="1600" dirty="0" err="1"/>
              <a:t>System.out.print</a:t>
            </a:r>
            <a:r>
              <a:rPr lang="en-US" altLang="zh-TW" sz="1600" dirty="0"/>
              <a:t>("Please input 3-digit decimal:");</a:t>
            </a:r>
          </a:p>
          <a:p>
            <a:pPr marL="0" indent="0">
              <a:buNone/>
            </a:pPr>
            <a:r>
              <a:rPr lang="en-US" altLang="zh-TW" sz="1600" dirty="0"/>
              <a:t>  Scanner </a:t>
            </a:r>
            <a:r>
              <a:rPr lang="en-US" altLang="zh-TW" sz="1600" dirty="0" err="1"/>
              <a:t>ipt</a:t>
            </a:r>
            <a:r>
              <a:rPr lang="en-US" altLang="zh-TW" sz="1600" dirty="0"/>
              <a:t> = new Scanner(System.in);//</a:t>
            </a:r>
            <a:r>
              <a:rPr lang="zh-TW" altLang="en-US" sz="1600" dirty="0"/>
              <a:t>產生</a:t>
            </a:r>
            <a:r>
              <a:rPr lang="en-US" altLang="zh-TW" sz="1600" dirty="0"/>
              <a:t>Scanner</a:t>
            </a:r>
            <a:r>
              <a:rPr lang="zh-TW" altLang="en-US" sz="1600" dirty="0"/>
              <a:t>物件 </a:t>
            </a:r>
          </a:p>
          <a:p>
            <a:pPr marL="0" indent="0">
              <a:buNone/>
            </a:pPr>
            <a:r>
              <a:rPr lang="zh-TW" altLang="en-US" sz="1600" dirty="0"/>
              <a:t>  </a:t>
            </a:r>
            <a:r>
              <a:rPr lang="en-US" altLang="zh-TW" sz="1600" dirty="0" err="1"/>
              <a:t>int</a:t>
            </a:r>
            <a:r>
              <a:rPr lang="en-US" altLang="zh-TW" sz="1600" dirty="0"/>
              <a:t> </a:t>
            </a:r>
            <a:r>
              <a:rPr lang="en-US" altLang="zh-TW" sz="1600" dirty="0" err="1"/>
              <a:t>nn</a:t>
            </a:r>
            <a:r>
              <a:rPr lang="en-US" altLang="zh-TW" sz="1600" dirty="0"/>
              <a:t> = </a:t>
            </a:r>
            <a:r>
              <a:rPr lang="en-US" altLang="zh-TW" sz="1600" dirty="0" err="1"/>
              <a:t>ipt.nextInt</a:t>
            </a:r>
            <a:r>
              <a:rPr lang="en-US" altLang="zh-TW" sz="1600" dirty="0"/>
              <a:t>();</a:t>
            </a:r>
          </a:p>
          <a:p>
            <a:pPr marL="0" indent="0">
              <a:buNone/>
            </a:pPr>
            <a:r>
              <a:rPr lang="en-US" altLang="zh-TW" sz="1600" dirty="0"/>
              <a:t>  </a:t>
            </a:r>
            <a:r>
              <a:rPr lang="en-US" altLang="zh-TW" sz="1600" dirty="0">
                <a:solidFill>
                  <a:srgbClr val="FF0000"/>
                </a:solidFill>
              </a:rPr>
              <a:t>if </a:t>
            </a:r>
            <a:r>
              <a:rPr lang="en-US" altLang="zh-TW" sz="1600" u="sng" dirty="0">
                <a:solidFill>
                  <a:srgbClr val="FF0000"/>
                </a:solidFill>
              </a:rPr>
              <a:t>(</a:t>
            </a:r>
            <a:r>
              <a:rPr lang="en-US" altLang="zh-TW" sz="1600" u="sng" dirty="0" err="1">
                <a:solidFill>
                  <a:srgbClr val="FF0000"/>
                </a:solidFill>
              </a:rPr>
              <a:t>nn</a:t>
            </a:r>
            <a:r>
              <a:rPr lang="en-US" altLang="zh-TW" sz="1600" u="sng" dirty="0">
                <a:solidFill>
                  <a:srgbClr val="FF0000"/>
                </a:solidFill>
              </a:rPr>
              <a:t>&gt;=100 &amp;&amp; </a:t>
            </a:r>
            <a:r>
              <a:rPr lang="en-US" altLang="zh-TW" sz="1600" u="sng" dirty="0" err="1">
                <a:solidFill>
                  <a:srgbClr val="FF0000"/>
                </a:solidFill>
              </a:rPr>
              <a:t>nn</a:t>
            </a:r>
            <a:r>
              <a:rPr lang="en-US" altLang="zh-TW" sz="1600" u="sng" dirty="0">
                <a:solidFill>
                  <a:srgbClr val="FF0000"/>
                </a:solidFill>
              </a:rPr>
              <a:t>&lt;=999</a:t>
            </a:r>
            <a:r>
              <a:rPr lang="en-US" altLang="zh-TW" sz="1600" u="sng" dirty="0" smtClean="0"/>
              <a:t>)</a:t>
            </a:r>
            <a:r>
              <a:rPr lang="zh-TW" altLang="en-US" sz="1600" u="sng" dirty="0" smtClean="0"/>
              <a:t>  </a:t>
            </a:r>
            <a:endParaRPr lang="en-US" altLang="zh-TW" sz="1600" u="sng" dirty="0"/>
          </a:p>
          <a:p>
            <a:pPr marL="0" indent="0">
              <a:buNone/>
            </a:pPr>
            <a:r>
              <a:rPr lang="en-US" altLang="zh-TW" sz="1600" dirty="0"/>
              <a:t>    </a:t>
            </a:r>
            <a:r>
              <a:rPr lang="en-US" altLang="zh-TW" sz="1600" dirty="0" smtClean="0"/>
              <a:t>{ //compound statements</a:t>
            </a:r>
            <a:endParaRPr lang="en-US" altLang="zh-TW" sz="1600" dirty="0"/>
          </a:p>
          <a:p>
            <a:pPr marL="0" indent="0">
              <a:buNone/>
            </a:pPr>
            <a:r>
              <a:rPr lang="en-US" altLang="zh-TW" sz="1600" dirty="0"/>
              <a:t>     </a:t>
            </a:r>
            <a:r>
              <a:rPr lang="en-US" altLang="zh-TW" sz="1600" dirty="0" err="1"/>
              <a:t>int</a:t>
            </a:r>
            <a:r>
              <a:rPr lang="en-US" altLang="zh-TW" sz="1600" dirty="0"/>
              <a:t> n1=nn%10;</a:t>
            </a:r>
          </a:p>
          <a:p>
            <a:pPr marL="0" indent="0">
              <a:buNone/>
            </a:pPr>
            <a:r>
              <a:rPr lang="en-US" altLang="zh-TW" sz="1600" dirty="0"/>
              <a:t>     </a:t>
            </a:r>
            <a:r>
              <a:rPr lang="en-US" altLang="zh-TW" sz="1600" dirty="0" err="1"/>
              <a:t>int</a:t>
            </a:r>
            <a:r>
              <a:rPr lang="en-US" altLang="zh-TW" sz="1600" dirty="0"/>
              <a:t> n2=</a:t>
            </a:r>
            <a:r>
              <a:rPr lang="en-US" altLang="zh-TW" sz="1600" dirty="0" err="1"/>
              <a:t>nn</a:t>
            </a:r>
            <a:r>
              <a:rPr lang="en-US" altLang="zh-TW" sz="1600" dirty="0"/>
              <a:t>/10;</a:t>
            </a:r>
          </a:p>
          <a:p>
            <a:pPr marL="0" indent="0">
              <a:buNone/>
            </a:pPr>
            <a:r>
              <a:rPr lang="en-US" altLang="zh-TW" sz="1600" dirty="0"/>
              <a:t>     </a:t>
            </a:r>
            <a:r>
              <a:rPr lang="en-US" altLang="zh-TW" sz="1600" dirty="0" err="1"/>
              <a:t>System.out.print</a:t>
            </a:r>
            <a:r>
              <a:rPr lang="en-US" altLang="zh-TW" sz="1600" dirty="0"/>
              <a:t>("You input </a:t>
            </a:r>
            <a:r>
              <a:rPr lang="en-US" altLang="zh-TW" sz="1600" dirty="0" err="1"/>
              <a:t>nn</a:t>
            </a:r>
            <a:r>
              <a:rPr lang="en-US" altLang="zh-TW" sz="1600" dirty="0"/>
              <a:t>="+</a:t>
            </a:r>
            <a:r>
              <a:rPr lang="en-US" altLang="zh-TW" sz="1600" dirty="0" err="1"/>
              <a:t>nn</a:t>
            </a:r>
            <a:r>
              <a:rPr lang="en-US" altLang="zh-TW" sz="1600" dirty="0"/>
              <a:t>+"; first digit="+n1+";");</a:t>
            </a:r>
          </a:p>
          <a:p>
            <a:pPr marL="0" indent="0">
              <a:buNone/>
            </a:pPr>
            <a:r>
              <a:rPr lang="en-US" altLang="zh-TW" sz="1600" dirty="0"/>
              <a:t>     </a:t>
            </a:r>
            <a:r>
              <a:rPr lang="en-US" altLang="zh-TW" sz="1600" dirty="0" err="1"/>
              <a:t>System.out.println</a:t>
            </a:r>
            <a:r>
              <a:rPr lang="en-US" altLang="zh-TW" sz="1600" dirty="0"/>
              <a:t>("higher digit="+n2);</a:t>
            </a:r>
          </a:p>
          <a:p>
            <a:pPr marL="0" indent="0">
              <a:buNone/>
            </a:pPr>
            <a:r>
              <a:rPr lang="en-US" altLang="zh-TW" sz="1600" dirty="0"/>
              <a:t>   }</a:t>
            </a:r>
          </a:p>
          <a:p>
            <a:pPr marL="0" indent="0">
              <a:buNone/>
            </a:pPr>
            <a:r>
              <a:rPr lang="en-US" altLang="zh-TW" sz="1600" dirty="0"/>
              <a:t>   </a:t>
            </a:r>
            <a:r>
              <a:rPr lang="en-US" altLang="zh-TW" sz="1600" dirty="0">
                <a:solidFill>
                  <a:srgbClr val="FF0000"/>
                </a:solidFill>
              </a:rPr>
              <a:t>else</a:t>
            </a:r>
          </a:p>
          <a:p>
            <a:pPr marL="0" indent="0">
              <a:buNone/>
            </a:pPr>
            <a:r>
              <a:rPr lang="en-US" altLang="zh-TW" sz="1600" dirty="0"/>
              <a:t>      </a:t>
            </a:r>
            <a:r>
              <a:rPr lang="en-US" altLang="zh-TW" sz="1600" dirty="0" err="1"/>
              <a:t>System.out.println</a:t>
            </a:r>
            <a:r>
              <a:rPr lang="en-US" altLang="zh-TW" sz="1600" dirty="0" smtClean="0"/>
              <a:t>(“</a:t>
            </a:r>
            <a:r>
              <a:rPr lang="zh-TW" altLang="en-US" sz="1600" dirty="0" smtClean="0"/>
              <a:t>你</a:t>
            </a:r>
            <a:r>
              <a:rPr lang="zh-TW" altLang="en-US" sz="1600" dirty="0"/>
              <a:t>輸入資料不是三位數</a:t>
            </a:r>
            <a:r>
              <a:rPr lang="en-US" altLang="zh-TW" sz="1600" dirty="0" smtClean="0"/>
              <a:t>!!”); //</a:t>
            </a:r>
            <a:r>
              <a:rPr lang="zh-TW" altLang="en-US" sz="1600" dirty="0" smtClean="0"/>
              <a:t>單一敘述</a:t>
            </a:r>
            <a:r>
              <a:rPr lang="en-US" altLang="zh-TW" sz="1600" dirty="0" smtClean="0"/>
              <a:t>single statement</a:t>
            </a:r>
            <a:endParaRPr lang="en-US" altLang="zh-TW" sz="1600" dirty="0"/>
          </a:p>
          <a:p>
            <a:pPr marL="0" indent="0">
              <a:buNone/>
            </a:pPr>
            <a:r>
              <a:rPr lang="en-US" altLang="zh-TW" sz="1600" dirty="0"/>
              <a:t> }//main()</a:t>
            </a:r>
          </a:p>
          <a:p>
            <a:pPr marL="0" indent="0">
              <a:buNone/>
            </a:pPr>
            <a:r>
              <a:rPr lang="en-US" altLang="zh-TW" sz="1600" dirty="0"/>
              <a:t>}//class</a:t>
            </a:r>
            <a:endParaRPr lang="zh-TW" altLang="en-US" sz="1600" dirty="0"/>
          </a:p>
        </p:txBody>
      </p:sp>
      <p:cxnSp>
        <p:nvCxnSpPr>
          <p:cNvPr id="5" name="直線單箭頭接點 4"/>
          <p:cNvCxnSpPr>
            <a:endCxn id="6" idx="1"/>
          </p:cNvCxnSpPr>
          <p:nvPr/>
        </p:nvCxnSpPr>
        <p:spPr>
          <a:xfrm flipV="1">
            <a:off x="2555777" y="2016017"/>
            <a:ext cx="4294005" cy="5489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6849782" y="1831351"/>
            <a:ext cx="2294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en-US" altLang="zh-TW" dirty="0" err="1">
                <a:solidFill>
                  <a:srgbClr val="FF0000"/>
                </a:solidFill>
              </a:rPr>
              <a:t>nn</a:t>
            </a:r>
            <a:r>
              <a:rPr lang="en-US" altLang="zh-TW" dirty="0">
                <a:solidFill>
                  <a:srgbClr val="FF0000"/>
                </a:solidFill>
              </a:rPr>
              <a:t>&gt;=100 </a:t>
            </a:r>
            <a:r>
              <a:rPr lang="en-US" altLang="zh-TW" dirty="0" smtClean="0">
                <a:solidFill>
                  <a:srgbClr val="FF0000"/>
                </a:solidFill>
              </a:rPr>
              <a:t>|| </a:t>
            </a:r>
            <a:r>
              <a:rPr lang="en-US" altLang="zh-TW" dirty="0" err="1">
                <a:solidFill>
                  <a:srgbClr val="FF0000"/>
                </a:solidFill>
              </a:rPr>
              <a:t>nn</a:t>
            </a:r>
            <a:r>
              <a:rPr lang="en-US" altLang="zh-TW" dirty="0">
                <a:solidFill>
                  <a:srgbClr val="FF0000"/>
                </a:solidFill>
              </a:rPr>
              <a:t>&lt;=999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0" name="右大括弧 9"/>
          <p:cNvSpPr/>
          <p:nvPr/>
        </p:nvSpPr>
        <p:spPr>
          <a:xfrm>
            <a:off x="5508105" y="2564904"/>
            <a:ext cx="576064" cy="20882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6105276" y="3419708"/>
            <a:ext cx="321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複合敘述</a:t>
            </a:r>
            <a:r>
              <a:rPr lang="en-US" altLang="zh-TW" dirty="0" smtClean="0"/>
              <a:t>compound statements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892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908720"/>
            <a:ext cx="8820472" cy="4473972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搶答</a:t>
            </a:r>
            <a:r>
              <a:rPr lang="en-US" altLang="zh-TW" dirty="0" smtClean="0"/>
              <a:t>II</a:t>
            </a:r>
          </a:p>
          <a:p>
            <a:pPr marL="385763" indent="-385763">
              <a:buFont typeface="+mj-lt"/>
              <a:buAutoNum type="arabicPeriod"/>
            </a:pPr>
            <a:r>
              <a:rPr lang="zh-TW" altLang="en-US" dirty="0" smtClean="0"/>
              <a:t>若</a:t>
            </a:r>
            <a:r>
              <a:rPr lang="en-US" altLang="zh-TW" dirty="0" smtClean="0"/>
              <a:t>a1.java</a:t>
            </a:r>
            <a:r>
              <a:rPr lang="zh-TW" altLang="en-US" dirty="0" smtClean="0"/>
              <a:t>編譯成功，會產生的檔案為何</a:t>
            </a:r>
            <a:r>
              <a:rPr lang="en-US" altLang="zh-TW" dirty="0" smtClean="0"/>
              <a:t>? </a:t>
            </a:r>
            <a:r>
              <a:rPr lang="en-US" altLang="zh-TW" dirty="0" smtClean="0">
                <a:solidFill>
                  <a:srgbClr val="FF0000"/>
                </a:solidFill>
              </a:rPr>
              <a:t>a1.class</a:t>
            </a:r>
          </a:p>
          <a:p>
            <a:pPr marL="385763" indent="-385763">
              <a:buFont typeface="+mj-lt"/>
              <a:buAutoNum type="arabicPeriod"/>
            </a:pPr>
            <a:r>
              <a:rPr lang="zh-TW" altLang="en-US" dirty="0" smtClean="0"/>
              <a:t>執行</a:t>
            </a:r>
            <a:r>
              <a:rPr lang="en-US" altLang="zh-TW" dirty="0" smtClean="0"/>
              <a:t>Java</a:t>
            </a:r>
            <a:r>
              <a:rPr lang="zh-TW" altLang="en-US" dirty="0" smtClean="0"/>
              <a:t>編譯成功檔案的程式名稱</a:t>
            </a:r>
            <a:r>
              <a:rPr lang="en-US" altLang="zh-TW" dirty="0" smtClean="0"/>
              <a:t>? </a:t>
            </a:r>
            <a:r>
              <a:rPr lang="en-US" altLang="zh-TW" dirty="0" smtClean="0">
                <a:solidFill>
                  <a:srgbClr val="FF0000"/>
                </a:solidFill>
              </a:rPr>
              <a:t>Java.exe</a:t>
            </a:r>
          </a:p>
          <a:p>
            <a:pPr marL="385763" indent="-385763">
              <a:buFont typeface="+mj-lt"/>
              <a:buAutoNum type="arabicPeriod"/>
            </a:pPr>
            <a:r>
              <a:rPr lang="zh-TW" altLang="en-US" dirty="0" smtClean="0"/>
              <a:t>如何執行</a:t>
            </a:r>
            <a:r>
              <a:rPr lang="zh-TW" altLang="en-US" dirty="0" smtClean="0"/>
              <a:t>上述</a:t>
            </a:r>
            <a:r>
              <a:rPr lang="en-US" altLang="zh-TW" smtClean="0"/>
              <a:t>1</a:t>
            </a:r>
            <a:r>
              <a:rPr lang="zh-TW" altLang="en-US" smtClean="0"/>
              <a:t>編譯</a:t>
            </a:r>
            <a:r>
              <a:rPr lang="zh-TW" altLang="en-US" dirty="0" smtClean="0"/>
              <a:t>成功之檔案</a:t>
            </a:r>
            <a:r>
              <a:rPr lang="en-US" altLang="zh-TW" dirty="0" smtClean="0"/>
              <a:t>? </a:t>
            </a:r>
            <a:r>
              <a:rPr lang="en-US" altLang="zh-TW" dirty="0" smtClean="0">
                <a:solidFill>
                  <a:srgbClr val="FF0000"/>
                </a:solidFill>
              </a:rPr>
              <a:t>Java a1</a:t>
            </a:r>
          </a:p>
          <a:p>
            <a:pPr marL="385763" indent="-385763">
              <a:buFont typeface="+mj-lt"/>
              <a:buAutoNum type="arabicPeriod"/>
            </a:pPr>
            <a:r>
              <a:rPr lang="en-US" altLang="zh-TW" dirty="0" smtClean="0"/>
              <a:t>Java</a:t>
            </a:r>
            <a:r>
              <a:rPr lang="zh-TW" altLang="en-US" dirty="0" smtClean="0"/>
              <a:t>的主程式名稱</a:t>
            </a:r>
            <a:r>
              <a:rPr lang="en-US" altLang="zh-TW" dirty="0" smtClean="0"/>
              <a:t>?</a:t>
            </a:r>
            <a:r>
              <a:rPr lang="zh-TW" altLang="en-US" dirty="0" smtClean="0"/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main</a:t>
            </a:r>
          </a:p>
        </p:txBody>
      </p:sp>
    </p:spTree>
    <p:extLst>
      <p:ext uri="{BB962C8B-B14F-4D97-AF65-F5344CB8AC3E}">
        <p14:creationId xmlns:p14="http://schemas.microsoft.com/office/powerpoint/2010/main" val="27266969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0"/>
            <a:ext cx="7886700" cy="1325563"/>
          </a:xfrm>
        </p:spPr>
        <p:txBody>
          <a:bodyPr/>
          <a:lstStyle/>
          <a:p>
            <a:r>
              <a:rPr lang="zh-TW" altLang="en-US" dirty="0" smtClean="0"/>
              <a:t>條件</a:t>
            </a:r>
            <a:r>
              <a:rPr lang="en-US" altLang="zh-TW" dirty="0" smtClean="0"/>
              <a:t>:</a:t>
            </a:r>
            <a:r>
              <a:rPr lang="zh-TW" altLang="en-US" dirty="0" smtClean="0"/>
              <a:t>邏輯運算式 </a:t>
            </a:r>
            <a:r>
              <a:rPr lang="en-US" altLang="zh-TW" dirty="0" smtClean="0"/>
              <a:t>(</a:t>
            </a:r>
            <a:r>
              <a:rPr lang="zh-TW" altLang="en-US" dirty="0" smtClean="0"/>
              <a:t>立即搶答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268760"/>
            <a:ext cx="78867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if (</a:t>
            </a:r>
            <a:r>
              <a:rPr lang="en-US" altLang="zh-TW" dirty="0" err="1">
                <a:solidFill>
                  <a:srgbClr val="FF0000"/>
                </a:solidFill>
              </a:rPr>
              <a:t>nn</a:t>
            </a:r>
            <a:r>
              <a:rPr lang="en-US" altLang="zh-TW" dirty="0">
                <a:solidFill>
                  <a:srgbClr val="FF0000"/>
                </a:solidFill>
              </a:rPr>
              <a:t>&gt;=100 &amp;&amp; </a:t>
            </a:r>
            <a:r>
              <a:rPr lang="en-US" altLang="zh-TW" dirty="0" err="1">
                <a:solidFill>
                  <a:srgbClr val="FF0000"/>
                </a:solidFill>
              </a:rPr>
              <a:t>nn</a:t>
            </a:r>
            <a:r>
              <a:rPr lang="en-US" altLang="zh-TW" dirty="0">
                <a:solidFill>
                  <a:srgbClr val="FF0000"/>
                </a:solidFill>
              </a:rPr>
              <a:t>&lt;=999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&amp;&amp;</a:t>
            </a:r>
            <a:r>
              <a:rPr lang="zh-TW" altLang="en-US" dirty="0" smtClean="0"/>
              <a:t> 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and (</a:t>
            </a:r>
            <a:r>
              <a:rPr lang="zh-TW" altLang="en-US" dirty="0" smtClean="0"/>
              <a:t>及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/>
              <a:t>數值</a:t>
            </a:r>
            <a:r>
              <a:rPr lang="zh-TW" altLang="en-US" dirty="0" smtClean="0"/>
              <a:t>範圍</a:t>
            </a:r>
            <a:r>
              <a:rPr lang="en-US" altLang="zh-TW" dirty="0" smtClean="0"/>
              <a:t>?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If (</a:t>
            </a:r>
            <a:r>
              <a:rPr lang="en-US" altLang="zh-TW" dirty="0" err="1" smtClean="0">
                <a:solidFill>
                  <a:srgbClr val="FF0000"/>
                </a:solidFill>
              </a:rPr>
              <a:t>nn</a:t>
            </a:r>
            <a:r>
              <a:rPr lang="en-US" altLang="zh-TW" dirty="0">
                <a:solidFill>
                  <a:srgbClr val="FF0000"/>
                </a:solidFill>
              </a:rPr>
              <a:t>&gt;=100 || </a:t>
            </a:r>
            <a:r>
              <a:rPr lang="en-US" altLang="zh-TW" dirty="0" err="1">
                <a:solidFill>
                  <a:srgbClr val="FF0000"/>
                </a:solidFill>
              </a:rPr>
              <a:t>nn</a:t>
            </a:r>
            <a:r>
              <a:rPr lang="en-US" altLang="zh-TW" dirty="0">
                <a:solidFill>
                  <a:srgbClr val="FF0000"/>
                </a:solidFill>
              </a:rPr>
              <a:t>&lt;=999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/>
              <a:t> </a:t>
            </a:r>
            <a:r>
              <a:rPr lang="en-US" altLang="zh-TW" dirty="0" smtClean="0"/>
              <a:t>||</a:t>
            </a:r>
            <a:r>
              <a:rPr lang="zh-TW" altLang="en-US" dirty="0" smtClean="0"/>
              <a:t> 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or (</a:t>
            </a:r>
            <a:r>
              <a:rPr lang="zh-TW" altLang="en-US" dirty="0" smtClean="0"/>
              <a:t>或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/>
              <a:t>數值範圍</a:t>
            </a:r>
            <a:r>
              <a:rPr lang="en-US" altLang="zh-TW" dirty="0" smtClean="0"/>
              <a:t>?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If (</a:t>
            </a:r>
            <a:r>
              <a:rPr lang="en-US" altLang="zh-TW" dirty="0" err="1" smtClean="0">
                <a:solidFill>
                  <a:srgbClr val="FF0000"/>
                </a:solidFill>
              </a:rPr>
              <a:t>nn</a:t>
            </a:r>
            <a:r>
              <a:rPr lang="en-US" altLang="zh-TW" dirty="0" smtClean="0">
                <a:solidFill>
                  <a:srgbClr val="FF0000"/>
                </a:solidFill>
              </a:rPr>
              <a:t>&lt;100 </a:t>
            </a:r>
            <a:r>
              <a:rPr lang="en-US" altLang="zh-TW" dirty="0">
                <a:solidFill>
                  <a:srgbClr val="FF0000"/>
                </a:solidFill>
              </a:rPr>
              <a:t>|| </a:t>
            </a:r>
            <a:r>
              <a:rPr lang="en-US" altLang="zh-TW" dirty="0" err="1" smtClean="0">
                <a:solidFill>
                  <a:srgbClr val="FF0000"/>
                </a:solidFill>
              </a:rPr>
              <a:t>nn</a:t>
            </a:r>
            <a:r>
              <a:rPr lang="en-US" altLang="zh-TW" dirty="0" smtClean="0">
                <a:solidFill>
                  <a:srgbClr val="FF0000"/>
                </a:solidFill>
              </a:rPr>
              <a:t>&gt;999</a:t>
            </a:r>
            <a:r>
              <a:rPr lang="en-US" altLang="zh-TW" dirty="0" smtClean="0"/>
              <a:t>)</a:t>
            </a:r>
          </a:p>
          <a:p>
            <a:pPr marL="685800" lvl="2">
              <a:spcBef>
                <a:spcPts val="1000"/>
              </a:spcBef>
            </a:pPr>
            <a:r>
              <a:rPr lang="zh-TW" altLang="en-US" dirty="0"/>
              <a:t>數值範圍</a:t>
            </a:r>
            <a:r>
              <a:rPr lang="en-US" altLang="zh-TW" dirty="0" smtClean="0"/>
              <a:t>?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If (</a:t>
            </a:r>
            <a:r>
              <a:rPr lang="en-US" altLang="zh-TW" dirty="0" err="1">
                <a:solidFill>
                  <a:srgbClr val="FF0000"/>
                </a:solidFill>
              </a:rPr>
              <a:t>nn</a:t>
            </a:r>
            <a:r>
              <a:rPr lang="en-US" altLang="zh-TW" dirty="0">
                <a:solidFill>
                  <a:srgbClr val="FF0000"/>
                </a:solidFill>
              </a:rPr>
              <a:t>&lt;100 </a:t>
            </a:r>
            <a:r>
              <a:rPr lang="en-US" altLang="zh-TW" dirty="0" smtClean="0">
                <a:solidFill>
                  <a:srgbClr val="FF0000"/>
                </a:solidFill>
              </a:rPr>
              <a:t>&amp;&amp; </a:t>
            </a:r>
            <a:r>
              <a:rPr lang="en-US" altLang="zh-TW" dirty="0" err="1">
                <a:solidFill>
                  <a:srgbClr val="FF0000"/>
                </a:solidFill>
              </a:rPr>
              <a:t>nn</a:t>
            </a:r>
            <a:r>
              <a:rPr lang="en-US" altLang="zh-TW" dirty="0">
                <a:solidFill>
                  <a:srgbClr val="FF0000"/>
                </a:solidFill>
              </a:rPr>
              <a:t>&gt;999</a:t>
            </a:r>
            <a:r>
              <a:rPr lang="en-US" altLang="zh-TW" dirty="0"/>
              <a:t>)</a:t>
            </a:r>
          </a:p>
          <a:p>
            <a:pPr marL="685800" lvl="2">
              <a:spcBef>
                <a:spcPts val="1000"/>
              </a:spcBef>
            </a:pPr>
            <a:r>
              <a:rPr lang="zh-TW" altLang="en-US" dirty="0"/>
              <a:t>數值範圍</a:t>
            </a:r>
            <a:r>
              <a:rPr lang="en-US" altLang="zh-TW" dirty="0"/>
              <a:t>?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altLang="zh-TW" dirty="0" smtClean="0">
                <a:solidFill>
                  <a:srgbClr val="FF0000"/>
                </a:solidFill>
              </a:rPr>
              <a:t>if !</a:t>
            </a:r>
            <a:r>
              <a:rPr lang="en-US" altLang="zh-TW" dirty="0" smtClean="0"/>
              <a:t>(</a:t>
            </a:r>
            <a:r>
              <a:rPr lang="en-US" altLang="zh-TW" dirty="0" err="1"/>
              <a:t>nn</a:t>
            </a:r>
            <a:r>
              <a:rPr lang="en-US" altLang="zh-TW" dirty="0"/>
              <a:t>&gt;=100 &amp;&amp; </a:t>
            </a:r>
            <a:r>
              <a:rPr lang="en-US" altLang="zh-TW" dirty="0" err="1"/>
              <a:t>nn</a:t>
            </a:r>
            <a:r>
              <a:rPr lang="en-US" altLang="zh-TW" dirty="0"/>
              <a:t>&lt;=999)</a:t>
            </a:r>
          </a:p>
          <a:p>
            <a:pPr lvl="1"/>
            <a:r>
              <a:rPr lang="zh-TW" altLang="en-US" dirty="0"/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!</a:t>
            </a:r>
            <a:r>
              <a:rPr lang="zh-TW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not (</a:t>
            </a:r>
            <a:r>
              <a:rPr lang="zh-TW" altLang="en-US" dirty="0" smtClean="0">
                <a:solidFill>
                  <a:srgbClr val="FF0000"/>
                </a:solidFill>
              </a:rPr>
              <a:t>反</a:t>
            </a:r>
            <a:r>
              <a:rPr lang="en-US" altLang="zh-TW" dirty="0" smtClean="0"/>
              <a:t>)</a:t>
            </a:r>
            <a:endParaRPr lang="en-US" altLang="zh-TW" dirty="0"/>
          </a:p>
          <a:p>
            <a:pPr lvl="1"/>
            <a:r>
              <a:rPr lang="zh-TW" altLang="en-US" dirty="0"/>
              <a:t>數值範圍</a:t>
            </a:r>
            <a:r>
              <a:rPr lang="en-US" altLang="zh-TW" dirty="0"/>
              <a:t>?</a:t>
            </a:r>
          </a:p>
          <a:p>
            <a:pPr marL="685800" lvl="2">
              <a:spcBef>
                <a:spcPts val="1000"/>
              </a:spcBef>
            </a:pPr>
            <a:endParaRPr lang="en-US" altLang="zh-TW" dirty="0"/>
          </a:p>
          <a:p>
            <a:pPr lvl="1"/>
            <a:endParaRPr lang="en-US" altLang="zh-TW" dirty="0"/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280520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作業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將</a:t>
            </a:r>
            <a:r>
              <a:rPr lang="en-US" altLang="zh-TW" dirty="0"/>
              <a:t>BMI</a:t>
            </a:r>
            <a:r>
              <a:rPr lang="zh-TW" altLang="en-US" dirty="0"/>
              <a:t>診斷</a:t>
            </a:r>
            <a:r>
              <a:rPr lang="zh-TW" altLang="en-US" dirty="0" smtClean="0"/>
              <a:t>分成六層次</a:t>
            </a:r>
            <a:endParaRPr lang="en-US" altLang="zh-TW" dirty="0" smtClean="0"/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99353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zh-TW" altLang="en-US" sz="3200" dirty="0" smtClean="0">
                <a:solidFill>
                  <a:srgbClr val="FF0000"/>
                </a:solidFill>
              </a:rPr>
              <a:t>再談指定</a:t>
            </a:r>
            <a:r>
              <a:rPr lang="en-US" altLang="zh-TW" sz="3200" dirty="0" smtClean="0">
                <a:solidFill>
                  <a:srgbClr val="FF0000"/>
                </a:solidFill>
              </a:rPr>
              <a:t>/</a:t>
            </a:r>
            <a:r>
              <a:rPr lang="zh-TW" altLang="en-US" sz="3200" dirty="0" smtClean="0">
                <a:solidFill>
                  <a:srgbClr val="FF0000"/>
                </a:solidFill>
              </a:rPr>
              <a:t>派</a:t>
            </a:r>
            <a:r>
              <a:rPr lang="zh-TW" altLang="en-US" sz="3200" dirty="0" smtClean="0"/>
              <a:t>敘述 </a:t>
            </a:r>
            <a:r>
              <a:rPr lang="en-US" altLang="zh-TW" sz="3200" dirty="0" smtClean="0">
                <a:solidFill>
                  <a:srgbClr val="FF0000"/>
                </a:solidFill>
              </a:rPr>
              <a:t>=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en-US" altLang="zh-TW" sz="3200" dirty="0" smtClean="0"/>
              <a:t>(</a:t>
            </a:r>
            <a:r>
              <a:rPr lang="en-US" altLang="zh-TW" sz="3200" dirty="0" smtClean="0">
                <a:solidFill>
                  <a:srgbClr val="FF0000"/>
                </a:solidFill>
              </a:rPr>
              <a:t>assignment</a:t>
            </a:r>
            <a:r>
              <a:rPr lang="en-US" altLang="zh-TW" sz="3200" dirty="0" smtClean="0"/>
              <a:t> statement)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何者正確</a:t>
            </a:r>
            <a:r>
              <a:rPr lang="en-US" altLang="zh-TW" dirty="0" smtClean="0"/>
              <a:t>?</a:t>
            </a:r>
          </a:p>
          <a:p>
            <a:pPr marL="457200" lvl="1" indent="0">
              <a:buNone/>
            </a:pPr>
            <a:r>
              <a:rPr lang="en-US" altLang="zh-TW" dirty="0" smtClean="0"/>
              <a:t>X+1</a:t>
            </a:r>
            <a:r>
              <a:rPr lang="en-US" altLang="zh-TW" dirty="0" smtClean="0">
                <a:solidFill>
                  <a:srgbClr val="FF0000"/>
                </a:solidFill>
              </a:rPr>
              <a:t>=</a:t>
            </a:r>
            <a:r>
              <a:rPr lang="en-US" altLang="zh-TW" dirty="0" smtClean="0"/>
              <a:t>y-2;</a:t>
            </a:r>
          </a:p>
          <a:p>
            <a:pPr marL="457200" lvl="1" indent="0">
              <a:buNone/>
            </a:pPr>
            <a:r>
              <a:rPr lang="en-US" altLang="zh-TW" dirty="0" smtClean="0"/>
              <a:t>If (</a:t>
            </a:r>
            <a:r>
              <a:rPr lang="en-US" altLang="zh-TW" dirty="0"/>
              <a:t>X+1</a:t>
            </a:r>
            <a:r>
              <a:rPr lang="en-US" altLang="zh-TW" dirty="0">
                <a:solidFill>
                  <a:srgbClr val="FF0000"/>
                </a:solidFill>
              </a:rPr>
              <a:t>=</a:t>
            </a:r>
            <a:r>
              <a:rPr lang="en-US" altLang="zh-TW" dirty="0"/>
              <a:t>y-2</a:t>
            </a:r>
            <a:r>
              <a:rPr lang="en-US" altLang="zh-TW" dirty="0" smtClean="0"/>
              <a:t>) …..</a:t>
            </a:r>
          </a:p>
          <a:p>
            <a:pPr marL="457200" lvl="1" indent="0">
              <a:buNone/>
            </a:pPr>
            <a:r>
              <a:rPr lang="en-US" altLang="zh-TW" dirty="0"/>
              <a:t>If (X+1</a:t>
            </a:r>
            <a:r>
              <a:rPr lang="en-US" altLang="zh-TW" dirty="0" smtClean="0">
                <a:solidFill>
                  <a:srgbClr val="FF0000"/>
                </a:solidFill>
              </a:rPr>
              <a:t>==</a:t>
            </a:r>
            <a:r>
              <a:rPr lang="en-US" altLang="zh-TW" dirty="0" smtClean="0"/>
              <a:t>y-2)  …..</a:t>
            </a:r>
          </a:p>
          <a:p>
            <a:r>
              <a:rPr lang="zh-TW" altLang="en-US" dirty="0"/>
              <a:t>何者正確</a:t>
            </a:r>
            <a:r>
              <a:rPr lang="en-US" altLang="zh-TW" dirty="0"/>
              <a:t>?</a:t>
            </a:r>
          </a:p>
          <a:p>
            <a:pPr marL="457200" lvl="1" indent="0">
              <a:buNone/>
            </a:pPr>
            <a:r>
              <a:rPr lang="en-US" altLang="zh-TW" dirty="0" smtClean="0"/>
              <a:t>X</a:t>
            </a:r>
            <a:r>
              <a:rPr lang="en-US" altLang="zh-TW" dirty="0" smtClean="0">
                <a:solidFill>
                  <a:srgbClr val="FF0000"/>
                </a:solidFill>
              </a:rPr>
              <a:t>=</a:t>
            </a:r>
            <a:r>
              <a:rPr lang="en-US" altLang="zh-TW" dirty="0" smtClean="0"/>
              <a:t>y;</a:t>
            </a:r>
            <a:endParaRPr lang="en-US" altLang="zh-TW" dirty="0"/>
          </a:p>
          <a:p>
            <a:pPr marL="457200" lvl="1" indent="0">
              <a:buNone/>
            </a:pPr>
            <a:r>
              <a:rPr lang="en-US" altLang="zh-TW" dirty="0"/>
              <a:t>If (</a:t>
            </a:r>
            <a:r>
              <a:rPr lang="en-US" altLang="zh-TW" dirty="0" smtClean="0"/>
              <a:t>X</a:t>
            </a:r>
            <a:r>
              <a:rPr lang="en-US" altLang="zh-TW" dirty="0" smtClean="0">
                <a:solidFill>
                  <a:srgbClr val="FF0000"/>
                </a:solidFill>
              </a:rPr>
              <a:t>=</a:t>
            </a:r>
            <a:r>
              <a:rPr lang="en-US" altLang="zh-TW" dirty="0" smtClean="0"/>
              <a:t>y)</a:t>
            </a:r>
            <a:r>
              <a:rPr lang="zh-TW" altLang="en-US" dirty="0" smtClean="0"/>
              <a:t>   </a:t>
            </a:r>
            <a:r>
              <a:rPr lang="en-US" altLang="zh-TW" dirty="0" smtClean="0"/>
              <a:t>….</a:t>
            </a:r>
            <a:endParaRPr lang="en-US" altLang="zh-TW" dirty="0"/>
          </a:p>
          <a:p>
            <a:pPr marL="457200" lvl="1" indent="0">
              <a:buNone/>
            </a:pPr>
            <a:r>
              <a:rPr lang="en-US" altLang="zh-TW" dirty="0"/>
              <a:t>If (</a:t>
            </a:r>
            <a:r>
              <a:rPr lang="en-US" altLang="zh-TW" dirty="0" smtClean="0"/>
              <a:t>X</a:t>
            </a:r>
            <a:r>
              <a:rPr lang="en-US" altLang="zh-TW" dirty="0" smtClean="0">
                <a:solidFill>
                  <a:srgbClr val="FF0000"/>
                </a:solidFill>
              </a:rPr>
              <a:t>==</a:t>
            </a:r>
            <a:r>
              <a:rPr lang="en-US" altLang="zh-TW" dirty="0" smtClean="0"/>
              <a:t>y)</a:t>
            </a:r>
            <a:r>
              <a:rPr lang="zh-TW" altLang="en-US" dirty="0" smtClean="0"/>
              <a:t>   </a:t>
            </a:r>
            <a:r>
              <a:rPr lang="en-US" altLang="zh-TW" dirty="0" smtClean="0"/>
              <a:t>…</a:t>
            </a:r>
            <a:endParaRPr lang="en-US" altLang="zh-TW" dirty="0"/>
          </a:p>
          <a:p>
            <a:pPr marL="457200" lvl="1" indent="0">
              <a:buNone/>
            </a:pP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41031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輸出、輸入、變數</a:t>
            </a:r>
            <a:r>
              <a:rPr lang="en-US" altLang="zh-TW" dirty="0" smtClean="0">
                <a:solidFill>
                  <a:srgbClr val="FF0000"/>
                </a:solidFill>
              </a:rPr>
              <a:t/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zh-TW" altLang="en-US" dirty="0" smtClean="0">
                <a:solidFill>
                  <a:srgbClr val="FF0000"/>
                </a:solidFill>
              </a:rPr>
              <a:t>循序</a:t>
            </a:r>
            <a:r>
              <a:rPr lang="zh-TW" altLang="en-US" b="1" dirty="0"/>
              <a:t>敘述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16824" cy="1752600"/>
          </a:xfrm>
        </p:spPr>
        <p:txBody>
          <a:bodyPr/>
          <a:lstStyle/>
          <a:p>
            <a:r>
              <a:rPr lang="zh-TW" altLang="en-US" dirty="0"/>
              <a:t>臺北市立大學 </a:t>
            </a:r>
            <a:r>
              <a:rPr lang="zh-TW" altLang="en-US" dirty="0">
                <a:hlinkClick r:id="rId3" tooltip="資訊科學系(含碩士班)"/>
              </a:rPr>
              <a:t>資訊科學系</a:t>
            </a:r>
            <a:r>
              <a:rPr lang="en-US" altLang="zh-TW" dirty="0">
                <a:hlinkClick r:id="rId3" tooltip="資訊科學系(含碩士班)"/>
              </a:rPr>
              <a:t>(</a:t>
            </a:r>
            <a:r>
              <a:rPr lang="zh-TW" altLang="en-US" dirty="0">
                <a:hlinkClick r:id="rId3" tooltip="資訊科學系(含碩士班)"/>
              </a:rPr>
              <a:t>含碩士班</a:t>
            </a:r>
            <a:r>
              <a:rPr lang="en-US" altLang="zh-TW" dirty="0">
                <a:hlinkClick r:id="rId3" tooltip="資訊科學系(含碩士班)"/>
              </a:rPr>
              <a:t>)</a:t>
            </a:r>
            <a:endParaRPr lang="en-US" altLang="zh-TW" dirty="0"/>
          </a:p>
          <a:p>
            <a:r>
              <a:rPr lang="zh-TW" altLang="en-US" dirty="0"/>
              <a:t>賴阿福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412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複習第</a:t>
            </a:r>
            <a:r>
              <a:rPr lang="en-US" altLang="zh-TW" dirty="0"/>
              <a:t>1</a:t>
            </a:r>
            <a:r>
              <a:rPr lang="zh-TW" altLang="en-US" dirty="0"/>
              <a:t>支程式</a:t>
            </a:r>
          </a:p>
        </p:txBody>
      </p:sp>
    </p:spTree>
    <p:extLst>
      <p:ext uri="{BB962C8B-B14F-4D97-AF65-F5344CB8AC3E}">
        <p14:creationId xmlns:p14="http://schemas.microsoft.com/office/powerpoint/2010/main" val="257473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學習程式</a:t>
            </a:r>
            <a:r>
              <a:rPr lang="zh-TW" altLang="en-US" dirty="0"/>
              <a:t>之觀念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漸進式</a:t>
            </a:r>
            <a:r>
              <a:rPr lang="zh-TW" altLang="en-US" dirty="0"/>
              <a:t>學習</a:t>
            </a:r>
            <a:endParaRPr lang="en-US" altLang="zh-TW" dirty="0" smtClean="0"/>
          </a:p>
          <a:p>
            <a:r>
              <a:rPr lang="en-US" altLang="zh-TW" dirty="0" smtClean="0"/>
              <a:t>From unclear to clear</a:t>
            </a:r>
          </a:p>
          <a:p>
            <a:r>
              <a:rPr lang="zh-TW" altLang="en-US" dirty="0" smtClean="0"/>
              <a:t>不用全部學完語法再開始程式設計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不可能一步登天</a:t>
            </a:r>
            <a:endParaRPr lang="en-US" altLang="zh-TW" dirty="0" smtClean="0"/>
          </a:p>
          <a:p>
            <a:r>
              <a:rPr lang="zh-TW" altLang="en-US" dirty="0" smtClean="0"/>
              <a:t>從基本功能進化、優化</a:t>
            </a:r>
            <a:endParaRPr lang="en-US" altLang="zh-TW" dirty="0" smtClean="0"/>
          </a:p>
          <a:p>
            <a:r>
              <a:rPr lang="zh-TW" altLang="en-US" dirty="0"/>
              <a:t>養成</a:t>
            </a:r>
            <a:r>
              <a:rPr lang="zh-TW" altLang="en-US" dirty="0" smtClean="0"/>
              <a:t>規劃、設計習慣</a:t>
            </a:r>
            <a:endParaRPr lang="en-US" altLang="zh-TW" dirty="0" smtClean="0"/>
          </a:p>
          <a:p>
            <a:r>
              <a:rPr lang="zh-TW" altLang="en-US" dirty="0"/>
              <a:t>不要</a:t>
            </a:r>
            <a:r>
              <a:rPr lang="zh-TW" altLang="en-US" dirty="0" smtClean="0"/>
              <a:t>怕出現</a:t>
            </a:r>
            <a:r>
              <a:rPr lang="en-US" altLang="zh-TW" dirty="0" smtClean="0"/>
              <a:t>Bug</a:t>
            </a:r>
          </a:p>
          <a:p>
            <a:r>
              <a:rPr lang="zh-TW" altLang="en-US" dirty="0" smtClean="0"/>
              <a:t>思考、動手寫</a:t>
            </a:r>
            <a:r>
              <a:rPr lang="zh-TW" altLang="en-US" dirty="0"/>
              <a:t>程式</a:t>
            </a:r>
          </a:p>
        </p:txBody>
      </p:sp>
    </p:spTree>
    <p:extLst>
      <p:ext uri="{BB962C8B-B14F-4D97-AF65-F5344CB8AC3E}">
        <p14:creationId xmlns:p14="http://schemas.microsoft.com/office/powerpoint/2010/main" val="270099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40284"/>
            <a:ext cx="7886700" cy="716915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第</a:t>
            </a:r>
            <a:r>
              <a:rPr lang="en-US" altLang="zh-TW" dirty="0" smtClean="0"/>
              <a:t>1</a:t>
            </a:r>
            <a:r>
              <a:rPr lang="zh-TW" altLang="en-US" dirty="0" smtClean="0"/>
              <a:t>支程式回顧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261745"/>
            <a:ext cx="8856984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import</a:t>
            </a:r>
            <a:r>
              <a:rPr lang="en-US" altLang="zh-TW" dirty="0"/>
              <a:t> </a:t>
            </a:r>
            <a:r>
              <a:rPr lang="en-US" altLang="zh-TW" dirty="0" err="1"/>
              <a:t>java.util</a:t>
            </a:r>
            <a:r>
              <a:rPr lang="en-US" altLang="zh-TW" dirty="0"/>
              <a:t>.*; </a:t>
            </a:r>
            <a:r>
              <a:rPr lang="en-US" altLang="zh-TW" dirty="0" smtClean="0"/>
              <a:t>//</a:t>
            </a:r>
            <a:r>
              <a:rPr lang="zh-TW" altLang="en-US" dirty="0" smtClean="0">
                <a:solidFill>
                  <a:srgbClr val="FF0000"/>
                </a:solidFill>
              </a:rPr>
              <a:t>匯入類別</a:t>
            </a:r>
            <a:r>
              <a:rPr lang="en-US" altLang="zh-TW" dirty="0" smtClean="0">
                <a:solidFill>
                  <a:srgbClr val="FF0000"/>
                </a:solidFill>
              </a:rPr>
              <a:t>/</a:t>
            </a:r>
            <a:r>
              <a:rPr lang="zh-TW" altLang="en-US" dirty="0" smtClean="0"/>
              <a:t>函數庫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public </a:t>
            </a:r>
            <a:r>
              <a:rPr lang="en-US" altLang="zh-TW" dirty="0"/>
              <a:t>class </a:t>
            </a:r>
            <a:r>
              <a:rPr lang="en-US" altLang="zh-TW" dirty="0" err="1">
                <a:solidFill>
                  <a:srgbClr val="FF0000"/>
                </a:solidFill>
              </a:rPr>
              <a:t>welcomea</a:t>
            </a:r>
            <a:r>
              <a:rPr lang="en-US" altLang="zh-TW" dirty="0"/>
              <a:t>{ </a:t>
            </a:r>
          </a:p>
          <a:p>
            <a:pPr marL="0" indent="0">
              <a:buNone/>
            </a:pPr>
            <a:r>
              <a:rPr lang="en-US" altLang="zh-TW" dirty="0"/>
              <a:t>public static void main(String </a:t>
            </a:r>
            <a:r>
              <a:rPr lang="en-US" altLang="zh-TW" dirty="0" err="1"/>
              <a:t>args</a:t>
            </a:r>
            <a:r>
              <a:rPr lang="en-US" altLang="zh-TW" dirty="0"/>
              <a:t>[]){ </a:t>
            </a:r>
          </a:p>
          <a:p>
            <a:pPr marL="0" indent="0">
              <a:buNone/>
            </a:pPr>
            <a:r>
              <a:rPr lang="en-US" altLang="zh-TW" dirty="0"/>
              <a:t>  </a:t>
            </a:r>
            <a:r>
              <a:rPr lang="en-US" altLang="zh-TW" dirty="0" err="1"/>
              <a:t>System.out.println</a:t>
            </a:r>
            <a:r>
              <a:rPr lang="en-US" altLang="zh-TW" dirty="0" smtClean="0"/>
              <a:t>(“</a:t>
            </a:r>
            <a:r>
              <a:rPr lang="en-US" altLang="zh-TW" sz="2000" dirty="0" smtClean="0"/>
              <a:t>Java </a:t>
            </a:r>
            <a:r>
              <a:rPr lang="en-US" altLang="zh-TW" sz="2000" dirty="0"/>
              <a:t>is an excellent computer language</a:t>
            </a:r>
            <a:r>
              <a:rPr lang="en-US" altLang="zh-TW" sz="2000" dirty="0" smtClean="0"/>
              <a:t>.</a:t>
            </a:r>
            <a:r>
              <a:rPr lang="en-US" altLang="zh-TW" dirty="0" smtClean="0"/>
              <a:t>”);//</a:t>
            </a:r>
            <a:r>
              <a:rPr lang="zh-TW" altLang="en-US" dirty="0" smtClean="0"/>
              <a:t>輸出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 </a:t>
            </a:r>
            <a:r>
              <a:rPr lang="en-US" altLang="zh-TW" dirty="0" err="1"/>
              <a:t>System.out.println</a:t>
            </a:r>
            <a:r>
              <a:rPr lang="en-US" altLang="zh-TW" dirty="0" smtClean="0"/>
              <a:t>(</a:t>
            </a:r>
            <a:r>
              <a:rPr lang="en-US" altLang="zh-TW" u="sng" dirty="0" smtClean="0"/>
              <a:t>“Let‘s </a:t>
            </a:r>
            <a:r>
              <a:rPr lang="en-US" altLang="zh-TW" u="sng" dirty="0"/>
              <a:t>start to learn Java</a:t>
            </a:r>
            <a:r>
              <a:rPr lang="en-US" altLang="zh-TW" u="sng" dirty="0" smtClean="0"/>
              <a:t>!”</a:t>
            </a:r>
            <a:r>
              <a:rPr lang="en-US" altLang="zh-TW" dirty="0"/>
              <a:t>)</a:t>
            </a:r>
            <a:r>
              <a:rPr lang="en-US" altLang="zh-TW" dirty="0" smtClean="0"/>
              <a:t>;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}//main()</a:t>
            </a:r>
          </a:p>
          <a:p>
            <a:pPr marL="0" indent="0">
              <a:buNone/>
            </a:pPr>
            <a:r>
              <a:rPr lang="en-US" altLang="zh-TW" dirty="0"/>
              <a:t>}</a:t>
            </a:r>
            <a:r>
              <a:rPr lang="en-US" altLang="zh-TW" dirty="0">
                <a:solidFill>
                  <a:srgbClr val="FF0000"/>
                </a:solidFill>
              </a:rPr>
              <a:t>//</a:t>
            </a:r>
            <a:r>
              <a:rPr lang="en-US" altLang="zh-TW" dirty="0"/>
              <a:t>class</a:t>
            </a:r>
            <a:endParaRPr lang="zh-TW" altLang="en-US" dirty="0"/>
          </a:p>
          <a:p>
            <a:endParaRPr lang="zh-TW" altLang="en-US" dirty="0"/>
          </a:p>
        </p:txBody>
      </p:sp>
      <p:cxnSp>
        <p:nvCxnSpPr>
          <p:cNvPr id="5" name="直線單箭頭接點 4"/>
          <p:cNvCxnSpPr/>
          <p:nvPr/>
        </p:nvCxnSpPr>
        <p:spPr>
          <a:xfrm flipV="1">
            <a:off x="2377440" y="609600"/>
            <a:ext cx="2766060" cy="1341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3760480" y="240268"/>
            <a:ext cx="4929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prstClr val="black"/>
                </a:solidFill>
              </a:rPr>
              <a:t>類別名稱，</a:t>
            </a:r>
            <a:r>
              <a:rPr lang="en-US" altLang="zh-TW" dirty="0">
                <a:solidFill>
                  <a:prstClr val="black"/>
                </a:solidFill>
              </a:rPr>
              <a:t>Class name</a:t>
            </a:r>
            <a:r>
              <a:rPr lang="zh-TW" altLang="en-US" dirty="0">
                <a:solidFill>
                  <a:prstClr val="black"/>
                </a:solidFill>
              </a:rPr>
              <a:t>，一定與主檔案名稱相同</a:t>
            </a:r>
          </a:p>
        </p:txBody>
      </p:sp>
      <p:cxnSp>
        <p:nvCxnSpPr>
          <p:cNvPr id="7" name="直線單箭頭接點 6"/>
          <p:cNvCxnSpPr/>
          <p:nvPr/>
        </p:nvCxnSpPr>
        <p:spPr>
          <a:xfrm flipV="1">
            <a:off x="3180398" y="1160026"/>
            <a:ext cx="2766060" cy="1341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5446845" y="790694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prstClr val="black"/>
                </a:solidFill>
              </a:rPr>
              <a:t>主程式</a:t>
            </a:r>
            <a:r>
              <a:rPr lang="zh-TW" altLang="en-US" dirty="0" smtClean="0">
                <a:solidFill>
                  <a:prstClr val="black"/>
                </a:solidFill>
              </a:rPr>
              <a:t>名稱</a:t>
            </a:r>
            <a:r>
              <a:rPr lang="en-US" altLang="zh-TW" dirty="0" smtClean="0">
                <a:solidFill>
                  <a:prstClr val="black"/>
                </a:solidFill>
              </a:rPr>
              <a:t>(</a:t>
            </a:r>
            <a:r>
              <a:rPr lang="zh-TW" altLang="en-US" dirty="0" smtClean="0">
                <a:solidFill>
                  <a:prstClr val="black"/>
                </a:solidFill>
              </a:rPr>
              <a:t>固定</a:t>
            </a:r>
            <a:r>
              <a:rPr lang="en-US" altLang="zh-TW" dirty="0" smtClean="0">
                <a:solidFill>
                  <a:prstClr val="black"/>
                </a:solidFill>
              </a:rPr>
              <a:t>)</a:t>
            </a:r>
            <a:endParaRPr lang="zh-TW" altLang="en-US" dirty="0">
              <a:solidFill>
                <a:prstClr val="black"/>
              </a:solidFill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 flipV="1">
            <a:off x="4691033" y="1950720"/>
            <a:ext cx="1534215" cy="495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6037202" y="176605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prstClr val="black"/>
                </a:solidFill>
              </a:rPr>
              <a:t>主程式之</a:t>
            </a:r>
            <a:r>
              <a:rPr lang="zh-TW" altLang="en-US" dirty="0">
                <a:solidFill>
                  <a:srgbClr val="FF0000"/>
                </a:solidFill>
              </a:rPr>
              <a:t>引數</a:t>
            </a:r>
          </a:p>
        </p:txBody>
      </p:sp>
      <p:cxnSp>
        <p:nvCxnSpPr>
          <p:cNvPr id="13" name="直線單箭頭接點 12"/>
          <p:cNvCxnSpPr/>
          <p:nvPr/>
        </p:nvCxnSpPr>
        <p:spPr>
          <a:xfrm>
            <a:off x="2137410" y="3688080"/>
            <a:ext cx="490374" cy="1325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1669362" y="4916289"/>
            <a:ext cx="7181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>
                <a:solidFill>
                  <a:prstClr val="black"/>
                </a:solidFill>
              </a:rPr>
              <a:t>System.out</a:t>
            </a:r>
            <a:r>
              <a:rPr lang="en-US" altLang="zh-TW" dirty="0" smtClean="0">
                <a:solidFill>
                  <a:prstClr val="black"/>
                </a:solidFill>
              </a:rPr>
              <a:t>: </a:t>
            </a:r>
            <a:r>
              <a:rPr lang="zh-TW" altLang="en-US" dirty="0" smtClean="0">
                <a:solidFill>
                  <a:prstClr val="black"/>
                </a:solidFill>
              </a:rPr>
              <a:t>標準輸出</a:t>
            </a:r>
            <a:r>
              <a:rPr lang="zh-TW" altLang="en-US" dirty="0">
                <a:solidFill>
                  <a:prstClr val="black"/>
                </a:solidFill>
              </a:rPr>
              <a:t>設備</a:t>
            </a:r>
            <a:r>
              <a:rPr lang="zh-TW" altLang="en-US" dirty="0" smtClean="0">
                <a:solidFill>
                  <a:prstClr val="black"/>
                </a:solidFill>
              </a:rPr>
              <a:t>，即螢幕</a:t>
            </a:r>
            <a:endParaRPr lang="en-US" altLang="zh-TW" dirty="0" smtClean="0">
              <a:solidFill>
                <a:prstClr val="black"/>
              </a:solidFill>
            </a:endParaRPr>
          </a:p>
          <a:p>
            <a:r>
              <a:rPr lang="en-US" altLang="zh-TW" dirty="0" err="1">
                <a:solidFill>
                  <a:prstClr val="black"/>
                </a:solidFill>
              </a:rPr>
              <a:t>p</a:t>
            </a:r>
            <a:r>
              <a:rPr lang="en-US" altLang="zh-TW" dirty="0" err="1" smtClean="0">
                <a:solidFill>
                  <a:prstClr val="black"/>
                </a:solidFill>
              </a:rPr>
              <a:t>rintln</a:t>
            </a:r>
            <a:r>
              <a:rPr lang="en-US" altLang="zh-TW" dirty="0" smtClean="0">
                <a:solidFill>
                  <a:prstClr val="black"/>
                </a:solidFill>
              </a:rPr>
              <a:t>:</a:t>
            </a:r>
            <a:r>
              <a:rPr lang="zh-TW" altLang="en-US" dirty="0" smtClean="0">
                <a:solidFill>
                  <a:prstClr val="black"/>
                </a:solidFill>
              </a:rPr>
              <a:t>輸出</a:t>
            </a:r>
            <a:r>
              <a:rPr lang="en-US" altLang="zh-TW" dirty="0">
                <a:solidFill>
                  <a:prstClr val="black"/>
                </a:solidFill>
              </a:rPr>
              <a:t>/</a:t>
            </a:r>
            <a:r>
              <a:rPr lang="zh-TW" altLang="en-US" dirty="0" smtClean="0">
                <a:solidFill>
                  <a:prstClr val="black"/>
                </a:solidFill>
              </a:rPr>
              <a:t>顯示</a:t>
            </a:r>
            <a:r>
              <a:rPr lang="zh-TW" altLang="en-US" dirty="0">
                <a:solidFill>
                  <a:prstClr val="black"/>
                </a:solidFill>
              </a:rPr>
              <a:t>之</a:t>
            </a:r>
            <a:r>
              <a:rPr lang="zh-TW" altLang="en-US" dirty="0" smtClean="0">
                <a:solidFill>
                  <a:prstClr val="black"/>
                </a:solidFill>
              </a:rPr>
              <a:t>函數</a:t>
            </a:r>
            <a:r>
              <a:rPr lang="en-US" altLang="zh-TW" dirty="0" smtClean="0">
                <a:solidFill>
                  <a:prstClr val="black"/>
                </a:solidFill>
              </a:rPr>
              <a:t>/</a:t>
            </a:r>
            <a:r>
              <a:rPr lang="zh-TW" altLang="en-US" dirty="0" smtClean="0">
                <a:solidFill>
                  <a:prstClr val="black"/>
                </a:solidFill>
              </a:rPr>
              <a:t>方法，</a:t>
            </a:r>
            <a:r>
              <a:rPr lang="en-US" altLang="zh-TW" dirty="0">
                <a:solidFill>
                  <a:prstClr val="black"/>
                </a:solidFill>
              </a:rPr>
              <a:t>ln: Line</a:t>
            </a:r>
            <a:r>
              <a:rPr lang="zh-TW" altLang="en-US" dirty="0">
                <a:solidFill>
                  <a:prstClr val="black"/>
                </a:solidFill>
              </a:rPr>
              <a:t>，即</a:t>
            </a:r>
            <a:r>
              <a:rPr lang="zh-TW" altLang="en-US" dirty="0" smtClean="0">
                <a:solidFill>
                  <a:prstClr val="black"/>
                </a:solidFill>
              </a:rPr>
              <a:t>顯示後游標跳到下行</a:t>
            </a:r>
            <a:r>
              <a:rPr lang="en-US" altLang="zh-TW" dirty="0" smtClean="0">
                <a:solidFill>
                  <a:prstClr val="black"/>
                </a:solidFill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換行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16" name="直線單箭頭接點 15"/>
          <p:cNvCxnSpPr/>
          <p:nvPr/>
        </p:nvCxnSpPr>
        <p:spPr>
          <a:xfrm>
            <a:off x="4154807" y="3688080"/>
            <a:ext cx="817245" cy="7687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3760470" y="4431268"/>
            <a:ext cx="2999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>
                <a:solidFill>
                  <a:prstClr val="black"/>
                </a:solidFill>
              </a:rPr>
              <a:t>println</a:t>
            </a:r>
            <a:r>
              <a:rPr lang="zh-TW" altLang="en-US" dirty="0">
                <a:solidFill>
                  <a:prstClr val="black"/>
                </a:solidFill>
              </a:rPr>
              <a:t>之引數</a:t>
            </a:r>
            <a:r>
              <a:rPr lang="en-US" altLang="zh-TW" dirty="0">
                <a:solidFill>
                  <a:prstClr val="black"/>
                </a:solidFill>
              </a:rPr>
              <a:t>, </a:t>
            </a:r>
            <a:r>
              <a:rPr lang="zh-TW" altLang="en-US" dirty="0">
                <a:solidFill>
                  <a:prstClr val="black"/>
                </a:solidFill>
              </a:rPr>
              <a:t>現為字串常數</a:t>
            </a:r>
          </a:p>
        </p:txBody>
      </p:sp>
      <p:cxnSp>
        <p:nvCxnSpPr>
          <p:cNvPr id="19" name="直線單箭頭接點 18"/>
          <p:cNvCxnSpPr>
            <a:endCxn id="20" idx="0"/>
          </p:cNvCxnSpPr>
          <p:nvPr/>
        </p:nvCxnSpPr>
        <p:spPr>
          <a:xfrm>
            <a:off x="7069547" y="3706361"/>
            <a:ext cx="811763" cy="3434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6981063" y="4049791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prstClr val="black"/>
                </a:solidFill>
              </a:rPr>
              <a:t>敘述以</a:t>
            </a:r>
            <a:r>
              <a:rPr lang="zh-TW" altLang="en-US" dirty="0">
                <a:solidFill>
                  <a:srgbClr val="FF0000"/>
                </a:solidFill>
              </a:rPr>
              <a:t>分號</a:t>
            </a:r>
            <a:r>
              <a:rPr lang="zh-TW" altLang="en-US" dirty="0">
                <a:solidFill>
                  <a:prstClr val="black"/>
                </a:solidFill>
              </a:rPr>
              <a:t>結束</a:t>
            </a:r>
          </a:p>
        </p:txBody>
      </p:sp>
      <p:cxnSp>
        <p:nvCxnSpPr>
          <p:cNvPr id="21" name="直線單箭頭接點 20"/>
          <p:cNvCxnSpPr/>
          <p:nvPr/>
        </p:nvCxnSpPr>
        <p:spPr>
          <a:xfrm>
            <a:off x="577226" y="4800600"/>
            <a:ext cx="408623" cy="794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743475" y="562177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prstClr val="black"/>
                </a:solidFill>
              </a:rPr>
              <a:t>註解</a:t>
            </a:r>
          </a:p>
        </p:txBody>
      </p:sp>
    </p:spTree>
    <p:extLst>
      <p:ext uri="{BB962C8B-B14F-4D97-AF65-F5344CB8AC3E}">
        <p14:creationId xmlns:p14="http://schemas.microsoft.com/office/powerpoint/2010/main" val="72646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2769</Words>
  <Application>Microsoft Office PowerPoint</Application>
  <PresentationFormat>如螢幕大小 (4:3)</PresentationFormat>
  <Paragraphs>497</Paragraphs>
  <Slides>52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52</vt:i4>
      </vt:variant>
    </vt:vector>
  </HeadingPairs>
  <TitlesOfParts>
    <vt:vector size="62" baseType="lpstr">
      <vt:lpstr>新細明體</vt:lpstr>
      <vt:lpstr>標楷體</vt:lpstr>
      <vt:lpstr>Arial</vt:lpstr>
      <vt:lpstr>Calibri</vt:lpstr>
      <vt:lpstr>Calibri Light</vt:lpstr>
      <vt:lpstr>Times New Roman</vt:lpstr>
      <vt:lpstr>Wingdings</vt:lpstr>
      <vt:lpstr>Office 佈景主題</vt:lpstr>
      <vt:lpstr>1_Office 佈景主題</vt:lpstr>
      <vt:lpstr>2_Office 佈景主題</vt:lpstr>
      <vt:lpstr>實作輔導</vt:lpstr>
      <vt:lpstr>PowerPoint 簡報</vt:lpstr>
      <vt:lpstr>PowerPoint 簡報</vt:lpstr>
      <vt:lpstr>PowerPoint 簡報</vt:lpstr>
      <vt:lpstr>PowerPoint 簡報</vt:lpstr>
      <vt:lpstr>輸出、輸入、變數 循序敘述</vt:lpstr>
      <vt:lpstr>複習第1支程式</vt:lpstr>
      <vt:lpstr>學習程式之觀念</vt:lpstr>
      <vt:lpstr>第1支程式回顧</vt:lpstr>
      <vt:lpstr>輸出 : 換行(二種方式) 或 不換行</vt:lpstr>
      <vt:lpstr>程式出現錯誤，如何是好? Error(錯誤)! Bug(臭蟲)!  Debug(抓臭蟲)</vt:lpstr>
      <vt:lpstr>Error! Bug! debug</vt:lpstr>
      <vt:lpstr>debug(偵錯)</vt:lpstr>
      <vt:lpstr>何謂偵(抓)錯(debug)?語法(syntax)˴語意(semantic)錯誤?</vt:lpstr>
      <vt:lpstr>Debug抓錯蟲</vt:lpstr>
      <vt:lpstr>輸出、輸入敘述 (input &amp; output)</vt:lpstr>
      <vt:lpstr>輸出目的?可輸出何種資料?</vt:lpstr>
      <vt:lpstr>不能只有輸出，也要有輸入 :互動(interaction) 第2支程式</vt:lpstr>
      <vt:lpstr>從keyboard裝置可輸入何種資料?</vt:lpstr>
      <vt:lpstr>輸入後放電腦哪裡?</vt:lpstr>
      <vt:lpstr>Second program :鍵盤輸入 </vt:lpstr>
      <vt:lpstr>Second program:程式概念</vt:lpstr>
      <vt:lpstr>比較: 字串連結、加法運算</vt:lpstr>
      <vt:lpstr>多輸入</vt:lpstr>
      <vt:lpstr>PowerPoint 簡報</vt:lpstr>
      <vt:lpstr>變數 (variable) 記憶體代言人</vt:lpstr>
      <vt:lpstr>變數(Variable)?</vt:lpstr>
      <vt:lpstr>為何變數要宣告型態的理由:不同型態的變數</vt:lpstr>
      <vt:lpstr>變數 (variable)</vt:lpstr>
      <vt:lpstr>變數的名稱不合法invalid?合法valid?</vt:lpstr>
      <vt:lpstr>PowerPoint 簡報</vt:lpstr>
      <vt:lpstr>PowerPoint 簡報</vt:lpstr>
      <vt:lpstr>數值型態numeric data type </vt:lpstr>
      <vt:lpstr>計算BMI</vt:lpstr>
      <vt:lpstr>BMI說明</vt:lpstr>
      <vt:lpstr>BMI程式一: 只計算BMI</vt:lpstr>
      <vt:lpstr>BMI程式一流程圖 (flow chart)</vt:lpstr>
      <vt:lpstr>只計算BMI</vt:lpstr>
      <vt:lpstr>浮動點之小數位數</vt:lpstr>
      <vt:lpstr>輸入整數資料及整數變數 </vt:lpstr>
      <vt:lpstr>習題</vt:lpstr>
      <vt:lpstr>未完成之程式</vt:lpstr>
      <vt:lpstr>PowerPoint 簡報</vt:lpstr>
      <vt:lpstr>為何需要類別/ 函式庫(Library)/package?</vt:lpstr>
      <vt:lpstr>從循序到分支 程式會轉彎</vt:lpstr>
      <vt:lpstr>判斷體位是否標準?</vt:lpstr>
      <vt:lpstr>BMI診斷分成二層次</vt:lpstr>
      <vt:lpstr>將BMI診斷分成三層次(簡化)</vt:lpstr>
      <vt:lpstr>未輸入三位整數時:從循序到分支 </vt:lpstr>
      <vt:lpstr>條件:邏輯運算式 (立即搶答)</vt:lpstr>
      <vt:lpstr>作業 </vt:lpstr>
      <vt:lpstr>再談指定/派敘述 = (assignment statement)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utaipei</dc:creator>
  <cp:lastModifiedBy>user</cp:lastModifiedBy>
  <cp:revision>127</cp:revision>
  <cp:lastPrinted>2017-10-24T05:08:21Z</cp:lastPrinted>
  <dcterms:created xsi:type="dcterms:W3CDTF">2017-09-02T05:47:28Z</dcterms:created>
  <dcterms:modified xsi:type="dcterms:W3CDTF">2018-03-09T00:44:33Z</dcterms:modified>
</cp:coreProperties>
</file>