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269" r:id="rId3"/>
    <p:sldId id="273" r:id="rId4"/>
    <p:sldId id="274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264" r:id="rId29"/>
    <p:sldId id="265" r:id="rId30"/>
    <p:sldId id="266" r:id="rId31"/>
    <p:sldId id="267" r:id="rId32"/>
    <p:sldId id="268" r:id="rId3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2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77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86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08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49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2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064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03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98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16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06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9FE5-FCE1-425D-9635-0E1B5A739BDB}" type="datetimeFigureOut">
              <a:rPr lang="zh-TW" altLang="en-US" smtClean="0"/>
              <a:t>2018/5/11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2B1A-A62B-4CFE-B916-201519F2C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26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s.utaipei.edu.tw/bin/home.php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4446" y="87086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Q1: </a:t>
            </a:r>
            <a:r>
              <a:rPr lang="zh-TW" altLang="en-US" dirty="0" smtClean="0"/>
              <a:t>追蹤程式</a:t>
            </a:r>
            <a:r>
              <a:rPr lang="en-US" altLang="zh-TW" dirty="0" smtClean="0"/>
              <a:t>:</a:t>
            </a:r>
            <a:r>
              <a:rPr lang="zh-TW" altLang="en-US" dirty="0" smtClean="0"/>
              <a:t> 印出結果</a:t>
            </a:r>
            <a:r>
              <a:rPr lang="en-US" altLang="zh-TW" dirty="0" smtClean="0"/>
              <a:t>? </a:t>
            </a:r>
            <a:r>
              <a:rPr lang="zh-TW" altLang="en-US" dirty="0" smtClean="0"/>
              <a:t>搶答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4446" y="1641248"/>
            <a:ext cx="6681092" cy="3470013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sz="4000" dirty="0" err="1" smtClean="0"/>
              <a:t>int</a:t>
            </a:r>
            <a:r>
              <a:rPr lang="en-US" altLang="zh-TW" sz="4000" dirty="0" smtClean="0"/>
              <a:t> p=0, 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=1, n=9;</a:t>
            </a:r>
          </a:p>
          <a:p>
            <a:pPr marL="0" indent="0">
              <a:buNone/>
            </a:pPr>
            <a:r>
              <a:rPr lang="en-US" altLang="zh-TW" sz="4000" dirty="0"/>
              <a:t>w</a:t>
            </a:r>
            <a:r>
              <a:rPr lang="en-US" altLang="zh-TW" sz="4000" dirty="0" smtClean="0"/>
              <a:t>hile (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&lt;=n) {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p=p*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;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</a:t>
            </a:r>
            <a:r>
              <a:rPr lang="en-US" altLang="zh-TW" sz="4000" dirty="0" err="1" smtClean="0"/>
              <a:t>i</a:t>
            </a:r>
            <a:r>
              <a:rPr lang="en-US" altLang="zh-TW" sz="4000" dirty="0" smtClean="0"/>
              <a:t>=i+2;</a:t>
            </a:r>
          </a:p>
          <a:p>
            <a:pPr marL="0" indent="0">
              <a:buNone/>
            </a:pPr>
            <a:r>
              <a:rPr lang="en-US" altLang="zh-TW" sz="4000" dirty="0"/>
              <a:t>}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err="1" smtClean="0"/>
              <a:t>System.out.println</a:t>
            </a:r>
            <a:r>
              <a:rPr lang="en-US" altLang="zh-TW" sz="4000" dirty="0" smtClean="0"/>
              <a:t>(“p=“+</a:t>
            </a:r>
            <a:r>
              <a:rPr lang="en-US" altLang="zh-TW" sz="4000" dirty="0" err="1" smtClean="0"/>
              <a:t>p+”n</a:t>
            </a:r>
            <a:r>
              <a:rPr lang="en-US" altLang="zh-TW" sz="4000" dirty="0" smtClean="0"/>
              <a:t>=“+n);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227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5689600" y="689001"/>
            <a:ext cx="64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SC[6]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947334" y="1076867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/>
                <a:gridCol w="592666"/>
                <a:gridCol w="37676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迴轉箭號 16"/>
          <p:cNvSpPr/>
          <p:nvPr/>
        </p:nvSpPr>
        <p:spPr>
          <a:xfrm rot="10800000" flipH="1">
            <a:off x="5884333" y="1447707"/>
            <a:ext cx="372534" cy="472626"/>
          </a:xfrm>
          <a:prstGeom prst="uturnArrow">
            <a:avLst>
              <a:gd name="adj1" fmla="val 11000"/>
              <a:gd name="adj2" fmla="val 25000"/>
              <a:gd name="adj3" fmla="val 27000"/>
              <a:gd name="adj4" fmla="val 43750"/>
              <a:gd name="adj5" fmla="val 1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256867" y="1514743"/>
            <a:ext cx="2404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solidFill>
                  <a:srgbClr val="C0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取出</a:t>
            </a:r>
            <a:r>
              <a:rPr lang="zh-TW" altLang="en-US" sz="16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、運算、再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存入</a:t>
            </a:r>
            <a:endParaRPr lang="zh-TW" altLang="en-US" sz="1600" b="1" dirty="0">
              <a:solidFill>
                <a:srgbClr val="7030A0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  <a:cs typeface="微軟正黑體 Light" panose="020B03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5291667" y="2419437"/>
            <a:ext cx="24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7030A0"/>
                </a:solidFill>
              </a:rPr>
              <a:t>SC[6]</a:t>
            </a:r>
            <a:r>
              <a:rPr lang="en-US" altLang="zh-TW" dirty="0" smtClean="0"/>
              <a:t>=</a:t>
            </a:r>
            <a:r>
              <a:rPr lang="en-US" altLang="zh-TW" dirty="0" smtClean="0">
                <a:solidFill>
                  <a:srgbClr val="C00000"/>
                </a:solidFill>
              </a:rPr>
              <a:t>SC[6]</a:t>
            </a:r>
            <a:r>
              <a:rPr lang="en-US" altLang="zh-TW" dirty="0" smtClean="0"/>
              <a:t>+20;</a:t>
            </a:r>
            <a:endParaRPr lang="zh-TW" altLang="en-US" dirty="0"/>
          </a:p>
        </p:txBody>
      </p:sp>
      <p:sp>
        <p:nvSpPr>
          <p:cNvPr id="20" name="向下箭號 19"/>
          <p:cNvSpPr/>
          <p:nvPr/>
        </p:nvSpPr>
        <p:spPr>
          <a:xfrm>
            <a:off x="5122333" y="3133702"/>
            <a:ext cx="1778000" cy="1210641"/>
          </a:xfrm>
          <a:prstGeom prst="downArrow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結果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689600" y="4744533"/>
            <a:ext cx="64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SC[6]</a:t>
            </a:r>
            <a:endParaRPr lang="zh-TW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/>
          </p:nvPr>
        </p:nvGraphicFramePr>
        <p:xfrm>
          <a:off x="1947334" y="5132399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7667"/>
                <a:gridCol w="592666"/>
                <a:gridCol w="37676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標題 1"/>
          <p:cNvSpPr txBox="1">
            <a:spLocks/>
          </p:cNvSpPr>
          <p:nvPr/>
        </p:nvSpPr>
        <p:spPr>
          <a:xfrm>
            <a:off x="589548" y="214392"/>
            <a:ext cx="4186989" cy="6483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陣列存取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360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5825" y="2300930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rgbClr val="FF0000"/>
                </a:solidFill>
              </a:rPr>
              <a:t>處理</a:t>
            </a:r>
            <a:r>
              <a:rPr lang="en-US" altLang="zh-TW" b="1" dirty="0">
                <a:solidFill>
                  <a:srgbClr val="FF0000"/>
                </a:solidFill>
              </a:rPr>
              <a:t>10</a:t>
            </a:r>
            <a:r>
              <a:rPr lang="zh-TW" altLang="en-US" b="1" dirty="0">
                <a:solidFill>
                  <a:srgbClr val="FF0000"/>
                </a:solidFill>
              </a:rPr>
              <a:t>筆資料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523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3919" y="126560"/>
            <a:ext cx="10515600" cy="640101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陣列存放</a:t>
            </a:r>
            <a:r>
              <a:rPr lang="en-US" altLang="zh-TW" b="1" dirty="0" smtClean="0">
                <a:solidFill>
                  <a:srgbClr val="FF0000"/>
                </a:solidFill>
              </a:rPr>
              <a:t>10</a:t>
            </a:r>
            <a:r>
              <a:rPr lang="zh-TW" altLang="en-US" b="1" dirty="0">
                <a:solidFill>
                  <a:srgbClr val="FF0000"/>
                </a:solidFill>
              </a:rPr>
              <a:t>筆</a:t>
            </a:r>
            <a:r>
              <a:rPr lang="zh-TW" altLang="en-US" b="1" dirty="0" smtClean="0">
                <a:solidFill>
                  <a:srgbClr val="FF0000"/>
                </a:solidFill>
              </a:rPr>
              <a:t>資料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then</a:t>
            </a:r>
            <a:r>
              <a:rPr lang="zh-TW" altLang="en-US" b="1" dirty="0" smtClean="0">
                <a:solidFill>
                  <a:srgbClr val="FF0000"/>
                </a:solidFill>
              </a:rPr>
              <a:t>處理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7820" y="766661"/>
            <a:ext cx="10515600" cy="585605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public class Tendata_array0{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 [] x={70,90,55,66,12,27,34,47,80,100};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</a:t>
            </a:r>
            <a:r>
              <a:rPr lang="en-US" altLang="zh-TW" dirty="0" err="1"/>
              <a:t>int</a:t>
            </a:r>
            <a:r>
              <a:rPr lang="en-US" altLang="zh-TW" dirty="0"/>
              <a:t> mean=0,max=0,i=0, sum=0, flunk=0;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for(</a:t>
            </a:r>
            <a:r>
              <a:rPr lang="en-US" altLang="zh-TW" dirty="0" err="1"/>
              <a:t>i</a:t>
            </a:r>
            <a:r>
              <a:rPr lang="en-US" altLang="zh-TW" dirty="0"/>
              <a:t>=0;i&lt;</a:t>
            </a:r>
            <a:r>
              <a:rPr lang="en-US" altLang="zh-TW" dirty="0" err="1"/>
              <a:t>x.length;i</a:t>
            </a:r>
            <a:r>
              <a:rPr lang="en-US" altLang="zh-TW" dirty="0"/>
              <a:t>++) 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</a:t>
            </a:r>
            <a:r>
              <a:rPr lang="en-US" altLang="zh-TW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dirty="0">
                <a:solidFill>
                  <a:srgbClr val="FF0000"/>
                </a:solidFill>
              </a:rPr>
              <a:t>("x["+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+"] :"+x[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sum=</a:t>
            </a:r>
            <a:r>
              <a:rPr lang="en-US" altLang="zh-TW" dirty="0" err="1"/>
              <a:t>sum+x</a:t>
            </a:r>
            <a:r>
              <a:rPr lang="en-US" altLang="zh-TW" dirty="0"/>
              <a:t>[</a:t>
            </a:r>
            <a:r>
              <a:rPr lang="en-US" altLang="zh-TW" dirty="0" err="1"/>
              <a:t>i</a:t>
            </a:r>
            <a:r>
              <a:rPr lang="en-US" altLang="zh-TW" dirty="0"/>
              <a:t>];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max=(max&lt;x[</a:t>
            </a:r>
            <a:r>
              <a:rPr lang="en-US" altLang="zh-TW" dirty="0" err="1"/>
              <a:t>i</a:t>
            </a:r>
            <a:r>
              <a:rPr lang="en-US" altLang="zh-TW" dirty="0"/>
              <a:t>])?x[</a:t>
            </a:r>
            <a:r>
              <a:rPr lang="en-US" altLang="zh-TW" dirty="0" err="1"/>
              <a:t>i</a:t>
            </a:r>
            <a:r>
              <a:rPr lang="en-US" altLang="zh-TW" dirty="0"/>
              <a:t>]:max;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if (x[</a:t>
            </a:r>
            <a:r>
              <a:rPr lang="en-US" altLang="zh-TW" dirty="0" err="1"/>
              <a:t>i</a:t>
            </a:r>
            <a:r>
              <a:rPr lang="en-US" altLang="zh-TW" dirty="0"/>
              <a:t>]&lt;60) flunk</a:t>
            </a:r>
            <a:r>
              <a:rPr lang="en-US" altLang="zh-TW" dirty="0" smtClean="0"/>
              <a:t>++;//</a:t>
            </a:r>
            <a:r>
              <a:rPr lang="zh-TW" altLang="en-US" dirty="0"/>
              <a:t>不及格人數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  }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mean=sum/10</a:t>
            </a:r>
            <a:r>
              <a:rPr lang="en-US" altLang="zh-TW" dirty="0" smtClean="0"/>
              <a:t>;//</a:t>
            </a:r>
            <a:r>
              <a:rPr lang="zh-TW" altLang="en-US" dirty="0" smtClean="0"/>
              <a:t>平均數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        </a:t>
            </a:r>
            <a:r>
              <a:rPr lang="en-US" altLang="zh-TW" dirty="0" err="1" smtClean="0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陣列長度</a:t>
            </a:r>
            <a:r>
              <a:rPr lang="en-US" altLang="zh-TW" dirty="0"/>
              <a:t>: "+</a:t>
            </a:r>
            <a:r>
              <a:rPr lang="en-US" altLang="zh-TW" b="1" dirty="0" err="1"/>
              <a:t>x.length</a:t>
            </a:r>
            <a:r>
              <a:rPr lang="en-US" altLang="zh-TW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 </a:t>
            </a: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("mean = "+mean);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("max = "+max);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不及格人數</a:t>
            </a:r>
            <a:r>
              <a:rPr lang="en-US" altLang="zh-TW" dirty="0"/>
              <a:t>: "+flunk);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}//</a:t>
            </a:r>
            <a:r>
              <a:rPr lang="en-US" altLang="zh-TW" dirty="0" smtClean="0"/>
              <a:t>class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左大括弧 4"/>
          <p:cNvSpPr/>
          <p:nvPr/>
        </p:nvSpPr>
        <p:spPr>
          <a:xfrm>
            <a:off x="5655012" y="1264596"/>
            <a:ext cx="236707" cy="2655651"/>
          </a:xfrm>
          <a:prstGeom prst="leftBrace">
            <a:avLst>
              <a:gd name="adj1" fmla="val 8333"/>
              <a:gd name="adj2" fmla="val 51099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895" y="938536"/>
            <a:ext cx="6053847" cy="4038600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9014819" y="2213966"/>
            <a:ext cx="2930747" cy="4235116"/>
            <a:chOff x="8078148" y="2054223"/>
            <a:chExt cx="2930747" cy="4235116"/>
          </a:xfrm>
        </p:grpSpPr>
        <p:sp>
          <p:nvSpPr>
            <p:cNvPr id="9" name="矩形 8"/>
            <p:cNvSpPr/>
            <p:nvPr/>
          </p:nvSpPr>
          <p:spPr>
            <a:xfrm>
              <a:off x="8795084" y="2054223"/>
              <a:ext cx="2213811" cy="4235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8795084" y="2346156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8795084" y="261887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8795084" y="2919661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8795075" y="4580018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795076" y="5410199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字方塊 14"/>
            <p:cNvSpPr txBox="1"/>
            <p:nvPr/>
          </p:nvSpPr>
          <p:spPr>
            <a:xfrm>
              <a:off x="8078148" y="2067894"/>
              <a:ext cx="716928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x[0]</a:t>
              </a:r>
              <a:br>
                <a:rPr lang="en-US" altLang="zh-TW" dirty="0" smtClean="0"/>
              </a:br>
              <a:r>
                <a:rPr lang="en-US" altLang="zh-TW" dirty="0" smtClean="0"/>
                <a:t>x[1]</a:t>
              </a:r>
              <a:br>
                <a:rPr lang="en-US" altLang="zh-TW" dirty="0" smtClean="0"/>
              </a:br>
              <a:r>
                <a:rPr lang="en-US" altLang="zh-TW" dirty="0" smtClean="0"/>
                <a:t>x[2]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r"/>
              <a:r>
                <a:rPr lang="en-US" altLang="zh-TW" dirty="0" smtClean="0"/>
                <a:t>x[8]</a:t>
              </a:r>
            </a:p>
            <a:p>
              <a:pPr algn="r"/>
              <a:r>
                <a:rPr lang="en-US" altLang="zh-TW" dirty="0" smtClean="0"/>
                <a:t>x[9]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mean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max</a:t>
              </a:r>
              <a:endParaRPr lang="zh-TW" altLang="en-US" dirty="0"/>
            </a:p>
          </p:txBody>
        </p:sp>
        <p:cxnSp>
          <p:nvCxnSpPr>
            <p:cNvPr id="16" name="直線接點 15"/>
            <p:cNvCxnSpPr/>
            <p:nvPr/>
          </p:nvCxnSpPr>
          <p:spPr>
            <a:xfrm>
              <a:off x="8795074" y="403943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8795074" y="4288084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字方塊 18"/>
          <p:cNvSpPr txBox="1"/>
          <p:nvPr/>
        </p:nvSpPr>
        <p:spPr>
          <a:xfrm>
            <a:off x="10419946" y="219231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70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0428259" y="248123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90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0474068" y="27731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55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0428259" y="413254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80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10415558" y="441307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6048782" y="609949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未提供輸入資料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96144" y="146304"/>
            <a:ext cx="5821680" cy="689594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Tendata_array1{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){</a:t>
            </a:r>
          </a:p>
          <a:p>
            <a:pPr marL="0" indent="0">
              <a:buNone/>
            </a:pPr>
            <a:r>
              <a:rPr lang="en-US" altLang="zh-TW" dirty="0"/>
              <a:t>    Scanner </a:t>
            </a:r>
            <a:r>
              <a:rPr lang="en-US" altLang="zh-TW" dirty="0" smtClean="0"/>
              <a:t>input </a:t>
            </a:r>
            <a:r>
              <a:rPr lang="en-US" altLang="zh-TW" dirty="0"/>
              <a:t>= new Scanner(System.in);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    </a:t>
            </a:r>
            <a:r>
              <a:rPr lang="en-US" altLang="zh-TW" dirty="0" err="1" smtClean="0">
                <a:solidFill>
                  <a:srgbClr val="FF0000"/>
                </a:solidFill>
              </a:rPr>
              <a:t>int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[] x=new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[10];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int</a:t>
            </a:r>
            <a:r>
              <a:rPr lang="en-US" altLang="zh-TW" dirty="0"/>
              <a:t> mean=0,max=0,i=0, sum=0, flunk=0;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while (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&lt;=9) 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</a:t>
            </a:r>
            <a:r>
              <a:rPr lang="en-US" altLang="zh-TW" b="1" dirty="0">
                <a:solidFill>
                  <a:srgbClr val="FF0000"/>
                </a:solidFill>
              </a:rPr>
              <a:t>("input data for x["+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+"] :");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	  x[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]=</a:t>
            </a:r>
            <a:r>
              <a:rPr lang="en-US" altLang="zh-TW" b="1" dirty="0" err="1">
                <a:solidFill>
                  <a:srgbClr val="FF0000"/>
                </a:solidFill>
              </a:rPr>
              <a:t>input.nextInt</a:t>
            </a:r>
            <a:r>
              <a:rPr lang="en-US" altLang="zh-TW" b="1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++;}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("\n");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>
                <a:solidFill>
                  <a:srgbClr val="C00000"/>
                </a:solidFill>
              </a:rPr>
              <a:t>for(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=0;i&lt;</a:t>
            </a:r>
            <a:r>
              <a:rPr lang="en-US" altLang="zh-TW" dirty="0" err="1">
                <a:solidFill>
                  <a:srgbClr val="C00000"/>
                </a:solidFill>
              </a:rPr>
              <a:t>x.length;i</a:t>
            </a:r>
            <a:r>
              <a:rPr lang="en-US" altLang="zh-TW" dirty="0">
                <a:solidFill>
                  <a:srgbClr val="C0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err="1" smtClean="0">
                <a:solidFill>
                  <a:srgbClr val="C00000"/>
                </a:solidFill>
              </a:rPr>
              <a:t>System.out.println</a:t>
            </a:r>
            <a:r>
              <a:rPr lang="en-US" altLang="zh-TW" dirty="0">
                <a:solidFill>
                  <a:srgbClr val="C00000"/>
                </a:solidFill>
              </a:rPr>
              <a:t>("x["+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+"] :"+x[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sum=</a:t>
            </a:r>
            <a:r>
              <a:rPr lang="en-US" altLang="zh-TW" dirty="0" err="1" smtClean="0">
                <a:solidFill>
                  <a:srgbClr val="C00000"/>
                </a:solidFill>
              </a:rPr>
              <a:t>sum+x</a:t>
            </a:r>
            <a:r>
              <a:rPr lang="en-US" altLang="zh-TW" dirty="0" smtClean="0">
                <a:solidFill>
                  <a:srgbClr val="C00000"/>
                </a:solidFill>
              </a:rPr>
              <a:t>[</a:t>
            </a:r>
            <a:r>
              <a:rPr lang="en-US" altLang="zh-TW" dirty="0" err="1" smtClean="0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];   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max</a:t>
            </a:r>
            <a:r>
              <a:rPr lang="en-US" altLang="zh-TW" dirty="0">
                <a:solidFill>
                  <a:srgbClr val="C00000"/>
                </a:solidFill>
              </a:rPr>
              <a:t>=(max&lt;x[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])?x[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]:max;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</a:t>
            </a:r>
            <a:r>
              <a:rPr lang="zh-TW" altLang="en-US" dirty="0" smtClean="0">
                <a:solidFill>
                  <a:srgbClr val="C00000"/>
                </a:solidFill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 </a:t>
            </a:r>
            <a:r>
              <a:rPr lang="en-US" altLang="zh-TW" dirty="0">
                <a:solidFill>
                  <a:srgbClr val="C00000"/>
                </a:solidFill>
              </a:rPr>
              <a:t>if (x[</a:t>
            </a:r>
            <a:r>
              <a:rPr lang="en-US" altLang="zh-TW" dirty="0" err="1">
                <a:solidFill>
                  <a:srgbClr val="C00000"/>
                </a:solidFill>
              </a:rPr>
              <a:t>i</a:t>
            </a:r>
            <a:r>
              <a:rPr lang="en-US" altLang="zh-TW" dirty="0">
                <a:solidFill>
                  <a:srgbClr val="C00000"/>
                </a:solidFill>
              </a:rPr>
              <a:t>]&lt;60) flunk++;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C00000"/>
                </a:solidFill>
              </a:rPr>
              <a:t>          }       </a:t>
            </a:r>
          </a:p>
          <a:p>
            <a:pPr marL="0" indent="0">
              <a:buNone/>
            </a:pPr>
            <a:r>
              <a:rPr lang="en-US" altLang="zh-TW" dirty="0"/>
              <a:t>	mean=sum/10;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("mean = "+mean);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("max = "+max);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不及格人數</a:t>
            </a:r>
            <a:r>
              <a:rPr lang="en-US" altLang="zh-TW" dirty="0"/>
              <a:t>: "+flunk);</a:t>
            </a:r>
          </a:p>
          <a:p>
            <a:pPr marL="0" indent="0">
              <a:buNone/>
            </a:pPr>
            <a:r>
              <a:rPr lang="en-US" altLang="zh-TW" dirty="0"/>
              <a:t>	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176" y="146304"/>
            <a:ext cx="4633017" cy="6040840"/>
          </a:xfrm>
          <a:prstGeom prst="rect">
            <a:avLst/>
          </a:prstGeom>
        </p:spPr>
      </p:pic>
      <p:sp>
        <p:nvSpPr>
          <p:cNvPr id="5" name="右大括弧 4"/>
          <p:cNvSpPr/>
          <p:nvPr/>
        </p:nvSpPr>
        <p:spPr>
          <a:xfrm>
            <a:off x="3521122" y="504967"/>
            <a:ext cx="436729" cy="229282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/>
          <p:cNvCxnSpPr>
            <a:stCxn id="5" idx="1"/>
          </p:cNvCxnSpPr>
          <p:nvPr/>
        </p:nvCxnSpPr>
        <p:spPr>
          <a:xfrm>
            <a:off x="3957851" y="1651379"/>
            <a:ext cx="2238233" cy="586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右大括弧 7"/>
          <p:cNvSpPr/>
          <p:nvPr/>
        </p:nvSpPr>
        <p:spPr>
          <a:xfrm>
            <a:off x="1489226" y="2976942"/>
            <a:ext cx="436729" cy="229282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2007272" y="3645489"/>
            <a:ext cx="4338937" cy="477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V="1">
            <a:off x="1707590" y="5145206"/>
            <a:ext cx="5280064" cy="4094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1489226" y="4234890"/>
            <a:ext cx="4979813" cy="1573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flipV="1">
            <a:off x="2007272" y="4625222"/>
            <a:ext cx="4386946" cy="141806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457200" y="2797791"/>
            <a:ext cx="198444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626468" y="2797791"/>
            <a:ext cx="3501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7947498" y="2393004"/>
            <a:ext cx="1342417" cy="595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9572017" y="2393004"/>
            <a:ext cx="28210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96144" y="146304"/>
            <a:ext cx="6027534" cy="689594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Tendata_array1{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){</a:t>
            </a:r>
          </a:p>
          <a:p>
            <a:pPr marL="0" indent="0">
              <a:buNone/>
            </a:pPr>
            <a:r>
              <a:rPr lang="en-US" altLang="zh-TW" dirty="0"/>
              <a:t>    Scanner </a:t>
            </a:r>
            <a:r>
              <a:rPr lang="en-US" altLang="zh-TW" dirty="0" smtClean="0"/>
              <a:t>input </a:t>
            </a:r>
            <a:r>
              <a:rPr lang="en-US" altLang="zh-TW" dirty="0"/>
              <a:t>= new Scanner(System.in);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    </a:t>
            </a:r>
            <a:r>
              <a:rPr lang="en-US" altLang="zh-TW" dirty="0" err="1" smtClean="0">
                <a:solidFill>
                  <a:srgbClr val="FF0000"/>
                </a:solidFill>
              </a:rPr>
              <a:t>int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[] x=new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[10];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int</a:t>
            </a:r>
            <a:r>
              <a:rPr lang="en-US" altLang="zh-TW" dirty="0"/>
              <a:t> mean=0,max=0,</a:t>
            </a:r>
            <a:r>
              <a:rPr lang="en-US" altLang="zh-TW" sz="2900" b="1" dirty="0">
                <a:solidFill>
                  <a:srgbClr val="FF0000"/>
                </a:solidFill>
              </a:rPr>
              <a:t>i=0</a:t>
            </a:r>
            <a:r>
              <a:rPr lang="en-US" altLang="zh-TW" dirty="0"/>
              <a:t>, sum=0, flunk=0;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while (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&lt;=9) {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</a:t>
            </a:r>
            <a:r>
              <a:rPr lang="en-US" altLang="zh-TW" b="1" dirty="0">
                <a:solidFill>
                  <a:srgbClr val="FF0000"/>
                </a:solidFill>
              </a:rPr>
              <a:t>("input data for x["+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+"] :");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	  x[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]=</a:t>
            </a:r>
            <a:r>
              <a:rPr lang="en-US" altLang="zh-TW" b="1" dirty="0" err="1">
                <a:solidFill>
                  <a:srgbClr val="FF0000"/>
                </a:solidFill>
              </a:rPr>
              <a:t>input.nextInt</a:t>
            </a:r>
            <a:r>
              <a:rPr lang="en-US" altLang="zh-TW" b="1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      </a:t>
            </a:r>
            <a:r>
              <a:rPr lang="en-US" altLang="zh-TW" b="1" dirty="0" err="1">
                <a:solidFill>
                  <a:srgbClr val="FF0000"/>
                </a:solidFill>
              </a:rPr>
              <a:t>i</a:t>
            </a:r>
            <a:r>
              <a:rPr lang="en-US" altLang="zh-TW" b="1" dirty="0">
                <a:solidFill>
                  <a:srgbClr val="FF0000"/>
                </a:solidFill>
              </a:rPr>
              <a:t>++;}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("\n");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for(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=0;i&lt;</a:t>
            </a:r>
            <a:r>
              <a:rPr lang="en-US" altLang="zh-TW" dirty="0" err="1">
                <a:solidFill>
                  <a:srgbClr val="FF0000"/>
                </a:solidFill>
              </a:rPr>
              <a:t>x.length;i</a:t>
            </a:r>
            <a:r>
              <a:rPr lang="en-US" altLang="zh-TW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</a:t>
            </a:r>
            <a:r>
              <a:rPr lang="en-US" altLang="zh-TW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dirty="0">
                <a:solidFill>
                  <a:srgbClr val="FF0000"/>
                </a:solidFill>
              </a:rPr>
              <a:t>("x["+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+"] :"+x[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]);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sum=</a:t>
            </a:r>
            <a:r>
              <a:rPr lang="en-US" altLang="zh-TW" dirty="0" err="1">
                <a:solidFill>
                  <a:srgbClr val="FF0000"/>
                </a:solidFill>
              </a:rPr>
              <a:t>sum+x</a:t>
            </a:r>
            <a:r>
              <a:rPr lang="en-US" altLang="zh-TW" dirty="0">
                <a:solidFill>
                  <a:srgbClr val="FF0000"/>
                </a:solidFill>
              </a:rPr>
              <a:t>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];   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max=(max&lt;x[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])?x[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]:max;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if (x[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]&lt;60) flunk++;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          }       </a:t>
            </a:r>
          </a:p>
          <a:p>
            <a:pPr marL="0" indent="0">
              <a:buNone/>
            </a:pPr>
            <a:r>
              <a:rPr lang="en-US" altLang="zh-TW" dirty="0" smtClean="0"/>
              <a:t>  mean=sum/10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en-US" altLang="zh-TW" dirty="0" err="1" smtClean="0"/>
              <a:t>System.out.println</a:t>
            </a:r>
            <a:r>
              <a:rPr lang="en-US" altLang="zh-TW" dirty="0"/>
              <a:t>("mean = "+mean);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en-US" altLang="zh-TW" dirty="0" err="1" smtClean="0"/>
              <a:t>System.out.println</a:t>
            </a:r>
            <a:r>
              <a:rPr lang="en-US" altLang="zh-TW" dirty="0"/>
              <a:t>("max = "+max);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不及格人數</a:t>
            </a:r>
            <a:r>
              <a:rPr lang="en-US" altLang="zh-TW" dirty="0"/>
              <a:t>: "+flunk);</a:t>
            </a:r>
          </a:p>
          <a:p>
            <a:pPr marL="0" indent="0">
              <a:buNone/>
            </a:pPr>
            <a:r>
              <a:rPr lang="en-US" altLang="zh-TW" dirty="0"/>
              <a:t>	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376246" y="1667241"/>
            <a:ext cx="256997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輸入</a:t>
            </a:r>
            <a:r>
              <a:rPr lang="en-US" altLang="zh-TW" dirty="0" smtClean="0"/>
              <a:t>10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:</a:t>
            </a:r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=0:</a:t>
            </a:r>
            <a:r>
              <a:rPr lang="zh-TW" altLang="en-US" dirty="0" smtClean="0"/>
              <a:t>第</a:t>
            </a:r>
            <a:r>
              <a:rPr lang="en-US" altLang="zh-TW" dirty="0" smtClean="0"/>
              <a:t>1</a:t>
            </a:r>
            <a:r>
              <a:rPr lang="zh-TW" altLang="en-US" dirty="0" smtClean="0"/>
              <a:t>筆放入</a:t>
            </a:r>
            <a:r>
              <a:rPr lang="en-US" altLang="zh-TW" dirty="0" smtClean="0"/>
              <a:t>x[0]</a:t>
            </a:r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=1:</a:t>
            </a:r>
            <a:r>
              <a:rPr lang="zh-TW" altLang="en-US" dirty="0" smtClean="0"/>
              <a:t>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筆</a:t>
            </a:r>
            <a:r>
              <a:rPr lang="zh-TW" altLang="en-US" dirty="0"/>
              <a:t>放入</a:t>
            </a:r>
            <a:r>
              <a:rPr lang="en-US" altLang="zh-TW" dirty="0" smtClean="0"/>
              <a:t>x[1]</a:t>
            </a:r>
          </a:p>
          <a:p>
            <a:endParaRPr lang="en-US" altLang="zh-TW" dirty="0"/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=9:</a:t>
            </a:r>
            <a:r>
              <a:rPr lang="zh-TW" altLang="en-US" dirty="0" smtClean="0"/>
              <a:t>第</a:t>
            </a:r>
            <a:r>
              <a:rPr lang="en-US" altLang="zh-TW" dirty="0" smtClean="0"/>
              <a:t>10</a:t>
            </a:r>
            <a:r>
              <a:rPr lang="zh-TW" altLang="en-US" dirty="0" smtClean="0"/>
              <a:t>筆</a:t>
            </a:r>
            <a:r>
              <a:rPr lang="zh-TW" altLang="en-US" dirty="0"/>
              <a:t>放入</a:t>
            </a:r>
            <a:r>
              <a:rPr lang="en-US" altLang="zh-TW" dirty="0" smtClean="0"/>
              <a:t>x[9]</a:t>
            </a:r>
            <a:endParaRPr lang="zh-TW" altLang="en-US" dirty="0"/>
          </a:p>
        </p:txBody>
      </p:sp>
      <p:sp>
        <p:nvSpPr>
          <p:cNvPr id="5" name="左大括弧 4"/>
          <p:cNvSpPr/>
          <p:nvPr/>
        </p:nvSpPr>
        <p:spPr>
          <a:xfrm>
            <a:off x="6096000" y="1906954"/>
            <a:ext cx="187569" cy="10474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246712" y="3394441"/>
            <a:ext cx="1800493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分</a:t>
            </a:r>
            <a:r>
              <a:rPr lang="zh-TW" altLang="en-US" dirty="0"/>
              <a:t>析</a:t>
            </a:r>
            <a:r>
              <a:rPr lang="en-US" altLang="zh-TW" dirty="0" smtClean="0"/>
              <a:t>10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印出</a:t>
            </a:r>
            <a:r>
              <a:rPr lang="en-US" altLang="zh-TW" dirty="0" smtClean="0"/>
              <a:t>10</a:t>
            </a:r>
            <a:r>
              <a:rPr lang="zh-TW" altLang="en-US" dirty="0"/>
              <a:t>筆</a:t>
            </a:r>
            <a:r>
              <a:rPr lang="zh-TW" altLang="en-US" dirty="0" smtClean="0"/>
              <a:t>資料</a:t>
            </a:r>
            <a:endParaRPr lang="en-US" altLang="zh-TW" dirty="0" smtClean="0"/>
          </a:p>
          <a:p>
            <a:r>
              <a:rPr lang="zh-TW" altLang="en-US" dirty="0" smtClean="0"/>
              <a:t>加總</a:t>
            </a:r>
            <a:endParaRPr lang="en-US" altLang="zh-TW" dirty="0"/>
          </a:p>
          <a:p>
            <a:r>
              <a:rPr lang="zh-TW" altLang="en-US" dirty="0" smtClean="0"/>
              <a:t>找最大值</a:t>
            </a:r>
            <a:endParaRPr lang="en-US" altLang="zh-TW" dirty="0" smtClean="0"/>
          </a:p>
          <a:p>
            <a:r>
              <a:rPr lang="zh-TW" altLang="en-US" dirty="0" smtClean="0"/>
              <a:t>算出不及格人數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309186" y="118849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宣告陣列</a:t>
            </a:r>
            <a:endParaRPr lang="zh-TW" altLang="en-US" dirty="0"/>
          </a:p>
        </p:txBody>
      </p:sp>
      <p:cxnSp>
        <p:nvCxnSpPr>
          <p:cNvPr id="9" name="直線單箭頭接點 8"/>
          <p:cNvCxnSpPr/>
          <p:nvPr/>
        </p:nvCxnSpPr>
        <p:spPr>
          <a:xfrm>
            <a:off x="5417182" y="1373165"/>
            <a:ext cx="772602" cy="44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左大括弧 9"/>
          <p:cNvSpPr/>
          <p:nvPr/>
        </p:nvSpPr>
        <p:spPr>
          <a:xfrm>
            <a:off x="6103815" y="3398496"/>
            <a:ext cx="312616" cy="15330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2830" y="2028555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運用陣列存放</a:t>
            </a:r>
            <a:r>
              <a:rPr lang="en-US" altLang="zh-TW" dirty="0">
                <a:solidFill>
                  <a:srgbClr val="FF0000"/>
                </a:solidFill>
              </a:rPr>
              <a:t>BMI</a:t>
            </a:r>
            <a:r>
              <a:rPr lang="zh-TW" altLang="en-US" dirty="0" smtClean="0">
                <a:solidFill>
                  <a:srgbClr val="FF0000"/>
                </a:solidFill>
              </a:rPr>
              <a:t>狀態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運用陣列存放</a:t>
            </a:r>
            <a:r>
              <a:rPr lang="en-US" altLang="zh-TW" dirty="0" err="1">
                <a:solidFill>
                  <a:srgbClr val="FF0000"/>
                </a:solidFill>
              </a:rPr>
              <a:t>weekname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4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8916" y="192505"/>
            <a:ext cx="5574631" cy="62029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運用陣列存放</a:t>
            </a:r>
            <a:r>
              <a:rPr lang="en-US" altLang="zh-TW" dirty="0" smtClean="0"/>
              <a:t>BMI</a:t>
            </a:r>
            <a:r>
              <a:rPr lang="zh-TW" altLang="en-US" dirty="0" smtClean="0"/>
              <a:t>狀態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49188" y="0"/>
            <a:ext cx="5642812" cy="6858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</a:t>
            </a:r>
            <a:r>
              <a:rPr lang="en-US" altLang="zh-TW" dirty="0" err="1"/>
              <a:t>BMI_array</a:t>
            </a:r>
            <a:r>
              <a:rPr lang="en-US" altLang="zh-TW" dirty="0"/>
              <a:t> {</a:t>
            </a:r>
          </a:p>
          <a:p>
            <a:pPr marL="0" indent="0">
              <a:buNone/>
            </a:pPr>
            <a:r>
              <a:rPr lang="en-US" altLang="zh-TW" dirty="0"/>
              <a:t>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String ok="Y";	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("==========</a:t>
            </a:r>
            <a:r>
              <a:rPr lang="zh-TW" altLang="en-US" dirty="0"/>
              <a:t>歡迎量測體位</a:t>
            </a:r>
            <a:r>
              <a:rPr lang="en-US" altLang="zh-TW" dirty="0"/>
              <a:t>==========");</a:t>
            </a:r>
          </a:p>
          <a:p>
            <a:pPr marL="0" indent="0">
              <a:buNone/>
            </a:pPr>
            <a:r>
              <a:rPr lang="en-US" altLang="zh-TW" dirty="0"/>
              <a:t>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double height, weight;</a:t>
            </a:r>
          </a:p>
          <a:p>
            <a:pPr marL="0" indent="0">
              <a:buNone/>
            </a:pPr>
            <a:r>
              <a:rPr lang="en-US" altLang="zh-TW" b="1" dirty="0"/>
              <a:t>  </a:t>
            </a:r>
            <a:r>
              <a:rPr lang="en-US" altLang="zh-TW" b="1" dirty="0">
                <a:solidFill>
                  <a:srgbClr val="FF0000"/>
                </a:solidFill>
              </a:rPr>
              <a:t>String [] </a:t>
            </a:r>
            <a:r>
              <a:rPr lang="en-US" altLang="zh-TW" b="1" dirty="0" err="1">
                <a:solidFill>
                  <a:srgbClr val="FF0000"/>
                </a:solidFill>
              </a:rPr>
              <a:t>diagres</a:t>
            </a:r>
            <a:r>
              <a:rPr lang="en-US" altLang="zh-TW" b="1" dirty="0">
                <a:solidFill>
                  <a:srgbClr val="FF0000"/>
                </a:solidFill>
              </a:rPr>
              <a:t>={"</a:t>
            </a:r>
            <a:r>
              <a:rPr lang="zh-TW" altLang="en-US" b="1" dirty="0">
                <a:solidFill>
                  <a:srgbClr val="FF0000"/>
                </a:solidFill>
              </a:rPr>
              <a:t>體重過輕</a:t>
            </a:r>
            <a:r>
              <a:rPr lang="en-US" altLang="zh-TW" b="1" dirty="0">
                <a:solidFill>
                  <a:srgbClr val="FF0000"/>
                </a:solidFill>
              </a:rPr>
              <a:t>Underweight","</a:t>
            </a:r>
            <a:r>
              <a:rPr lang="zh-TW" altLang="en-US" b="1" dirty="0">
                <a:solidFill>
                  <a:srgbClr val="FF0000"/>
                </a:solidFill>
              </a:rPr>
              <a:t>正常</a:t>
            </a:r>
            <a:r>
              <a:rPr lang="en-US" altLang="zh-TW" b="1" dirty="0">
                <a:solidFill>
                  <a:srgbClr val="FF0000"/>
                </a:solidFill>
              </a:rPr>
              <a:t>Normal","</a:t>
            </a:r>
            <a:r>
              <a:rPr lang="zh-TW" altLang="en-US" b="1" dirty="0">
                <a:solidFill>
                  <a:srgbClr val="FF0000"/>
                </a:solidFill>
              </a:rPr>
              <a:t>過重</a:t>
            </a:r>
            <a:r>
              <a:rPr lang="en-US" altLang="zh-TW" b="1" dirty="0">
                <a:solidFill>
                  <a:srgbClr val="FF0000"/>
                </a:solidFill>
              </a:rPr>
              <a:t>Overweight"};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 status;</a:t>
            </a:r>
          </a:p>
          <a:p>
            <a:pPr marL="0" indent="0">
              <a:buNone/>
            </a:pPr>
            <a:r>
              <a:rPr lang="en-US" altLang="zh-TW" dirty="0"/>
              <a:t>  while (</a:t>
            </a:r>
            <a:r>
              <a:rPr lang="en-US" altLang="zh-TW" dirty="0" err="1"/>
              <a:t>ok.toUpperCase</a:t>
            </a:r>
            <a:r>
              <a:rPr lang="en-US" altLang="zh-TW" dirty="0"/>
              <a:t>().equals("Y")) { 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輸入身高：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height = </a:t>
            </a:r>
            <a:r>
              <a:rPr lang="en-US" altLang="zh-TW" dirty="0" err="1"/>
              <a:t>input.nextDouble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輸入體重：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weight = </a:t>
            </a:r>
            <a:r>
              <a:rPr lang="en-US" altLang="zh-TW" dirty="0" err="1"/>
              <a:t>input.nextDouble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double </a:t>
            </a:r>
            <a:r>
              <a:rPr lang="en-US" altLang="zh-TW" dirty="0" err="1"/>
              <a:t>bmi</a:t>
            </a:r>
            <a:r>
              <a:rPr lang="en-US" altLang="zh-TW" dirty="0"/>
              <a:t> = </a:t>
            </a:r>
            <a:r>
              <a:rPr lang="en-US" altLang="zh-TW" dirty="0" err="1"/>
              <a:t>Math.round</a:t>
            </a:r>
            <a:r>
              <a:rPr lang="en-US" altLang="zh-TW" dirty="0"/>
              <a:t>((weight/(height*height) )*100)/100.0;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if (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 &lt; 18.5) </a:t>
            </a:r>
            <a:r>
              <a:rPr lang="zh-TW" altLang="en-US" b="1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</a:rPr>
              <a:t>status </a:t>
            </a:r>
            <a:r>
              <a:rPr lang="en-US" altLang="zh-TW" b="1" dirty="0">
                <a:solidFill>
                  <a:srgbClr val="FF0000"/>
                </a:solidFill>
              </a:rPr>
              <a:t>= 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else if (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 &lt; 24) status = 1</a:t>
            </a:r>
            <a:r>
              <a:rPr lang="en-US" altLang="zh-TW" b="1" dirty="0" smtClean="0">
                <a:solidFill>
                  <a:srgbClr val="FF0000"/>
                </a:solidFill>
              </a:rPr>
              <a:t>;</a:t>
            </a:r>
            <a:r>
              <a:rPr lang="zh-TW" altLang="en-US" b="1" dirty="0" smtClean="0">
                <a:solidFill>
                  <a:srgbClr val="FF0000"/>
                </a:solidFill>
              </a:rPr>
              <a:t>     </a:t>
            </a:r>
            <a:r>
              <a:rPr lang="en-US" altLang="zh-TW" b="1" dirty="0" smtClean="0">
                <a:solidFill>
                  <a:srgbClr val="FF0000"/>
                </a:solidFill>
              </a:rPr>
              <a:t>//(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&gt;=18.5 &amp;&amp; </a:t>
            </a:r>
            <a:r>
              <a:rPr lang="en-US" altLang="zh-TW" b="1" dirty="0" err="1">
                <a:solidFill>
                  <a:srgbClr val="FF0000"/>
                </a:solidFill>
              </a:rPr>
              <a:t>bmi</a:t>
            </a:r>
            <a:r>
              <a:rPr lang="en-US" altLang="zh-TW" b="1" dirty="0">
                <a:solidFill>
                  <a:srgbClr val="FF0000"/>
                </a:solidFill>
              </a:rPr>
              <a:t> &lt; 24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</a:rPr>
              <a:t> 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</a:rPr>
              <a:t>   </a:t>
            </a:r>
            <a:r>
              <a:rPr lang="en-US" altLang="zh-TW" b="1" dirty="0">
                <a:solidFill>
                  <a:srgbClr val="FF0000"/>
                </a:solidFill>
              </a:rPr>
              <a:t>else </a:t>
            </a:r>
            <a:r>
              <a:rPr lang="zh-TW" altLang="en-US" b="1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</a:rPr>
              <a:t>status </a:t>
            </a:r>
            <a:r>
              <a:rPr lang="en-US" altLang="zh-TW" b="1" dirty="0">
                <a:solidFill>
                  <a:srgbClr val="FF0000"/>
                </a:solidFill>
              </a:rPr>
              <a:t>= 2;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("BMI</a:t>
            </a:r>
            <a:r>
              <a:rPr lang="zh-TW" altLang="en-US" dirty="0"/>
              <a:t>：</a:t>
            </a:r>
            <a:r>
              <a:rPr lang="en-US" altLang="zh-TW" dirty="0"/>
              <a:t>"+</a:t>
            </a:r>
            <a:r>
              <a:rPr lang="en-US" altLang="zh-TW" dirty="0" err="1"/>
              <a:t>bmi</a:t>
            </a:r>
            <a:r>
              <a:rPr lang="en-US" altLang="zh-TW" dirty="0"/>
              <a:t>+"</a:t>
            </a:r>
            <a:r>
              <a:rPr lang="zh-TW" altLang="en-US" dirty="0"/>
              <a:t>，狀態</a:t>
            </a:r>
            <a:r>
              <a:rPr lang="en-US" altLang="zh-TW" dirty="0"/>
              <a:t>: "+</a:t>
            </a:r>
            <a:r>
              <a:rPr lang="en-US" altLang="zh-TW" b="1" dirty="0" err="1">
                <a:solidFill>
                  <a:srgbClr val="FF0000"/>
                </a:solidFill>
              </a:rPr>
              <a:t>diagres</a:t>
            </a:r>
            <a:r>
              <a:rPr lang="en-US" altLang="zh-TW" b="1" dirty="0">
                <a:solidFill>
                  <a:srgbClr val="FF0000"/>
                </a:solidFill>
              </a:rPr>
              <a:t>[status])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("(</a:t>
            </a:r>
            <a:r>
              <a:rPr lang="zh-TW" altLang="en-US" dirty="0"/>
              <a:t>繼續</a:t>
            </a:r>
            <a:r>
              <a:rPr lang="en-US" altLang="zh-TW" dirty="0"/>
              <a:t>(Y/N)</a:t>
            </a:r>
            <a:r>
              <a:rPr lang="zh-TW" altLang="en-US" dirty="0"/>
              <a:t>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ok= </a:t>
            </a:r>
            <a:r>
              <a:rPr lang="en-US" altLang="zh-TW" dirty="0" err="1"/>
              <a:t>input.next</a:t>
            </a:r>
            <a:r>
              <a:rPr lang="en-US" altLang="zh-TW" dirty="0"/>
              <a:t>().</a:t>
            </a:r>
            <a:r>
              <a:rPr lang="en-US" altLang="zh-TW" dirty="0" err="1"/>
              <a:t>toUpperCase</a:t>
            </a:r>
            <a:r>
              <a:rPr lang="en-US" altLang="zh-TW" dirty="0"/>
              <a:t>();  </a:t>
            </a:r>
          </a:p>
          <a:p>
            <a:pPr marL="0" indent="0">
              <a:buNone/>
            </a:pPr>
            <a:r>
              <a:rPr lang="en-US" altLang="zh-TW" dirty="0"/>
              <a:t>  }//while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("==========bye bye==========");</a:t>
            </a:r>
          </a:p>
          <a:p>
            <a:pPr marL="0" indent="0">
              <a:buNone/>
            </a:pPr>
            <a:r>
              <a:rPr lang="en-US" altLang="zh-TW" dirty="0"/>
              <a:t> 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62019" y="812800"/>
            <a:ext cx="6228347" cy="2477477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String [] </a:t>
            </a:r>
            <a:r>
              <a:rPr lang="en-US" altLang="zh-TW" sz="1400" b="1" dirty="0" err="1" smtClean="0"/>
              <a:t>diagres</a:t>
            </a:r>
            <a:r>
              <a:rPr lang="en-US" altLang="zh-TW" sz="1400" b="1" dirty="0" smtClean="0"/>
              <a:t>={"</a:t>
            </a:r>
            <a:r>
              <a:rPr lang="zh-TW" altLang="en-US" sz="1400" b="1" dirty="0" smtClean="0"/>
              <a:t>體重過輕</a:t>
            </a:r>
            <a:r>
              <a:rPr lang="en-US" altLang="zh-TW" sz="1400" b="1" dirty="0" smtClean="0"/>
              <a:t>Underweight","</a:t>
            </a:r>
            <a:r>
              <a:rPr lang="zh-TW" altLang="en-US" sz="1400" b="1" dirty="0" smtClean="0"/>
              <a:t>正常</a:t>
            </a:r>
            <a:r>
              <a:rPr lang="en-US" altLang="zh-TW" sz="1400" b="1" dirty="0" smtClean="0"/>
              <a:t>Normal","</a:t>
            </a:r>
            <a:r>
              <a:rPr lang="zh-TW" altLang="en-US" sz="1400" b="1" dirty="0" smtClean="0"/>
              <a:t>過重</a:t>
            </a:r>
            <a:r>
              <a:rPr lang="en-US" altLang="zh-TW" sz="1400" b="1" dirty="0" smtClean="0"/>
              <a:t>Overweight"};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dirty="0" err="1" smtClean="0"/>
              <a:t>int</a:t>
            </a:r>
            <a:r>
              <a:rPr lang="en-US" altLang="zh-TW" sz="1400" dirty="0" smtClean="0"/>
              <a:t> status;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if (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 &lt; 18.5) </a:t>
            </a:r>
            <a:r>
              <a:rPr lang="zh-TW" altLang="en-US" sz="1400" b="1" dirty="0" smtClean="0"/>
              <a:t>  </a:t>
            </a:r>
            <a:r>
              <a:rPr lang="en-US" altLang="zh-TW" sz="1400" b="1" dirty="0" smtClean="0"/>
              <a:t>status = 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 else if </a:t>
            </a:r>
            <a:r>
              <a:rPr lang="zh-TW" altLang="en-US" sz="1400" b="1" dirty="0" smtClean="0"/>
              <a:t> </a:t>
            </a:r>
            <a:r>
              <a:rPr lang="en-US" altLang="zh-TW" sz="1400" b="1" dirty="0" smtClean="0"/>
              <a:t>(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 &lt; 24) status = 1;</a:t>
            </a:r>
            <a:r>
              <a:rPr lang="zh-TW" altLang="en-US" sz="1400" b="1" dirty="0" smtClean="0"/>
              <a:t>     </a:t>
            </a:r>
            <a:r>
              <a:rPr lang="en-US" altLang="zh-TW" sz="1400" b="1" dirty="0" smtClean="0"/>
              <a:t>//(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&gt;=18.5 &amp;&amp; </a:t>
            </a:r>
            <a:r>
              <a:rPr lang="en-US" altLang="zh-TW" sz="1400" b="1" dirty="0" err="1" smtClean="0"/>
              <a:t>bmi</a:t>
            </a:r>
            <a:r>
              <a:rPr lang="en-US" altLang="zh-TW" sz="1400" b="1" dirty="0" smtClean="0"/>
              <a:t> &lt; 24)</a:t>
            </a:r>
            <a:r>
              <a:rPr lang="zh-TW" altLang="en-US" sz="1400" b="1" dirty="0" smtClean="0"/>
              <a:t> </a:t>
            </a:r>
            <a:endParaRPr lang="en-US" altLang="zh-TW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b="1" dirty="0" smtClean="0"/>
              <a:t> else </a:t>
            </a:r>
            <a:r>
              <a:rPr lang="zh-TW" altLang="en-US" sz="1400" b="1" dirty="0" smtClean="0"/>
              <a:t>  </a:t>
            </a:r>
            <a:r>
              <a:rPr lang="en-US" altLang="zh-TW" sz="1400" b="1" dirty="0" smtClean="0"/>
              <a:t>status = 2;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400" dirty="0" err="1" smtClean="0"/>
              <a:t>System.out.println</a:t>
            </a:r>
            <a:r>
              <a:rPr lang="en-US" altLang="zh-TW" sz="1400" dirty="0" smtClean="0"/>
              <a:t>("BMI</a:t>
            </a:r>
            <a:r>
              <a:rPr lang="zh-TW" altLang="en-US" sz="1400" dirty="0" smtClean="0"/>
              <a:t>：</a:t>
            </a:r>
            <a:r>
              <a:rPr lang="en-US" altLang="zh-TW" sz="1400" dirty="0" smtClean="0"/>
              <a:t>"+</a:t>
            </a:r>
            <a:r>
              <a:rPr lang="en-US" altLang="zh-TW" sz="1400" dirty="0" err="1" smtClean="0"/>
              <a:t>bmi</a:t>
            </a:r>
            <a:r>
              <a:rPr lang="en-US" altLang="zh-TW" sz="1400" dirty="0" smtClean="0"/>
              <a:t>+"</a:t>
            </a:r>
            <a:r>
              <a:rPr lang="zh-TW" altLang="en-US" sz="1400" dirty="0" smtClean="0"/>
              <a:t>，狀態</a:t>
            </a:r>
            <a:r>
              <a:rPr lang="en-US" altLang="zh-TW" sz="1400" dirty="0" smtClean="0"/>
              <a:t>: "+</a:t>
            </a:r>
            <a:r>
              <a:rPr lang="en-US" altLang="zh-TW" sz="1400" b="1" dirty="0" err="1" smtClean="0">
                <a:solidFill>
                  <a:srgbClr val="FF0000"/>
                </a:solidFill>
              </a:rPr>
              <a:t>diagres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[status])</a:t>
            </a:r>
            <a:r>
              <a:rPr lang="en-US" altLang="zh-TW" sz="1400" dirty="0" smtClean="0"/>
              <a:t>;</a:t>
            </a:r>
            <a:r>
              <a:rPr lang="en-US" altLang="zh-TW" dirty="0" smtClean="0"/>
              <a:t>  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69908"/>
              </p:ext>
            </p:extLst>
          </p:nvPr>
        </p:nvGraphicFramePr>
        <p:xfrm>
          <a:off x="1793576" y="4088097"/>
          <a:ext cx="316523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231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體重過輕</a:t>
                      </a:r>
                      <a:r>
                        <a:rPr lang="en-US" altLang="zh-TW" sz="1800" b="1" dirty="0" smtClean="0"/>
                        <a:t>Underweight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正常</a:t>
                      </a:r>
                      <a:r>
                        <a:rPr lang="en-US" altLang="zh-TW" sz="1800" b="1" dirty="0" smtClean="0"/>
                        <a:t>Normal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/>
                        <a:t>過重</a:t>
                      </a:r>
                      <a:r>
                        <a:rPr lang="en-US" altLang="zh-TW" sz="1800" b="1" dirty="0" smtClean="0"/>
                        <a:t>Overweight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62019" y="4415032"/>
            <a:ext cx="1870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/>
              <a:t>diagres</a:t>
            </a:r>
            <a:r>
              <a:rPr lang="en-US" altLang="zh-TW" sz="2400" b="1" dirty="0"/>
              <a:t> </a:t>
            </a:r>
            <a:r>
              <a:rPr lang="en-US" altLang="zh-TW" sz="2400" b="1" dirty="0" smtClean="0"/>
              <a:t>[0]</a:t>
            </a:r>
          </a:p>
          <a:p>
            <a:r>
              <a:rPr lang="en-US" altLang="zh-TW" sz="2400" b="1" dirty="0" err="1"/>
              <a:t>diagres</a:t>
            </a:r>
            <a:r>
              <a:rPr lang="en-US" altLang="zh-TW" sz="2400" b="1" dirty="0"/>
              <a:t> </a:t>
            </a:r>
            <a:r>
              <a:rPr lang="en-US" altLang="zh-TW" sz="2400" b="1" dirty="0" smtClean="0"/>
              <a:t>[1]</a:t>
            </a:r>
          </a:p>
          <a:p>
            <a:r>
              <a:rPr lang="en-US" altLang="zh-TW" sz="2400" b="1" dirty="0" err="1"/>
              <a:t>diagres</a:t>
            </a:r>
            <a:r>
              <a:rPr lang="en-US" altLang="zh-TW" sz="2400" b="1" dirty="0"/>
              <a:t> </a:t>
            </a:r>
            <a:r>
              <a:rPr lang="en-US" altLang="zh-TW" sz="2400" b="1" dirty="0" smtClean="0"/>
              <a:t>[2]</a:t>
            </a:r>
            <a:endParaRPr lang="zh-TW" altLang="en-US" sz="2400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2516554" y="6088185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RAM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133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7116" y="1825625"/>
            <a:ext cx="3167293" cy="4351338"/>
          </a:xfrm>
        </p:spPr>
        <p:txBody>
          <a:bodyPr/>
          <a:lstStyle/>
          <a:p>
            <a:r>
              <a:rPr lang="zh-TW" altLang="en-US" dirty="0"/>
              <a:t>運用</a:t>
            </a:r>
            <a:r>
              <a:rPr lang="zh-TW" altLang="en-US" dirty="0" smtClean="0"/>
              <a:t>陣列存放</a:t>
            </a:r>
            <a:r>
              <a:rPr lang="en-US" altLang="zh-TW" dirty="0" err="1" smtClean="0"/>
              <a:t>weekname</a:t>
            </a:r>
            <a:r>
              <a:rPr lang="zh-TW" altLang="en-US" dirty="0" smtClean="0"/>
              <a:t>，看步道好處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965" y="0"/>
            <a:ext cx="8726404" cy="668471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414409" y="651753"/>
            <a:ext cx="8579795" cy="27237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861881" y="1690688"/>
            <a:ext cx="4474723" cy="399026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3035" y="3401129"/>
            <a:ext cx="19410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 smtClean="0"/>
              <a:t>weekname</a:t>
            </a:r>
            <a:r>
              <a:rPr lang="en-US" altLang="zh-TW" sz="2400" b="1" dirty="0" smtClean="0"/>
              <a:t>[0</a:t>
            </a:r>
            <a:r>
              <a:rPr lang="en-US" altLang="zh-TW" sz="2400" b="1" dirty="0"/>
              <a:t>]</a:t>
            </a:r>
          </a:p>
          <a:p>
            <a:r>
              <a:rPr lang="en-US" altLang="zh-TW" sz="2400" b="1" dirty="0" err="1"/>
              <a:t>weekname</a:t>
            </a:r>
            <a:r>
              <a:rPr lang="en-US" altLang="zh-TW" sz="2400" b="1" dirty="0" smtClean="0"/>
              <a:t>[1]</a:t>
            </a:r>
          </a:p>
          <a:p>
            <a:r>
              <a:rPr lang="en-US" altLang="zh-TW" sz="2400" b="1" dirty="0" err="1"/>
              <a:t>weekname</a:t>
            </a:r>
            <a:r>
              <a:rPr lang="en-US" altLang="zh-TW" sz="2400" b="1" dirty="0" smtClean="0"/>
              <a:t>[2]</a:t>
            </a:r>
          </a:p>
          <a:p>
            <a:endParaRPr lang="en-US" altLang="zh-TW" sz="2400" b="1" dirty="0"/>
          </a:p>
          <a:p>
            <a:endParaRPr lang="en-US" altLang="zh-TW" sz="2400" b="1" dirty="0" smtClean="0"/>
          </a:p>
          <a:p>
            <a:endParaRPr lang="en-US" altLang="zh-TW" sz="2400" b="1" dirty="0"/>
          </a:p>
          <a:p>
            <a:r>
              <a:rPr lang="en-US" altLang="zh-TW" sz="2400" b="1" dirty="0" err="1" smtClean="0"/>
              <a:t>weekname</a:t>
            </a:r>
            <a:r>
              <a:rPr lang="en-US" altLang="zh-TW" sz="2400" b="1" dirty="0" smtClean="0"/>
              <a:t>[6]</a:t>
            </a:r>
            <a:endParaRPr lang="zh-TW" altLang="en-US" sz="2400" b="1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01019"/>
              </p:ext>
            </p:extLst>
          </p:nvPr>
        </p:nvGraphicFramePr>
        <p:xfrm>
          <a:off x="1909048" y="3087622"/>
          <a:ext cx="150536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361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Sunday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Monday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Tuesday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Sunday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9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821" y="144378"/>
            <a:ext cx="10515600" cy="567742"/>
          </a:xfrm>
        </p:spPr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3821" y="95935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600" dirty="0"/>
              <a:t>import </a:t>
            </a:r>
            <a:r>
              <a:rPr lang="en-US" altLang="zh-TW" sz="1600" dirty="0" err="1"/>
              <a:t>java.util.Scanner</a:t>
            </a:r>
            <a:r>
              <a:rPr lang="en-US" altLang="zh-TW" sz="1600" dirty="0"/>
              <a:t>;</a:t>
            </a:r>
          </a:p>
          <a:p>
            <a:pPr marL="0" indent="0">
              <a:buNone/>
            </a:pPr>
            <a:r>
              <a:rPr lang="en-US" altLang="zh-TW" sz="1600" dirty="0"/>
              <a:t>public class weekname_3 {</a:t>
            </a:r>
          </a:p>
          <a:p>
            <a:pPr marL="0" indent="0">
              <a:buNone/>
            </a:pPr>
            <a:r>
              <a:rPr lang="en-US" altLang="zh-TW" sz="1600" dirty="0"/>
              <a:t>  public static void main(String[] </a:t>
            </a:r>
            <a:r>
              <a:rPr lang="en-US" altLang="zh-TW" sz="1600" dirty="0" err="1"/>
              <a:t>args</a:t>
            </a:r>
            <a:r>
              <a:rPr lang="en-US" altLang="zh-TW" sz="1600" dirty="0"/>
              <a:t>) {</a:t>
            </a:r>
          </a:p>
          <a:p>
            <a:pPr marL="0" indent="0">
              <a:buNone/>
            </a:pPr>
            <a:r>
              <a:rPr lang="en-US" altLang="zh-TW" sz="1600" dirty="0"/>
              <a:t>   Scanner input = new Scanner(System.in);</a:t>
            </a:r>
          </a:p>
          <a:p>
            <a:pPr marL="0" indent="0">
              <a:buNone/>
            </a:pPr>
            <a:r>
              <a:rPr lang="en-US" altLang="zh-TW" sz="1600" dirty="0"/>
              <a:t>   </a:t>
            </a:r>
            <a:r>
              <a:rPr lang="en-US" altLang="zh-TW" sz="1600" b="1" dirty="0">
                <a:solidFill>
                  <a:srgbClr val="FF0000"/>
                </a:solidFill>
              </a:rPr>
              <a:t>String [] </a:t>
            </a:r>
            <a:r>
              <a:rPr lang="en-US" altLang="zh-TW" sz="1600" b="1" dirty="0" err="1">
                <a:solidFill>
                  <a:srgbClr val="FF0000"/>
                </a:solidFill>
              </a:rPr>
              <a:t>weekname</a:t>
            </a:r>
            <a:r>
              <a:rPr lang="en-US" altLang="zh-TW" sz="1600" b="1" dirty="0">
                <a:solidFill>
                  <a:srgbClr val="FF0000"/>
                </a:solidFill>
              </a:rPr>
              <a:t>= {"Sunday","Monday","Tuesday","Wednesday","Thursday","Friday","Saturday","Sunday"};</a:t>
            </a:r>
          </a:p>
          <a:p>
            <a:pPr marL="0" indent="0">
              <a:buNone/>
            </a:pPr>
            <a:r>
              <a:rPr lang="en-US" altLang="zh-TW" sz="1600" dirty="0"/>
              <a:t>   </a:t>
            </a:r>
            <a:r>
              <a:rPr lang="en-US" altLang="zh-TW" sz="1600" dirty="0" err="1"/>
              <a:t>int</a:t>
            </a:r>
            <a:r>
              <a:rPr lang="en-US" altLang="zh-TW" sz="1600" dirty="0"/>
              <a:t> week = 0;</a:t>
            </a:r>
          </a:p>
          <a:p>
            <a:pPr marL="0" indent="0">
              <a:buNone/>
            </a:pPr>
            <a:r>
              <a:rPr lang="en-US" altLang="zh-TW" sz="1600" dirty="0"/>
              <a:t>   while (week&gt;=0) {</a:t>
            </a:r>
          </a:p>
          <a:p>
            <a:pPr marL="0" indent="0">
              <a:buNone/>
            </a:pPr>
            <a:r>
              <a:rPr lang="en-US" altLang="zh-TW" sz="1600" dirty="0"/>
              <a:t>    </a:t>
            </a:r>
            <a:r>
              <a:rPr lang="en-US" altLang="zh-TW" sz="1600" dirty="0" err="1"/>
              <a:t>System.out.print</a:t>
            </a:r>
            <a:r>
              <a:rPr lang="en-US" altLang="zh-TW" sz="1600" dirty="0"/>
              <a:t>("</a:t>
            </a:r>
            <a:r>
              <a:rPr lang="zh-TW" altLang="en-US" sz="1600" dirty="0"/>
              <a:t>輸入星期幾</a:t>
            </a:r>
            <a:r>
              <a:rPr lang="en-US" altLang="zh-TW" sz="1600" dirty="0"/>
              <a:t>?");	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7030A0"/>
                </a:solidFill>
              </a:rPr>
              <a:t>    week = </a:t>
            </a:r>
            <a:r>
              <a:rPr lang="en-US" altLang="zh-TW" sz="1600" b="1" dirty="0" err="1">
                <a:solidFill>
                  <a:srgbClr val="7030A0"/>
                </a:solidFill>
              </a:rPr>
              <a:t>input.nextInt</a:t>
            </a:r>
            <a:r>
              <a:rPr lang="en-US" altLang="zh-TW" sz="1600" b="1" dirty="0">
                <a:solidFill>
                  <a:srgbClr val="7030A0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sz="1600" dirty="0"/>
              <a:t>    if (week &gt;= 0 &amp;&amp; week &lt;=7) {</a:t>
            </a:r>
          </a:p>
          <a:p>
            <a:pPr marL="0" indent="0">
              <a:buNone/>
            </a:pPr>
            <a:r>
              <a:rPr lang="en-US" altLang="zh-TW" sz="1600" dirty="0"/>
              <a:t>	</a:t>
            </a:r>
            <a:r>
              <a:rPr lang="en-US" altLang="zh-TW" sz="1600" b="1" dirty="0">
                <a:solidFill>
                  <a:srgbClr val="FF0000"/>
                </a:solidFill>
              </a:rPr>
              <a:t>  </a:t>
            </a:r>
            <a:r>
              <a:rPr lang="en-US" altLang="zh-TW" sz="1600" b="1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sz="1600" b="1" dirty="0">
                <a:solidFill>
                  <a:srgbClr val="FF0000"/>
                </a:solidFill>
              </a:rPr>
              <a:t>(</a:t>
            </a:r>
            <a:r>
              <a:rPr lang="en-US" altLang="zh-TW" sz="1600" b="1" dirty="0" err="1">
                <a:solidFill>
                  <a:srgbClr val="FF0000"/>
                </a:solidFill>
              </a:rPr>
              <a:t>weekname</a:t>
            </a:r>
            <a:r>
              <a:rPr lang="en-US" altLang="zh-TW" sz="1600" b="1" dirty="0">
                <a:solidFill>
                  <a:srgbClr val="FF0000"/>
                </a:solidFill>
              </a:rPr>
              <a:t>[week]);</a:t>
            </a:r>
          </a:p>
          <a:p>
            <a:pPr marL="0" indent="0">
              <a:buNone/>
            </a:pPr>
            <a:r>
              <a:rPr lang="en-US" altLang="zh-TW" sz="1600" dirty="0"/>
              <a:t>	 } //if</a:t>
            </a:r>
          </a:p>
          <a:p>
            <a:pPr marL="0" indent="0">
              <a:buNone/>
            </a:pPr>
            <a:r>
              <a:rPr lang="en-US" altLang="zh-TW" sz="1600" dirty="0"/>
              <a:t>	else </a:t>
            </a:r>
          </a:p>
          <a:p>
            <a:pPr marL="0" indent="0">
              <a:buNone/>
            </a:pPr>
            <a:r>
              <a:rPr lang="en-US" altLang="zh-TW" sz="1600" dirty="0"/>
              <a:t>	  </a:t>
            </a:r>
            <a:r>
              <a:rPr lang="en-US" altLang="zh-TW" sz="1600" dirty="0" err="1"/>
              <a:t>System.out.println</a:t>
            </a:r>
            <a:r>
              <a:rPr lang="en-US" altLang="zh-TW" sz="1600" dirty="0"/>
              <a:t>("</a:t>
            </a:r>
            <a:r>
              <a:rPr lang="zh-TW" altLang="en-US" sz="1600" dirty="0"/>
              <a:t>無法判讀</a:t>
            </a:r>
            <a:r>
              <a:rPr lang="en-US" altLang="zh-TW" sz="1600" dirty="0"/>
              <a:t>\n");</a:t>
            </a:r>
          </a:p>
          <a:p>
            <a:pPr marL="0" indent="0">
              <a:buNone/>
            </a:pPr>
            <a:r>
              <a:rPr lang="en-US" altLang="zh-TW" sz="1600" dirty="0"/>
              <a:t>	}//while</a:t>
            </a:r>
          </a:p>
          <a:p>
            <a:pPr marL="0" indent="0">
              <a:buNone/>
            </a:pPr>
            <a:r>
              <a:rPr lang="en-US" altLang="zh-TW" sz="1600" dirty="0"/>
              <a:t>  }//main</a:t>
            </a:r>
          </a:p>
          <a:p>
            <a:pPr marL="0" indent="0">
              <a:buNone/>
            </a:pPr>
            <a:r>
              <a:rPr lang="en-US" altLang="zh-TW" sz="1600" dirty="0"/>
              <a:t>}//class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011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8259" y="1"/>
            <a:ext cx="10515600" cy="787940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平行陣列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(Parallel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Arrays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21" y="638851"/>
            <a:ext cx="11695558" cy="445956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895" y="4171950"/>
            <a:ext cx="63722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893763"/>
            <a:ext cx="9144000" cy="2387600"/>
          </a:xfrm>
        </p:spPr>
        <p:txBody>
          <a:bodyPr/>
          <a:lstStyle/>
          <a:p>
            <a:r>
              <a:rPr lang="zh-TW" altLang="en-US" dirty="0" smtClean="0"/>
              <a:t>陣列</a:t>
            </a:r>
            <a:r>
              <a:rPr lang="en-US" altLang="zh-TW" dirty="0" smtClean="0"/>
              <a:t>(array)</a:t>
            </a:r>
            <a:r>
              <a:rPr lang="zh-TW" altLang="en-US" dirty="0" smtClean="0"/>
              <a:t>基本概念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臺北市立大學 </a:t>
            </a:r>
            <a:r>
              <a:rPr lang="zh-TW" altLang="en-US" dirty="0">
                <a:hlinkClick r:id="rId2" tooltip="資訊科學系(含碩士班)"/>
              </a:rPr>
              <a:t>資訊科學系</a:t>
            </a:r>
            <a:r>
              <a:rPr lang="en-US" altLang="zh-TW" dirty="0">
                <a:hlinkClick r:id="rId2" tooltip="資訊科學系(含碩士班)"/>
              </a:rPr>
              <a:t>(</a:t>
            </a:r>
            <a:r>
              <a:rPr lang="zh-TW" altLang="en-US" dirty="0">
                <a:hlinkClick r:id="rId2" tooltip="資訊科學系(含碩士班)"/>
              </a:rPr>
              <a:t>含碩士班</a:t>
            </a:r>
            <a:r>
              <a:rPr lang="en-US" altLang="zh-TW" dirty="0">
                <a:hlinkClick r:id="rId2" tooltip="資訊科學系(含碩士班)"/>
              </a:rPr>
              <a:t>)</a:t>
            </a:r>
            <a:endParaRPr lang="en-US" altLang="zh-TW" dirty="0"/>
          </a:p>
          <a:p>
            <a:r>
              <a:rPr lang="zh-TW" altLang="en-US" dirty="0"/>
              <a:t>賴阿福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73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4658" y="2116051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求等第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20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83086" y="365125"/>
            <a:ext cx="5170714" cy="1325563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等第</a:t>
            </a:r>
            <a:r>
              <a:rPr lang="en-US" altLang="zh-TW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6766" y="588579"/>
            <a:ext cx="10515600" cy="60508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</a:t>
            </a:r>
            <a:r>
              <a:rPr lang="en-US" altLang="zh-TW" dirty="0" err="1"/>
              <a:t>scorerank_array</a:t>
            </a:r>
            <a:r>
              <a:rPr lang="en-US" altLang="zh-TW" dirty="0"/>
              <a:t> 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score = 0;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b="1" dirty="0">
                <a:solidFill>
                  <a:srgbClr val="FF0000"/>
                </a:solidFill>
              </a:rPr>
              <a:t>String [] rank= {"</a:t>
            </a:r>
            <a:r>
              <a:rPr lang="zh-TW" altLang="en-US" b="1" dirty="0">
                <a:solidFill>
                  <a:srgbClr val="FF0000"/>
                </a:solidFill>
              </a:rPr>
              <a:t>壬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辛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庚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己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戊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丁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甲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"};</a:t>
            </a:r>
          </a:p>
          <a:p>
            <a:pPr marL="0" indent="0">
              <a:buNone/>
            </a:pPr>
            <a:r>
              <a:rPr lang="en-US" altLang="zh-TW" dirty="0"/>
              <a:t>    while (score&gt;=0) {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輸入分數</a:t>
            </a:r>
            <a:r>
              <a:rPr lang="en-US" altLang="zh-TW" dirty="0"/>
              <a:t>(</a:t>
            </a:r>
            <a:r>
              <a:rPr lang="zh-TW" altLang="en-US" dirty="0"/>
              <a:t>整數</a:t>
            </a:r>
            <a:r>
              <a:rPr lang="en-US" altLang="zh-TW" dirty="0"/>
              <a:t>, -1:end)</a:t>
            </a:r>
            <a:r>
              <a:rPr lang="zh-TW" altLang="en-US" dirty="0"/>
              <a:t>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score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 //100~90</a:t>
            </a:r>
            <a:r>
              <a:rPr lang="zh-TW" altLang="en-US" dirty="0"/>
              <a:t>優 </a:t>
            </a:r>
            <a:r>
              <a:rPr lang="en-US" altLang="zh-TW" dirty="0"/>
              <a:t>89~80</a:t>
            </a:r>
            <a:r>
              <a:rPr lang="zh-TW" altLang="en-US" dirty="0"/>
              <a:t>甲 </a:t>
            </a:r>
            <a:r>
              <a:rPr lang="en-US" altLang="zh-TW" dirty="0"/>
              <a:t>79~70</a:t>
            </a:r>
            <a:r>
              <a:rPr lang="zh-TW" altLang="en-US" dirty="0"/>
              <a:t>乙 </a:t>
            </a:r>
            <a:r>
              <a:rPr lang="en-US" altLang="zh-TW" dirty="0"/>
              <a:t>69~60</a:t>
            </a:r>
            <a:r>
              <a:rPr lang="zh-TW" altLang="en-US" dirty="0"/>
              <a:t>丙 </a:t>
            </a:r>
            <a:r>
              <a:rPr lang="en-US" altLang="zh-TW" dirty="0"/>
              <a:t>59~50</a:t>
            </a:r>
            <a:r>
              <a:rPr lang="zh-TW" altLang="en-US" dirty="0"/>
              <a:t>丁 </a:t>
            </a:r>
            <a:r>
              <a:rPr lang="en-US" altLang="zh-TW" dirty="0"/>
              <a:t>49~40</a:t>
            </a:r>
            <a:r>
              <a:rPr lang="zh-TW" altLang="en-US" dirty="0"/>
              <a:t>戊 </a:t>
            </a:r>
            <a:r>
              <a:rPr lang="en-US" altLang="zh-TW" dirty="0"/>
              <a:t>39~30</a:t>
            </a:r>
            <a:r>
              <a:rPr lang="zh-TW" altLang="en-US" dirty="0"/>
              <a:t>己 </a:t>
            </a:r>
            <a:r>
              <a:rPr lang="en-US" altLang="zh-TW" dirty="0"/>
              <a:t>29~20</a:t>
            </a:r>
            <a:r>
              <a:rPr lang="zh-TW" altLang="en-US" dirty="0"/>
              <a:t>庚 </a:t>
            </a:r>
            <a:r>
              <a:rPr lang="en-US" altLang="zh-TW" dirty="0"/>
              <a:t>19~10</a:t>
            </a:r>
            <a:r>
              <a:rPr lang="zh-TW" altLang="en-US" dirty="0"/>
              <a:t>辛 </a:t>
            </a:r>
            <a:r>
              <a:rPr lang="en-US" altLang="zh-TW" dirty="0"/>
              <a:t>9~0</a:t>
            </a:r>
            <a:r>
              <a:rPr lang="zh-TW" altLang="en-US" dirty="0"/>
              <a:t>壬 </a:t>
            </a:r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if (score &gt;= 0)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等第：</a:t>
            </a:r>
            <a:r>
              <a:rPr lang="en-US" altLang="zh-TW" dirty="0"/>
              <a:t>"+</a:t>
            </a:r>
            <a:r>
              <a:rPr lang="en-US" altLang="zh-TW" b="1" dirty="0">
                <a:solidFill>
                  <a:srgbClr val="FF0000"/>
                </a:solidFill>
              </a:rPr>
              <a:t>rank[score/10]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    else     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無法判讀</a:t>
            </a:r>
            <a:r>
              <a:rPr lang="en-US" altLang="zh-TW" dirty="0"/>
              <a:t>, bye!\n");</a:t>
            </a:r>
          </a:p>
          <a:p>
            <a:pPr marL="0" indent="0">
              <a:buNone/>
            </a:pPr>
            <a:r>
              <a:rPr lang="en-US" altLang="zh-TW" dirty="0"/>
              <a:t>    }//while</a:t>
            </a:r>
          </a:p>
          <a:p>
            <a:pPr marL="0" indent="0">
              <a:buNone/>
            </a:pPr>
            <a:r>
              <a:rPr lang="en-US" altLang="zh-TW" dirty="0"/>
              <a:t> 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26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02109" y="2023584"/>
            <a:ext cx="607670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smtClean="0"/>
              <a:t>Score = 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0/10 == 0</a:t>
            </a:r>
          </a:p>
          <a:p>
            <a:r>
              <a:rPr lang="en-US" altLang="zh-TW" sz="2600" dirty="0" smtClean="0"/>
              <a:t>Score = 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0</a:t>
            </a:r>
          </a:p>
          <a:p>
            <a:r>
              <a:rPr lang="en-US" altLang="zh-TW" sz="2600" dirty="0" smtClean="0"/>
              <a:t>Score = 15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15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1</a:t>
            </a:r>
          </a:p>
          <a:p>
            <a:endParaRPr lang="en-US" altLang="zh-TW" sz="2600" dirty="0">
              <a:sym typeface="Wingdings" panose="05000000000000000000" pitchFamily="2" charset="2"/>
            </a:endParaRPr>
          </a:p>
          <a:p>
            <a:endParaRPr lang="en-US" altLang="zh-TW" sz="2600" dirty="0" smtClean="0">
              <a:sym typeface="Wingdings" panose="05000000000000000000" pitchFamily="2" charset="2"/>
            </a:endParaRPr>
          </a:p>
          <a:p>
            <a:r>
              <a:rPr lang="en-US" altLang="zh-TW" sz="2600" dirty="0" smtClean="0"/>
              <a:t>Score = 89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89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8</a:t>
            </a:r>
          </a:p>
          <a:p>
            <a:r>
              <a:rPr lang="en-US" altLang="zh-TW" sz="2600" dirty="0" smtClean="0"/>
              <a:t>Score = 95 </a:t>
            </a:r>
            <a:r>
              <a:rPr lang="en-US" altLang="zh-TW" sz="2600" dirty="0" smtClean="0">
                <a:sym typeface="Wingdings" panose="05000000000000000000" pitchFamily="2" charset="2"/>
              </a:rPr>
              <a:t> 95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9</a:t>
            </a:r>
          </a:p>
          <a:p>
            <a:r>
              <a:rPr lang="en-US" altLang="zh-TW" sz="2600" dirty="0" smtClean="0"/>
              <a:t>Score = 100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100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 = 10</a:t>
            </a:r>
          </a:p>
          <a:p>
            <a:endParaRPr lang="zh-TW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6513967" y="1068941"/>
          <a:ext cx="501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736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6513967" y="1439781"/>
          <a:ext cx="501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736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壬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辛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庚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己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戊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丁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甲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上彎箭號 17"/>
          <p:cNvSpPr/>
          <p:nvPr/>
        </p:nvSpPr>
        <p:spPr>
          <a:xfrm>
            <a:off x="5305926" y="1794075"/>
            <a:ext cx="1636295" cy="504315"/>
          </a:xfrm>
          <a:prstGeom prst="bentUpArrow">
            <a:avLst>
              <a:gd name="adj1" fmla="val 0"/>
              <a:gd name="adj2" fmla="val 19262"/>
              <a:gd name="adj3" fmla="val 31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上彎箭號 18"/>
          <p:cNvSpPr/>
          <p:nvPr/>
        </p:nvSpPr>
        <p:spPr>
          <a:xfrm>
            <a:off x="3823987" y="1828800"/>
            <a:ext cx="3433341" cy="842666"/>
          </a:xfrm>
          <a:prstGeom prst="bentUpArrow">
            <a:avLst>
              <a:gd name="adj1" fmla="val 0"/>
              <a:gd name="adj2" fmla="val 11463"/>
              <a:gd name="adj3" fmla="val 177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上彎箭號 19"/>
          <p:cNvSpPr/>
          <p:nvPr/>
        </p:nvSpPr>
        <p:spPr>
          <a:xfrm>
            <a:off x="3946358" y="1799046"/>
            <a:ext cx="3727658" cy="1279820"/>
          </a:xfrm>
          <a:prstGeom prst="bentUpArrow">
            <a:avLst>
              <a:gd name="adj1" fmla="val 0"/>
              <a:gd name="adj2" fmla="val 8750"/>
              <a:gd name="adj3" fmla="val 13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上彎箭號 20"/>
          <p:cNvSpPr/>
          <p:nvPr/>
        </p:nvSpPr>
        <p:spPr>
          <a:xfrm>
            <a:off x="3946355" y="1794077"/>
            <a:ext cx="6632905" cy="2441039"/>
          </a:xfrm>
          <a:prstGeom prst="bentUpArrow">
            <a:avLst>
              <a:gd name="adj1" fmla="val 0"/>
              <a:gd name="adj2" fmla="val 5100"/>
              <a:gd name="adj3" fmla="val 8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上彎箭號 21"/>
          <p:cNvSpPr/>
          <p:nvPr/>
        </p:nvSpPr>
        <p:spPr>
          <a:xfrm>
            <a:off x="3946357" y="1794075"/>
            <a:ext cx="7095891" cy="2850113"/>
          </a:xfrm>
          <a:prstGeom prst="bentUpArrow">
            <a:avLst>
              <a:gd name="adj1" fmla="val 0"/>
              <a:gd name="adj2" fmla="val 4414"/>
              <a:gd name="adj3" fmla="val 6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上彎箭號 22"/>
          <p:cNvSpPr/>
          <p:nvPr/>
        </p:nvSpPr>
        <p:spPr>
          <a:xfrm>
            <a:off x="4367462" y="1794076"/>
            <a:ext cx="7058309" cy="3247156"/>
          </a:xfrm>
          <a:prstGeom prst="bentUpArrow">
            <a:avLst>
              <a:gd name="adj1" fmla="val 0"/>
              <a:gd name="adj2" fmla="val 3642"/>
              <a:gd name="adj3" fmla="val 5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647235" y="3324310"/>
            <a:ext cx="461665" cy="926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dirty="0" smtClean="0"/>
              <a:t>……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323974" y="5781410"/>
            <a:ext cx="99971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*透過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Score/10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取得對應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等第陣列索引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，及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Score/10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計算結果為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整數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，作為索引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(index)</a:t>
            </a: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*以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空間換取時間，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if 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selection 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分支結構幾乎可忽略</a:t>
            </a:r>
            <a:endParaRPr lang="zh-TW" altLang="en-US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56151" y="422610"/>
            <a:ext cx="4084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求等第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endParaRPr lang="zh-TW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6408812" y="714646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Rank[0]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486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61592" y="166548"/>
            <a:ext cx="5170714" cy="844062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等第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6766" y="588579"/>
            <a:ext cx="10515600" cy="60508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public class scorerank_array_2 {</a:t>
            </a:r>
          </a:p>
          <a:p>
            <a:pPr marL="0" indent="0">
              <a:buNone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score = 0;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String [] rank= {"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優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甲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丙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丁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戊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己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庚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辛</a:t>
            </a:r>
            <a:r>
              <a:rPr lang="en-US" altLang="zh-TW" b="1" dirty="0">
                <a:solidFill>
                  <a:srgbClr val="FF0000"/>
                </a:solidFill>
              </a:rPr>
              <a:t>","</a:t>
            </a:r>
            <a:r>
              <a:rPr lang="zh-TW" altLang="en-US" b="1" dirty="0">
                <a:solidFill>
                  <a:srgbClr val="FF0000"/>
                </a:solidFill>
              </a:rPr>
              <a:t>壬</a:t>
            </a:r>
            <a:r>
              <a:rPr lang="en-US" altLang="zh-TW" b="1" dirty="0">
                <a:solidFill>
                  <a:srgbClr val="FF0000"/>
                </a:solidFill>
              </a:rPr>
              <a:t>"};</a:t>
            </a:r>
          </a:p>
          <a:p>
            <a:pPr marL="0" indent="0">
              <a:buNone/>
            </a:pPr>
            <a:r>
              <a:rPr lang="en-US" altLang="zh-TW" dirty="0"/>
              <a:t>    while (score&gt;=0) {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輸入分數</a:t>
            </a:r>
            <a:r>
              <a:rPr lang="en-US" altLang="zh-TW" dirty="0"/>
              <a:t>(</a:t>
            </a:r>
            <a:r>
              <a:rPr lang="zh-TW" altLang="en-US" dirty="0"/>
              <a:t>整數</a:t>
            </a:r>
            <a:r>
              <a:rPr lang="en-US" altLang="zh-TW" dirty="0"/>
              <a:t>, -1:end)</a:t>
            </a:r>
            <a:r>
              <a:rPr lang="zh-TW" altLang="en-US" dirty="0"/>
              <a:t>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 score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  //100~90</a:t>
            </a:r>
            <a:r>
              <a:rPr lang="zh-TW" altLang="en-US" dirty="0"/>
              <a:t>優 </a:t>
            </a:r>
            <a:r>
              <a:rPr lang="en-US" altLang="zh-TW" dirty="0"/>
              <a:t>89~80</a:t>
            </a:r>
            <a:r>
              <a:rPr lang="zh-TW" altLang="en-US" dirty="0"/>
              <a:t>甲 </a:t>
            </a:r>
            <a:r>
              <a:rPr lang="en-US" altLang="zh-TW" dirty="0"/>
              <a:t>79~70</a:t>
            </a:r>
            <a:r>
              <a:rPr lang="zh-TW" altLang="en-US" dirty="0"/>
              <a:t>乙 </a:t>
            </a:r>
            <a:r>
              <a:rPr lang="en-US" altLang="zh-TW" dirty="0"/>
              <a:t>69~60</a:t>
            </a:r>
            <a:r>
              <a:rPr lang="zh-TW" altLang="en-US" dirty="0"/>
              <a:t>丙 </a:t>
            </a:r>
            <a:r>
              <a:rPr lang="en-US" altLang="zh-TW" dirty="0"/>
              <a:t>59~50</a:t>
            </a:r>
            <a:r>
              <a:rPr lang="zh-TW" altLang="en-US" dirty="0"/>
              <a:t>丁 </a:t>
            </a:r>
            <a:r>
              <a:rPr lang="en-US" altLang="zh-TW" dirty="0"/>
              <a:t>49~40</a:t>
            </a:r>
            <a:r>
              <a:rPr lang="zh-TW" altLang="en-US" dirty="0"/>
              <a:t>戊 </a:t>
            </a:r>
            <a:r>
              <a:rPr lang="en-US" altLang="zh-TW" dirty="0"/>
              <a:t>39~30</a:t>
            </a:r>
            <a:r>
              <a:rPr lang="zh-TW" altLang="en-US" dirty="0"/>
              <a:t>己 </a:t>
            </a:r>
            <a:r>
              <a:rPr lang="en-US" altLang="zh-TW" dirty="0"/>
              <a:t>29~20</a:t>
            </a:r>
            <a:r>
              <a:rPr lang="zh-TW" altLang="en-US" dirty="0"/>
              <a:t>庚 </a:t>
            </a:r>
            <a:r>
              <a:rPr lang="en-US" altLang="zh-TW" dirty="0"/>
              <a:t>19~10</a:t>
            </a:r>
            <a:r>
              <a:rPr lang="zh-TW" altLang="en-US" dirty="0"/>
              <a:t>辛 </a:t>
            </a:r>
            <a:r>
              <a:rPr lang="en-US" altLang="zh-TW" dirty="0"/>
              <a:t>9~0</a:t>
            </a:r>
            <a:r>
              <a:rPr lang="zh-TW" altLang="en-US" dirty="0"/>
              <a:t>壬 </a:t>
            </a:r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if (score&lt;=100 &amp;&amp; score &gt;= 0)</a:t>
            </a:r>
          </a:p>
          <a:p>
            <a:pPr marL="0" indent="0">
              <a:buNone/>
            </a:pPr>
            <a:r>
              <a:rPr lang="en-US" altLang="zh-TW" dirty="0"/>
              <a:t>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等第：</a:t>
            </a:r>
            <a:r>
              <a:rPr lang="en-US" altLang="zh-TW" dirty="0"/>
              <a:t>"+</a:t>
            </a:r>
            <a:r>
              <a:rPr lang="en-US" altLang="zh-TW" b="1" dirty="0">
                <a:solidFill>
                  <a:srgbClr val="FF0000"/>
                </a:solidFill>
              </a:rPr>
              <a:t>rank[10-(</a:t>
            </a:r>
            <a:r>
              <a:rPr lang="en-US" altLang="zh-TW" b="1" dirty="0" err="1">
                <a:solidFill>
                  <a:srgbClr val="FF0000"/>
                </a:solidFill>
              </a:rPr>
              <a:t>int</a:t>
            </a:r>
            <a:r>
              <a:rPr lang="en-US" altLang="zh-TW" b="1" dirty="0">
                <a:solidFill>
                  <a:srgbClr val="FF0000"/>
                </a:solidFill>
              </a:rPr>
              <a:t>)</a:t>
            </a:r>
            <a:r>
              <a:rPr lang="en-US" altLang="zh-TW" b="1" dirty="0" err="1">
                <a:solidFill>
                  <a:srgbClr val="FF0000"/>
                </a:solidFill>
              </a:rPr>
              <a:t>Math.floor</a:t>
            </a:r>
            <a:r>
              <a:rPr lang="en-US" altLang="zh-TW" b="1" dirty="0">
                <a:solidFill>
                  <a:srgbClr val="FF0000"/>
                </a:solidFill>
              </a:rPr>
              <a:t>(score/10</a:t>
            </a:r>
            <a:r>
              <a:rPr lang="en-US" altLang="zh-TW" b="1" dirty="0" smtClean="0">
                <a:solidFill>
                  <a:srgbClr val="FF0000"/>
                </a:solidFill>
              </a:rPr>
              <a:t>)]);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else if (score&gt;100)      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無法判讀</a:t>
            </a:r>
            <a:r>
              <a:rPr lang="en-US" altLang="zh-TW" dirty="0"/>
              <a:t>!\n");</a:t>
            </a:r>
          </a:p>
          <a:p>
            <a:pPr marL="0" indent="0">
              <a:buNone/>
            </a:pPr>
            <a:r>
              <a:rPr lang="en-US" altLang="zh-TW" dirty="0"/>
              <a:t>    else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err="1"/>
              <a:t>System.out.println</a:t>
            </a:r>
            <a:r>
              <a:rPr lang="en-US" altLang="zh-TW" dirty="0"/>
              <a:t>("bye!\n");</a:t>
            </a:r>
          </a:p>
          <a:p>
            <a:pPr marL="0" indent="0">
              <a:buNone/>
            </a:pPr>
            <a:r>
              <a:rPr lang="en-US" altLang="zh-TW" dirty="0"/>
              <a:t>    }//while</a:t>
            </a:r>
          </a:p>
          <a:p>
            <a:pPr marL="0" indent="0">
              <a:buNone/>
            </a:pPr>
            <a:r>
              <a:rPr lang="en-US" altLang="zh-TW" dirty="0"/>
              <a:t>  }//main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59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08345" y="2002422"/>
            <a:ext cx="60767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smtClean="0"/>
              <a:t>Score = 100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(100/10) == 0</a:t>
            </a:r>
          </a:p>
          <a:p>
            <a:r>
              <a:rPr lang="en-US" altLang="zh-TW" sz="2600" dirty="0" smtClean="0"/>
              <a:t>Score = 95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–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(</a:t>
            </a:r>
            <a:r>
              <a:rPr lang="en-US" altLang="zh-TW" sz="2600" dirty="0" err="1" smtClean="0">
                <a:sym typeface="Wingdings" panose="05000000000000000000" pitchFamily="2" charset="2"/>
              </a:rPr>
              <a:t>int</a:t>
            </a:r>
            <a:r>
              <a:rPr lang="en-US" altLang="zh-TW" sz="2600" dirty="0" smtClean="0">
                <a:sym typeface="Wingdings" panose="05000000000000000000" pitchFamily="2" charset="2"/>
              </a:rPr>
              <a:t>)</a:t>
            </a:r>
            <a:r>
              <a:rPr lang="en-US" altLang="zh-TW" sz="2600" dirty="0" err="1" smtClean="0">
                <a:sym typeface="Wingdings" panose="05000000000000000000" pitchFamily="2" charset="2"/>
              </a:rPr>
              <a:t>Math.floor</a:t>
            </a:r>
            <a:r>
              <a:rPr lang="en-US" altLang="zh-TW" sz="2600" dirty="0" smtClean="0">
                <a:sym typeface="Wingdings" panose="05000000000000000000" pitchFamily="2" charset="2"/>
              </a:rPr>
              <a:t>(95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10) = 1</a:t>
            </a:r>
          </a:p>
          <a:p>
            <a:r>
              <a:rPr lang="en-US" altLang="zh-TW" sz="2600" dirty="0" smtClean="0"/>
              <a:t>Score = 89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Math</a:t>
            </a:r>
            <a:r>
              <a:rPr lang="en-US" altLang="zh-TW" sz="2600" dirty="0">
                <a:sym typeface="Wingdings" panose="05000000000000000000" pitchFamily="2" charset="2"/>
              </a:rPr>
              <a:t>. floor(89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10) = 2</a:t>
            </a:r>
          </a:p>
          <a:p>
            <a:endParaRPr lang="en-US" altLang="zh-TW" sz="2600" dirty="0">
              <a:sym typeface="Wingdings" panose="05000000000000000000" pitchFamily="2" charset="2"/>
            </a:endParaRPr>
          </a:p>
          <a:p>
            <a:endParaRPr lang="en-US" altLang="zh-TW" sz="2600" dirty="0" smtClean="0">
              <a:sym typeface="Wingdings" panose="05000000000000000000" pitchFamily="2" charset="2"/>
            </a:endParaRPr>
          </a:p>
          <a:p>
            <a:r>
              <a:rPr lang="en-US" altLang="zh-TW" sz="2600" dirty="0" smtClean="0"/>
              <a:t>Score = 9 </a:t>
            </a:r>
            <a:r>
              <a:rPr lang="en-US" altLang="zh-TW" sz="2600" dirty="0" smtClean="0">
                <a:sym typeface="Wingdings" panose="05000000000000000000" pitchFamily="2" charset="2"/>
              </a:rPr>
              <a:t> 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Math</a:t>
            </a:r>
            <a:r>
              <a:rPr lang="en-US" altLang="zh-TW" sz="2600" dirty="0">
                <a:sym typeface="Wingdings" panose="05000000000000000000" pitchFamily="2" charset="2"/>
              </a:rPr>
              <a:t>. floor(9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/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10) = 10</a:t>
            </a:r>
          </a:p>
          <a:p>
            <a:r>
              <a:rPr lang="en-US" altLang="zh-TW" sz="2600" dirty="0" smtClean="0"/>
              <a:t>Score = 0 </a:t>
            </a:r>
            <a:r>
              <a:rPr lang="en-US" altLang="zh-TW" sz="2600" dirty="0" smtClean="0">
                <a:sym typeface="Wingdings" panose="05000000000000000000" pitchFamily="2" charset="2"/>
              </a:rPr>
              <a:t> 10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-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Math</a:t>
            </a:r>
            <a:r>
              <a:rPr lang="en-US" altLang="zh-TW" sz="2600" dirty="0">
                <a:sym typeface="Wingdings" panose="05000000000000000000" pitchFamily="2" charset="2"/>
              </a:rPr>
              <a:t>. floor(0/10</a:t>
            </a:r>
            <a:r>
              <a:rPr lang="en-US" altLang="zh-TW" sz="2600" dirty="0" smtClean="0">
                <a:sym typeface="Wingdings" panose="05000000000000000000" pitchFamily="2" charset="2"/>
              </a:rPr>
              <a:t>)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=</a:t>
            </a:r>
            <a:r>
              <a:rPr lang="zh-TW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zh-TW" sz="2600" dirty="0" smtClean="0">
                <a:sym typeface="Wingdings" panose="05000000000000000000" pitchFamily="2" charset="2"/>
              </a:rPr>
              <a:t>10</a:t>
            </a:r>
            <a:endParaRPr lang="zh-TW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6513967" y="1079754"/>
          <a:ext cx="50144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835736"/>
              </a:tblGrid>
              <a:tr h="308813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6513967" y="1439781"/>
          <a:ext cx="501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417868"/>
                <a:gridCol w="8357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甲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丙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丁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戊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己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庚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辛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壬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上彎箭號 17"/>
          <p:cNvSpPr/>
          <p:nvPr/>
        </p:nvSpPr>
        <p:spPr>
          <a:xfrm>
            <a:off x="4836695" y="1812856"/>
            <a:ext cx="2003944" cy="461112"/>
          </a:xfrm>
          <a:prstGeom prst="bentUpArrow">
            <a:avLst>
              <a:gd name="adj1" fmla="val 0"/>
              <a:gd name="adj2" fmla="val 19262"/>
              <a:gd name="adj3" fmla="val 31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上彎箭號 18"/>
          <p:cNvSpPr/>
          <p:nvPr/>
        </p:nvSpPr>
        <p:spPr>
          <a:xfrm>
            <a:off x="6285054" y="1828800"/>
            <a:ext cx="972274" cy="842666"/>
          </a:xfrm>
          <a:prstGeom prst="bentUpArrow">
            <a:avLst>
              <a:gd name="adj1" fmla="val 0"/>
              <a:gd name="adj2" fmla="val 11463"/>
              <a:gd name="adj3" fmla="val 177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上彎箭號 19"/>
          <p:cNvSpPr/>
          <p:nvPr/>
        </p:nvSpPr>
        <p:spPr>
          <a:xfrm>
            <a:off x="6285054" y="1799046"/>
            <a:ext cx="1388962" cy="1279820"/>
          </a:xfrm>
          <a:prstGeom prst="bentUpArrow">
            <a:avLst>
              <a:gd name="adj1" fmla="val 0"/>
              <a:gd name="adj2" fmla="val 8750"/>
              <a:gd name="adj3" fmla="val 13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上彎箭號 21"/>
          <p:cNvSpPr/>
          <p:nvPr/>
        </p:nvSpPr>
        <p:spPr>
          <a:xfrm>
            <a:off x="6063916" y="1810621"/>
            <a:ext cx="4932947" cy="2440121"/>
          </a:xfrm>
          <a:prstGeom prst="bentUpArrow">
            <a:avLst>
              <a:gd name="adj1" fmla="val 0"/>
              <a:gd name="adj2" fmla="val 4414"/>
              <a:gd name="adj3" fmla="val 6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上彎箭號 22"/>
          <p:cNvSpPr/>
          <p:nvPr/>
        </p:nvSpPr>
        <p:spPr>
          <a:xfrm>
            <a:off x="5871411" y="1794076"/>
            <a:ext cx="5486400" cy="2850113"/>
          </a:xfrm>
          <a:prstGeom prst="bentUpArrow">
            <a:avLst>
              <a:gd name="adj1" fmla="val 0"/>
              <a:gd name="adj2" fmla="val 3642"/>
              <a:gd name="adj3" fmla="val 5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647235" y="3324310"/>
            <a:ext cx="461665" cy="926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TW" dirty="0" smtClean="0"/>
              <a:t>……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285123" y="5388104"/>
            <a:ext cx="91725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*不同運算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，產生不同索引值，因此等第在陣列排列不同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 smtClean="0">
                <a:sym typeface="Wingdings" panose="05000000000000000000" pitchFamily="2" charset="2"/>
              </a:rPr>
              <a:t>*(</a:t>
            </a:r>
            <a:r>
              <a:rPr lang="en-US" altLang="zh-TW" sz="2000" dirty="0" err="1">
                <a:sym typeface="Wingdings" panose="05000000000000000000" pitchFamily="2" charset="2"/>
              </a:rPr>
              <a:t>int</a:t>
            </a:r>
            <a:r>
              <a:rPr lang="en-US" altLang="zh-TW" sz="2000" dirty="0">
                <a:sym typeface="Wingdings" panose="05000000000000000000" pitchFamily="2" charset="2"/>
              </a:rPr>
              <a:t>)</a:t>
            </a:r>
            <a:r>
              <a:rPr lang="en-US" altLang="zh-TW" sz="2000" dirty="0" err="1">
                <a:sym typeface="Wingdings" panose="05000000000000000000" pitchFamily="2" charset="2"/>
              </a:rPr>
              <a:t>Math.floor</a:t>
            </a:r>
            <a:r>
              <a:rPr lang="en-US" altLang="zh-TW" sz="2000" dirty="0">
                <a:sym typeface="Wingdings" panose="05000000000000000000" pitchFamily="2" charset="2"/>
              </a:rPr>
              <a:t>(95</a:t>
            </a:r>
            <a:r>
              <a:rPr lang="zh-TW" altLang="en-US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/</a:t>
            </a:r>
            <a:r>
              <a:rPr lang="zh-TW" altLang="en-US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10</a:t>
            </a:r>
            <a:r>
              <a:rPr lang="en-US" altLang="zh-TW" sz="2000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altLang="zh-TW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 smtClean="0">
                <a:sym typeface="Wingdings" panose="05000000000000000000" pitchFamily="2" charset="2"/>
              </a:rPr>
              <a:t>  </a:t>
            </a:r>
            <a:r>
              <a:rPr lang="en-US" altLang="zh-TW" sz="2000" dirty="0" err="1" smtClean="0">
                <a:sym typeface="Wingdings" panose="05000000000000000000" pitchFamily="2" charset="2"/>
              </a:rPr>
              <a:t>Math.floor</a:t>
            </a:r>
            <a:r>
              <a:rPr lang="en-US" altLang="zh-TW" sz="2000" dirty="0" smtClean="0">
                <a:sym typeface="Wingdings" panose="05000000000000000000" pitchFamily="2" charset="2"/>
              </a:rPr>
              <a:t>(95</a:t>
            </a:r>
            <a:r>
              <a:rPr lang="zh-TW" altLang="en-US" sz="2000" dirty="0" smtClean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/</a:t>
            </a:r>
            <a:r>
              <a:rPr lang="zh-TW" altLang="en-US" sz="2000" dirty="0"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sym typeface="Wingdings" panose="05000000000000000000" pitchFamily="2" charset="2"/>
              </a:rPr>
              <a:t>10</a:t>
            </a:r>
            <a:r>
              <a:rPr lang="en-US" altLang="zh-TW" sz="2000" dirty="0" smtClean="0">
                <a:sym typeface="Wingdings" panose="05000000000000000000" pitchFamily="2" charset="2"/>
              </a:rPr>
              <a:t>) : double type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(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int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): type casting, convert double to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int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56151" y="422610"/>
            <a:ext cx="4084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陣列應用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求等第</a:t>
            </a:r>
            <a:r>
              <a:rPr lang="en-US" altLang="zh-TW" sz="36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2130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24" y="0"/>
            <a:ext cx="7494666" cy="685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235" y="1534654"/>
            <a:ext cx="4955341" cy="2908570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5812972" y="2547257"/>
            <a:ext cx="1207304" cy="10885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675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3060" y="63583"/>
            <a:ext cx="11580044" cy="132556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第周</a:t>
            </a:r>
            <a:r>
              <a:rPr lang="zh-TW" altLang="en-US" sz="3600" dirty="0" smtClean="0">
                <a:solidFill>
                  <a:srgbClr val="FF0000"/>
                </a:solidFill>
              </a:rPr>
              <a:t>習題 </a:t>
            </a:r>
            <a:r>
              <a:rPr lang="en-US" altLang="zh-TW" sz="3600" dirty="0" smtClean="0">
                <a:solidFill>
                  <a:srgbClr val="FF0000"/>
                </a:solidFill>
              </a:rPr>
              <a:t>(</a:t>
            </a:r>
            <a:r>
              <a:rPr lang="zh-TW" altLang="en-US" sz="3600" dirty="0" smtClean="0">
                <a:solidFill>
                  <a:srgbClr val="FF0000"/>
                </a:solidFill>
              </a:rPr>
              <a:t>任選一題，亦可全做</a:t>
            </a:r>
            <a:r>
              <a:rPr lang="en-US" altLang="zh-TW" sz="3600" dirty="0" smtClean="0">
                <a:solidFill>
                  <a:srgbClr val="FF0000"/>
                </a:solidFill>
              </a:rPr>
              <a:t>):</a:t>
            </a:r>
            <a:r>
              <a:rPr lang="zh-TW" altLang="en-US" sz="3600" dirty="0" smtClean="0">
                <a:solidFill>
                  <a:srgbClr val="FF0000"/>
                </a:solidFill>
              </a:rPr>
              <a:t>將</a:t>
            </a:r>
            <a:r>
              <a:rPr lang="zh-TW" altLang="en-US" sz="3600" dirty="0"/>
              <a:t>陣列</a:t>
            </a:r>
            <a:r>
              <a:rPr lang="zh-TW" altLang="en-US" sz="3600" dirty="0" smtClean="0">
                <a:solidFill>
                  <a:srgbClr val="FF0000"/>
                </a:solidFill>
              </a:rPr>
              <a:t>加入</a:t>
            </a:r>
            <a:r>
              <a:rPr lang="zh-TW" altLang="en-US" sz="3600" dirty="0"/>
              <a:t>第</a:t>
            </a:r>
            <a:r>
              <a:rPr lang="zh-TW" altLang="en-US" sz="3600" dirty="0" smtClean="0"/>
              <a:t>四</a:t>
            </a:r>
            <a:r>
              <a:rPr lang="zh-TW" altLang="en-US" sz="3600" dirty="0"/>
              <a:t>周</a:t>
            </a:r>
            <a:r>
              <a:rPr lang="zh-TW" altLang="en-US" sz="3600" dirty="0" smtClean="0">
                <a:solidFill>
                  <a:srgbClr val="FF0000"/>
                </a:solidFill>
              </a:rPr>
              <a:t>程式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3060" y="1389146"/>
            <a:ext cx="11112343" cy="51123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習題</a:t>
            </a:r>
            <a:r>
              <a:rPr lang="en-US" altLang="zh-TW" sz="3200" dirty="0">
                <a:solidFill>
                  <a:srgbClr val="FF0000"/>
                </a:solidFill>
              </a:rPr>
              <a:t>A:</a:t>
            </a:r>
            <a:r>
              <a:rPr lang="zh-TW" altLang="en-US" sz="3200" dirty="0">
                <a:solidFill>
                  <a:prstClr val="black"/>
                </a:solidFill>
              </a:rPr>
              <a:t>輸入個人淨所得，求其應繳稅</a:t>
            </a:r>
            <a:r>
              <a:rPr lang="zh-TW" altLang="en-US" sz="3200" dirty="0" smtClean="0">
                <a:solidFill>
                  <a:prstClr val="black"/>
                </a:solidFill>
              </a:rPr>
              <a:t>額 </a:t>
            </a:r>
            <a:r>
              <a:rPr lang="en-US" altLang="zh-TW" sz="3200" dirty="0" smtClean="0">
                <a:solidFill>
                  <a:prstClr val="black"/>
                </a:solidFill>
              </a:rPr>
              <a:t>(</a:t>
            </a:r>
            <a:r>
              <a:rPr lang="zh-TW" altLang="en-US" sz="3200" dirty="0" smtClean="0"/>
              <a:t>陣列存放</a:t>
            </a:r>
            <a:r>
              <a:rPr lang="en-US" altLang="zh-TW" sz="3200" dirty="0" smtClean="0"/>
              <a:t>”</a:t>
            </a:r>
            <a:r>
              <a:rPr lang="zh-TW" altLang="en-US" sz="3200" dirty="0" smtClean="0">
                <a:solidFill>
                  <a:prstClr val="black"/>
                </a:solidFill>
              </a:rPr>
              <a:t>稅率</a:t>
            </a:r>
            <a:r>
              <a:rPr lang="en-US" altLang="zh-TW" sz="3200" dirty="0" smtClean="0">
                <a:solidFill>
                  <a:prstClr val="black"/>
                </a:solidFill>
              </a:rPr>
              <a:t>”)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200" dirty="0" smtClean="0">
                <a:solidFill>
                  <a:prstClr val="black"/>
                </a:solidFill>
              </a:rPr>
              <a:t>說明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 </a:t>
            </a:r>
            <a:r>
              <a:rPr lang="en-US" altLang="zh-TW" sz="3200" dirty="0">
                <a:solidFill>
                  <a:prstClr val="black"/>
                </a:solidFill>
                <a:sym typeface="Wingdings" panose="05000000000000000000" pitchFamily="2" charset="2"/>
              </a:rPr>
              <a:t>(</a:t>
            </a:r>
            <a:r>
              <a:rPr lang="en-US" altLang="zh-TW" sz="3200" dirty="0">
                <a:solidFill>
                  <a:prstClr val="black"/>
                </a:solidFill>
              </a:rPr>
              <a:t>1)</a:t>
            </a:r>
            <a:r>
              <a:rPr lang="zh-TW" altLang="en-US" sz="3200" dirty="0">
                <a:solidFill>
                  <a:prstClr val="black"/>
                </a:solidFill>
              </a:rPr>
              <a:t>先上網搜尋個人淨所得之稅率資訊</a:t>
            </a:r>
            <a:r>
              <a:rPr lang="en-US" altLang="zh-TW" sz="3200" dirty="0">
                <a:solidFill>
                  <a:prstClr val="black"/>
                </a:solidFill>
              </a:rPr>
              <a:t>(</a:t>
            </a:r>
            <a:r>
              <a:rPr lang="zh-TW" altLang="en-US" sz="3200" dirty="0">
                <a:solidFill>
                  <a:prstClr val="black"/>
                </a:solidFill>
              </a:rPr>
              <a:t>須</a:t>
            </a:r>
            <a:r>
              <a:rPr lang="zh-TW" altLang="en-US" sz="3200" dirty="0" smtClean="0">
                <a:solidFill>
                  <a:prstClr val="black"/>
                </a:solidFill>
              </a:rPr>
              <a:t>呈現</a:t>
            </a:r>
            <a:r>
              <a:rPr lang="zh-TW" altLang="en-US" sz="3200" dirty="0">
                <a:solidFill>
                  <a:prstClr val="black"/>
                </a:solidFill>
              </a:rPr>
              <a:t>於設計歷程檔中</a:t>
            </a:r>
            <a:r>
              <a:rPr lang="en-US" altLang="zh-TW" sz="3200" dirty="0" smtClean="0">
                <a:solidFill>
                  <a:prstClr val="black"/>
                </a:solidFill>
              </a:rPr>
              <a:t>);</a:t>
            </a:r>
            <a:r>
              <a:rPr lang="zh-TW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zh-TW" sz="3200" dirty="0">
                <a:solidFill>
                  <a:prstClr val="black"/>
                </a:solidFill>
              </a:rPr>
              <a:t>(2)</a:t>
            </a:r>
            <a:r>
              <a:rPr lang="zh-TW" altLang="en-US" sz="3200" dirty="0">
                <a:solidFill>
                  <a:prstClr val="black"/>
                </a:solidFill>
              </a:rPr>
              <a:t>請繳交</a:t>
            </a:r>
            <a:r>
              <a:rPr lang="en-US" altLang="zh-TW" sz="3200" dirty="0">
                <a:solidFill>
                  <a:prstClr val="black"/>
                </a:solidFill>
              </a:rPr>
              <a:t>.java</a:t>
            </a:r>
            <a:r>
              <a:rPr lang="zh-TW" altLang="en-US" sz="3200" dirty="0">
                <a:solidFill>
                  <a:prstClr val="black"/>
                </a:solidFill>
              </a:rPr>
              <a:t>及設計歷程檔</a:t>
            </a:r>
            <a:r>
              <a:rPr lang="en-US" altLang="zh-TW" sz="3200" dirty="0">
                <a:solidFill>
                  <a:prstClr val="black"/>
                </a:solidFill>
              </a:rPr>
              <a:t>(.DOCX)</a:t>
            </a:r>
            <a:r>
              <a:rPr lang="zh-TW" altLang="en-US" sz="3200" dirty="0">
                <a:solidFill>
                  <a:prstClr val="black"/>
                </a:solidFill>
              </a:rPr>
              <a:t>。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習題</a:t>
            </a:r>
            <a:r>
              <a:rPr lang="en-US" altLang="zh-TW" sz="3200" dirty="0">
                <a:solidFill>
                  <a:srgbClr val="FF0000"/>
                </a:solidFill>
              </a:rPr>
              <a:t>B:</a:t>
            </a:r>
            <a:r>
              <a:rPr lang="zh-TW" altLang="en-US" sz="3200" dirty="0">
                <a:solidFill>
                  <a:prstClr val="black"/>
                </a:solidFill>
              </a:rPr>
              <a:t>輸入個人生日，求其星座及</a:t>
            </a:r>
            <a:r>
              <a:rPr lang="zh-TW" altLang="en-US" sz="3200" dirty="0" smtClean="0">
                <a:solidFill>
                  <a:prstClr val="black"/>
                </a:solidFill>
              </a:rPr>
              <a:t>個性</a:t>
            </a:r>
            <a:r>
              <a:rPr lang="en-US" altLang="zh-TW" sz="3200" dirty="0">
                <a:solidFill>
                  <a:prstClr val="black"/>
                </a:solidFill>
              </a:rPr>
              <a:t>(</a:t>
            </a:r>
            <a:r>
              <a:rPr lang="zh-TW" altLang="en-US" sz="3200" dirty="0"/>
              <a:t>陣列存放</a:t>
            </a:r>
            <a:r>
              <a:rPr lang="en-US" altLang="zh-TW" sz="3200" dirty="0" smtClean="0"/>
              <a:t>”</a:t>
            </a:r>
            <a:r>
              <a:rPr lang="zh-TW" altLang="en-US" sz="3200" dirty="0">
                <a:solidFill>
                  <a:prstClr val="black"/>
                </a:solidFill>
              </a:rPr>
              <a:t>星座資訊</a:t>
            </a:r>
            <a:r>
              <a:rPr lang="en-US" altLang="zh-TW" sz="3200" dirty="0" smtClean="0">
                <a:solidFill>
                  <a:prstClr val="black"/>
                </a:solidFill>
              </a:rPr>
              <a:t>”)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prstClr val="black"/>
                </a:solidFill>
              </a:rPr>
              <a:t>說明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 </a:t>
            </a:r>
            <a:r>
              <a:rPr lang="en-US" altLang="zh-TW" sz="3200" dirty="0">
                <a:solidFill>
                  <a:prstClr val="black"/>
                </a:solidFill>
                <a:sym typeface="Wingdings" panose="05000000000000000000" pitchFamily="2" charset="2"/>
              </a:rPr>
              <a:t>(</a:t>
            </a:r>
            <a:r>
              <a:rPr lang="en-US" altLang="zh-TW" sz="3200" dirty="0">
                <a:solidFill>
                  <a:prstClr val="black"/>
                </a:solidFill>
              </a:rPr>
              <a:t>1)</a:t>
            </a:r>
            <a:r>
              <a:rPr lang="zh-TW" altLang="en-US" sz="3200" dirty="0">
                <a:solidFill>
                  <a:prstClr val="black"/>
                </a:solidFill>
              </a:rPr>
              <a:t>先上網搜尋</a:t>
            </a:r>
            <a:r>
              <a:rPr lang="en-US" altLang="zh-TW" sz="3200" dirty="0">
                <a:solidFill>
                  <a:prstClr val="black"/>
                </a:solidFill>
              </a:rPr>
              <a:t>12</a:t>
            </a:r>
            <a:r>
              <a:rPr lang="zh-TW" altLang="en-US" sz="3200" dirty="0">
                <a:solidFill>
                  <a:prstClr val="black"/>
                </a:solidFill>
              </a:rPr>
              <a:t>星座資訊</a:t>
            </a:r>
            <a:r>
              <a:rPr lang="en-US" altLang="zh-TW" sz="3200" dirty="0">
                <a:solidFill>
                  <a:prstClr val="black"/>
                </a:solidFill>
              </a:rPr>
              <a:t>(</a:t>
            </a:r>
            <a:r>
              <a:rPr lang="zh-TW" altLang="en-US" sz="3200" dirty="0">
                <a:solidFill>
                  <a:prstClr val="black"/>
                </a:solidFill>
              </a:rPr>
              <a:t>須呈現於設計歷程檔中</a:t>
            </a:r>
            <a:r>
              <a:rPr lang="en-US" altLang="zh-TW" sz="3200" dirty="0">
                <a:solidFill>
                  <a:prstClr val="black"/>
                </a:solidFill>
              </a:rPr>
              <a:t>);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prstClr val="black"/>
                </a:solidFill>
              </a:rPr>
              <a:t>(2)</a:t>
            </a:r>
            <a:r>
              <a:rPr lang="zh-TW" altLang="en-US" sz="3200" dirty="0">
                <a:solidFill>
                  <a:prstClr val="black"/>
                </a:solidFill>
              </a:rPr>
              <a:t>例如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 </a:t>
            </a:r>
            <a:r>
              <a:rPr lang="zh-TW" altLang="en-US" sz="3200" dirty="0">
                <a:solidFill>
                  <a:srgbClr val="FF0000"/>
                </a:solidFill>
              </a:rPr>
              <a:t>假設</a:t>
            </a:r>
            <a:r>
              <a:rPr lang="zh-TW" altLang="en-US" sz="3200" dirty="0">
                <a:solidFill>
                  <a:prstClr val="black"/>
                </a:solidFill>
              </a:rPr>
              <a:t>處女座日期</a:t>
            </a:r>
            <a:r>
              <a:rPr lang="en-US" altLang="zh-TW" sz="3200" dirty="0">
                <a:solidFill>
                  <a:prstClr val="black"/>
                </a:solidFill>
              </a:rPr>
              <a:t>:8</a:t>
            </a:r>
            <a:r>
              <a:rPr lang="zh-TW" altLang="en-US" sz="3200" dirty="0">
                <a:solidFill>
                  <a:prstClr val="black"/>
                </a:solidFill>
              </a:rPr>
              <a:t>月</a:t>
            </a:r>
            <a:r>
              <a:rPr lang="en-US" altLang="zh-TW" sz="3200" dirty="0">
                <a:solidFill>
                  <a:prstClr val="black"/>
                </a:solidFill>
              </a:rPr>
              <a:t>23</a:t>
            </a:r>
            <a:r>
              <a:rPr lang="zh-TW" altLang="en-US" sz="3200" dirty="0">
                <a:solidFill>
                  <a:prstClr val="black"/>
                </a:solidFill>
              </a:rPr>
              <a:t>日</a:t>
            </a:r>
            <a:r>
              <a:rPr lang="en-US" altLang="zh-TW" sz="3200" dirty="0">
                <a:solidFill>
                  <a:prstClr val="black"/>
                </a:solidFill>
              </a:rPr>
              <a:t>~9</a:t>
            </a:r>
            <a:r>
              <a:rPr lang="zh-TW" altLang="en-US" sz="3200" dirty="0">
                <a:solidFill>
                  <a:prstClr val="black"/>
                </a:solidFill>
              </a:rPr>
              <a:t>月</a:t>
            </a:r>
            <a:r>
              <a:rPr lang="en-US" altLang="zh-TW" sz="3200" dirty="0">
                <a:solidFill>
                  <a:prstClr val="black"/>
                </a:solidFill>
              </a:rPr>
              <a:t>22</a:t>
            </a:r>
            <a:r>
              <a:rPr lang="zh-TW" altLang="en-US" sz="3200" dirty="0">
                <a:solidFill>
                  <a:prstClr val="black"/>
                </a:solidFill>
              </a:rPr>
              <a:t>日</a:t>
            </a:r>
            <a:endParaRPr lang="en-US" altLang="zh-TW" sz="3200" dirty="0">
              <a:solidFill>
                <a:prstClr val="black"/>
              </a:solidFill>
            </a:endParaRPr>
          </a:p>
          <a:p>
            <a:pPr marL="1028700" lvl="1" indent="-571500"/>
            <a:r>
              <a:rPr lang="zh-TW" altLang="en-US" sz="3200" dirty="0">
                <a:solidFill>
                  <a:prstClr val="black"/>
                </a:solidFill>
              </a:rPr>
              <a:t>輸入生日月份</a:t>
            </a:r>
            <a:r>
              <a:rPr lang="en-US" altLang="zh-TW" sz="3200" dirty="0">
                <a:solidFill>
                  <a:prstClr val="black"/>
                </a:solidFill>
              </a:rPr>
              <a:t>:9</a:t>
            </a:r>
          </a:p>
          <a:p>
            <a:pPr marL="1028700" lvl="1" indent="-571500"/>
            <a:r>
              <a:rPr lang="zh-TW" altLang="en-US" sz="3200" dirty="0">
                <a:solidFill>
                  <a:prstClr val="black"/>
                </a:solidFill>
              </a:rPr>
              <a:t>輸入生日日期</a:t>
            </a:r>
            <a:r>
              <a:rPr lang="en-US" altLang="zh-TW" sz="3200" dirty="0">
                <a:solidFill>
                  <a:prstClr val="black"/>
                </a:solidFill>
              </a:rPr>
              <a:t>:1</a:t>
            </a:r>
          </a:p>
          <a:p>
            <a:pPr marL="914400" lvl="1" indent="-457200"/>
            <a:r>
              <a:rPr lang="zh-TW" altLang="en-US" sz="3200" dirty="0">
                <a:solidFill>
                  <a:prstClr val="black"/>
                </a:solidFill>
              </a:rPr>
              <a:t>結果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你的生日是</a:t>
            </a:r>
            <a:r>
              <a:rPr lang="en-US" altLang="zh-TW" sz="3200" dirty="0">
                <a:solidFill>
                  <a:srgbClr val="FF0000"/>
                </a:solidFill>
              </a:rPr>
              <a:t>9</a:t>
            </a:r>
            <a:r>
              <a:rPr lang="zh-TW" altLang="en-US" sz="3200" dirty="0">
                <a:solidFill>
                  <a:srgbClr val="FF0000"/>
                </a:solidFill>
              </a:rPr>
              <a:t>月</a:t>
            </a:r>
            <a:r>
              <a:rPr lang="en-US" altLang="zh-TW" sz="3200" dirty="0">
                <a:solidFill>
                  <a:srgbClr val="FF0000"/>
                </a:solidFill>
              </a:rPr>
              <a:t>1</a:t>
            </a:r>
            <a:r>
              <a:rPr lang="zh-TW" altLang="en-US" sz="3200" dirty="0">
                <a:solidFill>
                  <a:srgbClr val="FF0000"/>
                </a:solidFill>
              </a:rPr>
              <a:t>日</a:t>
            </a:r>
            <a:r>
              <a:rPr lang="zh-TW" altLang="en-US" sz="3200" dirty="0">
                <a:solidFill>
                  <a:prstClr val="black"/>
                </a:solidFill>
              </a:rPr>
              <a:t>，屬於</a:t>
            </a:r>
            <a:r>
              <a:rPr lang="zh-TW" altLang="en-US" sz="3200" dirty="0">
                <a:solidFill>
                  <a:srgbClr val="FF0000"/>
                </a:solidFill>
              </a:rPr>
              <a:t>處女座</a:t>
            </a:r>
            <a:r>
              <a:rPr lang="zh-TW" altLang="en-US" sz="3200" dirty="0">
                <a:solidFill>
                  <a:prstClr val="black"/>
                </a:solidFill>
              </a:rPr>
              <a:t>，個性</a:t>
            </a:r>
            <a:r>
              <a:rPr lang="en-US" altLang="zh-TW" sz="3200" dirty="0">
                <a:solidFill>
                  <a:prstClr val="black"/>
                </a:solidFill>
              </a:rPr>
              <a:t>:</a:t>
            </a:r>
            <a:r>
              <a:rPr lang="zh-TW" altLang="en-US" sz="3200" dirty="0">
                <a:solidFill>
                  <a:prstClr val="black"/>
                </a:solidFill>
              </a:rPr>
              <a:t>為人仔細，作事認真，對於是非善惡，判斷分明</a:t>
            </a:r>
            <a:r>
              <a:rPr lang="zh-TW" altLang="en-US" sz="3200" dirty="0" smtClean="0">
                <a:solidFill>
                  <a:prstClr val="black"/>
                </a:solidFill>
              </a:rPr>
              <a:t>。</a:t>
            </a:r>
            <a:endParaRPr lang="en-US" altLang="zh-TW" sz="3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rgbClr val="FF0000"/>
                </a:solidFill>
              </a:rPr>
              <a:t>習題</a:t>
            </a:r>
            <a:r>
              <a:rPr lang="en-US" altLang="zh-TW" sz="3600" dirty="0" smtClean="0">
                <a:solidFill>
                  <a:srgbClr val="FF0000"/>
                </a:solidFill>
              </a:rPr>
              <a:t>C:</a:t>
            </a:r>
            <a:r>
              <a:rPr lang="zh-TW" altLang="en-US" sz="3600" dirty="0" smtClean="0"/>
              <a:t>將</a:t>
            </a:r>
            <a:r>
              <a:rPr lang="en-US" altLang="zh-TW" sz="3600" dirty="0"/>
              <a:t>BMI</a:t>
            </a:r>
            <a:r>
              <a:rPr lang="zh-TW" altLang="en-US" sz="3600" dirty="0"/>
              <a:t>診斷分成六</a:t>
            </a:r>
            <a:r>
              <a:rPr lang="zh-TW" altLang="en-US" sz="3600" dirty="0" smtClean="0"/>
              <a:t>層次</a:t>
            </a:r>
            <a:r>
              <a:rPr lang="en-US" altLang="zh-TW" sz="3600" dirty="0">
                <a:solidFill>
                  <a:prstClr val="black"/>
                </a:solidFill>
              </a:rPr>
              <a:t>(</a:t>
            </a:r>
            <a:r>
              <a:rPr lang="zh-TW" altLang="en-US" sz="3600" dirty="0"/>
              <a:t>陣列存放</a:t>
            </a:r>
            <a:r>
              <a:rPr lang="en-US" altLang="zh-TW" sz="3600" dirty="0" smtClean="0"/>
              <a:t>”</a:t>
            </a:r>
            <a:r>
              <a:rPr lang="zh-TW" altLang="en-US" sz="3600" dirty="0"/>
              <a:t>六</a:t>
            </a:r>
            <a:r>
              <a:rPr lang="zh-TW" altLang="en-US" sz="3600" dirty="0" smtClean="0"/>
              <a:t>診斷</a:t>
            </a:r>
            <a:r>
              <a:rPr lang="zh-TW" altLang="en-US" sz="3600" dirty="0"/>
              <a:t>層次</a:t>
            </a:r>
            <a:r>
              <a:rPr lang="en-US" altLang="zh-TW" sz="3600" dirty="0" smtClean="0">
                <a:solidFill>
                  <a:prstClr val="black"/>
                </a:solidFill>
              </a:rPr>
              <a:t>”)</a:t>
            </a:r>
            <a:endParaRPr lang="en-US" altLang="zh-TW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altLang="zh-TW" sz="3600" dirty="0"/>
          </a:p>
          <a:p>
            <a:pPr marL="457200" indent="-457200"/>
            <a:endParaRPr lang="en-US" altLang="zh-TW" sz="3600" dirty="0">
              <a:solidFill>
                <a:prstClr val="black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37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774903" y="1672683"/>
            <a:ext cx="2897218" cy="2033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0079" y="235983"/>
            <a:ext cx="8611058" cy="132556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例子：輸入</a:t>
            </a:r>
            <a:r>
              <a:rPr lang="en-US" altLang="zh-TW" sz="3200" b="1" dirty="0"/>
              <a:t>100</a:t>
            </a:r>
            <a:r>
              <a:rPr lang="zh-TW" altLang="en-US" sz="3200" b="1" dirty="0"/>
              <a:t>筆整數資料，要求出平均數，如何做？若要求變異數，如何做</a:t>
            </a:r>
            <a:r>
              <a:rPr lang="zh-TW" altLang="en-US" sz="3200" b="1" dirty="0" smtClean="0"/>
              <a:t>？ </a:t>
            </a:r>
            <a:r>
              <a:rPr lang="en-US" altLang="zh-TW" sz="3200" b="1" dirty="0" smtClean="0"/>
              <a:t>(c)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20079" y="1809261"/>
            <a:ext cx="3362210" cy="47017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 err="1"/>
              <a:t>scanf</a:t>
            </a:r>
            <a:r>
              <a:rPr lang="en-US" altLang="zh-TW" dirty="0"/>
              <a:t>(“%</a:t>
            </a:r>
            <a:r>
              <a:rPr lang="en-US" altLang="zh-TW" dirty="0" smtClean="0"/>
              <a:t>d</a:t>
            </a:r>
            <a:r>
              <a:rPr lang="en-US" altLang="zh-TW" strike="dblStrike" dirty="0" smtClean="0">
                <a:solidFill>
                  <a:srgbClr val="FF0000"/>
                </a:solidFill>
              </a:rPr>
              <a:t>\n</a:t>
            </a:r>
            <a:r>
              <a:rPr lang="en-US" altLang="zh-TW" dirty="0" smtClean="0"/>
              <a:t>”, &amp;x</a:t>
            </a:r>
            <a:r>
              <a:rPr lang="en-US" altLang="zh-TW" sz="1600" dirty="0"/>
              <a:t>1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/>
              <a:t>scanf</a:t>
            </a:r>
            <a:r>
              <a:rPr lang="en-US" altLang="zh-TW" dirty="0"/>
              <a:t>(“%d</a:t>
            </a:r>
            <a:r>
              <a:rPr lang="en-US" altLang="zh-TW" dirty="0" smtClean="0"/>
              <a:t>”, &amp;x</a:t>
            </a:r>
            <a:r>
              <a:rPr lang="en-US" altLang="zh-TW" sz="1600" dirty="0"/>
              <a:t>2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/>
              <a:t>scanf</a:t>
            </a:r>
            <a:r>
              <a:rPr lang="en-US" altLang="zh-TW" dirty="0"/>
              <a:t>(“%d</a:t>
            </a:r>
            <a:r>
              <a:rPr lang="en-US" altLang="zh-TW" dirty="0" smtClean="0"/>
              <a:t>”, &amp;x</a:t>
            </a:r>
            <a:r>
              <a:rPr lang="en-US" altLang="zh-TW" sz="1600" dirty="0"/>
              <a:t>100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>
                <a:solidFill>
                  <a:srgbClr val="FF0000"/>
                </a:solidFill>
              </a:rPr>
              <a:t>avg</a:t>
            </a:r>
            <a:r>
              <a:rPr lang="en-US" altLang="zh-TW" dirty="0">
                <a:solidFill>
                  <a:srgbClr val="FF0000"/>
                </a:solidFill>
              </a:rPr>
              <a:t>=(x</a:t>
            </a:r>
            <a:r>
              <a:rPr lang="en-US" altLang="zh-TW" sz="1600" dirty="0">
                <a:solidFill>
                  <a:srgbClr val="FF0000"/>
                </a:solidFill>
              </a:rPr>
              <a:t>1</a:t>
            </a:r>
            <a:r>
              <a:rPr lang="en-US" altLang="zh-TW" dirty="0">
                <a:solidFill>
                  <a:srgbClr val="FF0000"/>
                </a:solidFill>
              </a:rPr>
              <a:t>+x</a:t>
            </a:r>
            <a:r>
              <a:rPr lang="en-US" altLang="zh-TW" sz="1600" dirty="0">
                <a:solidFill>
                  <a:srgbClr val="FF0000"/>
                </a:solidFill>
              </a:rPr>
              <a:t>2</a:t>
            </a:r>
            <a:r>
              <a:rPr lang="en-US" altLang="zh-TW" dirty="0">
                <a:solidFill>
                  <a:srgbClr val="FF0000"/>
                </a:solidFill>
              </a:rPr>
              <a:t>+…+x</a:t>
            </a:r>
            <a:r>
              <a:rPr lang="en-US" altLang="zh-TW" sz="1600" dirty="0">
                <a:solidFill>
                  <a:srgbClr val="FF0000"/>
                </a:solidFill>
              </a:rPr>
              <a:t>100</a:t>
            </a:r>
            <a:r>
              <a:rPr lang="en-US" altLang="zh-TW" dirty="0">
                <a:solidFill>
                  <a:srgbClr val="FF0000"/>
                </a:solidFill>
              </a:rPr>
              <a:t>)/100;</a:t>
            </a:r>
          </a:p>
          <a:p>
            <a:pPr marL="0" indent="0">
              <a:buNone/>
            </a:pPr>
            <a:r>
              <a:rPr lang="en-US" altLang="zh-TW" dirty="0" err="1" smtClean="0"/>
              <a:t>Var</a:t>
            </a:r>
            <a:r>
              <a:rPr lang="en-US" altLang="zh-TW" dirty="0" smtClean="0"/>
              <a:t>+=(</a:t>
            </a:r>
            <a:r>
              <a:rPr lang="en-US" altLang="zh-TW" dirty="0"/>
              <a:t>x</a:t>
            </a:r>
            <a:r>
              <a:rPr lang="en-US" altLang="zh-TW" sz="1600" dirty="0"/>
              <a:t>1</a:t>
            </a:r>
            <a:r>
              <a:rPr lang="en-US" altLang="zh-TW" dirty="0"/>
              <a:t>-avg)^2;</a:t>
            </a:r>
          </a:p>
          <a:p>
            <a:pPr marL="0" indent="0">
              <a:buNone/>
            </a:pPr>
            <a:r>
              <a:rPr lang="en-US" altLang="zh-TW" dirty="0" err="1" smtClean="0"/>
              <a:t>Var</a:t>
            </a:r>
            <a:r>
              <a:rPr lang="en-US" altLang="zh-TW" dirty="0" smtClean="0"/>
              <a:t>+=(</a:t>
            </a:r>
            <a:r>
              <a:rPr lang="en-US" altLang="zh-TW" dirty="0"/>
              <a:t>x</a:t>
            </a:r>
            <a:r>
              <a:rPr lang="en-US" altLang="zh-TW" sz="1600" dirty="0"/>
              <a:t>2</a:t>
            </a:r>
            <a:r>
              <a:rPr lang="en-US" altLang="zh-TW" dirty="0"/>
              <a:t>-avg)^2;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 smtClean="0"/>
              <a:t>Var</a:t>
            </a:r>
            <a:r>
              <a:rPr lang="en-US" altLang="zh-TW" dirty="0" smtClean="0"/>
              <a:t>+=(</a:t>
            </a:r>
            <a:r>
              <a:rPr lang="en-US" altLang="zh-TW" dirty="0"/>
              <a:t>x</a:t>
            </a:r>
            <a:r>
              <a:rPr lang="en-US" altLang="zh-TW" sz="1600" dirty="0"/>
              <a:t>100</a:t>
            </a:r>
            <a:r>
              <a:rPr lang="en-US" altLang="zh-TW" dirty="0"/>
              <a:t>-avg)^2;</a:t>
            </a:r>
          </a:p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最後變異數結果敘述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672120" y="1888368"/>
            <a:ext cx="5485712" cy="1817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429715" y="1795347"/>
            <a:ext cx="2642839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err="1"/>
              <a:t>int</a:t>
            </a:r>
            <a:r>
              <a:rPr lang="en-US" altLang="zh-TW" sz="3200" dirty="0"/>
              <a:t> x[100], </a:t>
            </a:r>
            <a:r>
              <a:rPr lang="en-US" altLang="zh-TW" sz="3200" dirty="0" err="1"/>
              <a:t>i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avg</a:t>
            </a:r>
            <a:r>
              <a:rPr lang="en-US" altLang="zh-TW" sz="3200" dirty="0"/>
              <a:t>=0;</a:t>
            </a:r>
          </a:p>
          <a:p>
            <a:r>
              <a:rPr lang="en-US" altLang="zh-TW" sz="3200" dirty="0"/>
              <a:t>for(</a:t>
            </a:r>
            <a:r>
              <a:rPr lang="en-US" altLang="zh-TW" sz="3200" dirty="0" err="1"/>
              <a:t>i</a:t>
            </a:r>
            <a:r>
              <a:rPr lang="en-US" altLang="zh-TW" sz="3200" dirty="0"/>
              <a:t>=0;i&lt;100;i++)</a:t>
            </a:r>
          </a:p>
          <a:p>
            <a:r>
              <a:rPr lang="en-US" altLang="zh-TW" sz="3200" dirty="0"/>
              <a:t>   </a:t>
            </a:r>
            <a:r>
              <a:rPr lang="en-US" altLang="zh-TW" sz="3200" dirty="0" err="1"/>
              <a:t>scanf</a:t>
            </a:r>
            <a:r>
              <a:rPr lang="en-US" altLang="zh-TW" sz="3200" dirty="0"/>
              <a:t>(“%d”, x[</a:t>
            </a:r>
            <a:r>
              <a:rPr lang="en-US" altLang="zh-TW" sz="3200" dirty="0" err="1"/>
              <a:t>i</a:t>
            </a:r>
            <a:r>
              <a:rPr lang="en-US" altLang="zh-TW" sz="3200" dirty="0"/>
              <a:t>]);</a:t>
            </a:r>
          </a:p>
          <a:p>
            <a:r>
              <a:rPr lang="en-US" altLang="zh-TW" sz="3200" dirty="0">
                <a:solidFill>
                  <a:srgbClr val="FF0000"/>
                </a:solidFill>
              </a:rPr>
              <a:t>for(</a:t>
            </a:r>
            <a:r>
              <a:rPr lang="en-US" altLang="zh-TW" sz="3200" dirty="0" err="1">
                <a:solidFill>
                  <a:srgbClr val="FF0000"/>
                </a:solidFill>
              </a:rPr>
              <a:t>i</a:t>
            </a:r>
            <a:r>
              <a:rPr lang="en-US" altLang="zh-TW" sz="3200" dirty="0">
                <a:solidFill>
                  <a:srgbClr val="FF0000"/>
                </a:solidFill>
              </a:rPr>
              <a:t>=0;i&lt;100;i++)</a:t>
            </a:r>
          </a:p>
          <a:p>
            <a:r>
              <a:rPr lang="en-US" altLang="zh-TW" sz="3200" dirty="0">
                <a:solidFill>
                  <a:srgbClr val="FF0000"/>
                </a:solidFill>
              </a:rPr>
              <a:t>   </a:t>
            </a:r>
            <a:r>
              <a:rPr lang="en-US" altLang="zh-TW" sz="3200" dirty="0" err="1">
                <a:solidFill>
                  <a:srgbClr val="FF0000"/>
                </a:solidFill>
              </a:rPr>
              <a:t>avg</a:t>
            </a:r>
            <a:r>
              <a:rPr lang="en-US" altLang="zh-TW" sz="3200" dirty="0">
                <a:solidFill>
                  <a:srgbClr val="FF0000"/>
                </a:solidFill>
              </a:rPr>
              <a:t>=</a:t>
            </a:r>
            <a:r>
              <a:rPr lang="en-US" altLang="zh-TW" sz="3200" dirty="0" err="1">
                <a:solidFill>
                  <a:srgbClr val="FF0000"/>
                </a:solidFill>
              </a:rPr>
              <a:t>avg+x</a:t>
            </a:r>
            <a:r>
              <a:rPr lang="en-US" altLang="zh-TW" sz="3200" dirty="0">
                <a:solidFill>
                  <a:srgbClr val="FF0000"/>
                </a:solidFill>
              </a:rPr>
              <a:t>[</a:t>
            </a:r>
            <a:r>
              <a:rPr lang="en-US" altLang="zh-TW" sz="3200" dirty="0" err="1">
                <a:solidFill>
                  <a:srgbClr val="FF0000"/>
                </a:solidFill>
              </a:rPr>
              <a:t>i</a:t>
            </a:r>
            <a:r>
              <a:rPr lang="en-US" altLang="zh-TW" sz="3200" dirty="0">
                <a:solidFill>
                  <a:srgbClr val="FF0000"/>
                </a:solidFill>
              </a:rPr>
              <a:t>];</a:t>
            </a:r>
          </a:p>
          <a:p>
            <a:r>
              <a:rPr lang="en-US" altLang="zh-TW" sz="3200" dirty="0" err="1">
                <a:solidFill>
                  <a:srgbClr val="FF0000"/>
                </a:solidFill>
              </a:rPr>
              <a:t>avg</a:t>
            </a:r>
            <a:r>
              <a:rPr lang="en-US" altLang="zh-TW" sz="3200" dirty="0">
                <a:solidFill>
                  <a:srgbClr val="FF0000"/>
                </a:solidFill>
              </a:rPr>
              <a:t>=</a:t>
            </a:r>
            <a:r>
              <a:rPr lang="en-US" altLang="zh-TW" sz="3200" dirty="0" err="1">
                <a:solidFill>
                  <a:srgbClr val="FF0000"/>
                </a:solidFill>
              </a:rPr>
              <a:t>avg</a:t>
            </a:r>
            <a:r>
              <a:rPr lang="en-US" altLang="zh-TW" sz="3200" dirty="0">
                <a:solidFill>
                  <a:srgbClr val="FF0000"/>
                </a:solidFill>
              </a:rPr>
              <a:t>/100;</a:t>
            </a:r>
          </a:p>
          <a:p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359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9462" y="25534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/>
              <a:t>Review  </a:t>
            </a:r>
            <a:br>
              <a:rPr lang="en-US" altLang="zh-TW" sz="6000" dirty="0" smtClean="0"/>
            </a:br>
            <a:r>
              <a:rPr lang="en-US" altLang="zh-TW" sz="6000" dirty="0" smtClean="0">
                <a:solidFill>
                  <a:srgbClr val="FF0000"/>
                </a:solidFill>
              </a:rPr>
              <a:t>switch   case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8408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改</a:t>
            </a:r>
            <a:r>
              <a:rPr lang="zh-TW" altLang="en-US" dirty="0" smtClean="0"/>
              <a:t>為</a:t>
            </a:r>
            <a:r>
              <a:rPr lang="en-US" altLang="zh-TW" dirty="0"/>
              <a:t>5</a:t>
            </a:r>
            <a:r>
              <a:rPr lang="zh-TW" altLang="en-US" dirty="0" smtClean="0"/>
              <a:t>等第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079" y="0"/>
            <a:ext cx="44570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6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8457" y="1225097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利用大量變數</a:t>
            </a:r>
            <a:r>
              <a:rPr lang="zh-TW" altLang="en-US" dirty="0"/>
              <a:t>，</a:t>
            </a:r>
            <a:r>
              <a:rPr lang="zh-TW" altLang="en-US" dirty="0" smtClean="0"/>
              <a:t>處理</a:t>
            </a:r>
            <a:r>
              <a:rPr lang="zh-TW" altLang="en-US" dirty="0"/>
              <a:t>大量</a:t>
            </a:r>
            <a:r>
              <a:rPr lang="zh-TW" altLang="en-US" dirty="0" smtClean="0"/>
              <a:t>資料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754085"/>
            <a:ext cx="10515600" cy="3422877"/>
          </a:xfrm>
        </p:spPr>
        <p:txBody>
          <a:bodyPr/>
          <a:lstStyle/>
          <a:p>
            <a:pPr algn="ctr"/>
            <a:r>
              <a:rPr lang="zh-TW" altLang="en-US" dirty="0" smtClean="0"/>
              <a:t>有何缺點及問題</a:t>
            </a:r>
            <a:r>
              <a:rPr lang="en-US" altLang="zh-TW" dirty="0" smtClean="0"/>
              <a:t>??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70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4231" y="365125"/>
            <a:ext cx="4124569" cy="1325563"/>
          </a:xfrm>
        </p:spPr>
        <p:txBody>
          <a:bodyPr/>
          <a:lstStyle/>
          <a:p>
            <a:r>
              <a:rPr lang="zh-TW" altLang="en-US" dirty="0" smtClean="0"/>
              <a:t>改變</a:t>
            </a:r>
            <a:r>
              <a:rPr lang="zh-TW" altLang="en-US" dirty="0" smtClean="0">
                <a:solidFill>
                  <a:srgbClr val="FF0000"/>
                </a:solidFill>
              </a:rPr>
              <a:t>運算式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44231" y="1520825"/>
            <a:ext cx="10515600" cy="4351338"/>
          </a:xfrm>
        </p:spPr>
        <p:txBody>
          <a:bodyPr/>
          <a:lstStyle/>
          <a:p>
            <a:r>
              <a:rPr lang="en-US" altLang="zh-TW" dirty="0"/>
              <a:t>(score-50)/10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252" y="49457"/>
            <a:ext cx="5978624" cy="6858000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>
            <a:off x="6111631" y="2461846"/>
            <a:ext cx="1836615" cy="78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020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1462" y="365124"/>
            <a:ext cx="4148015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質數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zh-TW" altLang="en-US" dirty="0" smtClean="0"/>
              <a:t>不用</a:t>
            </a:r>
            <a:r>
              <a:rPr lang="en-US" altLang="zh-TW" dirty="0" err="1" smtClean="0"/>
              <a:t>boolean</a:t>
            </a:r>
            <a:r>
              <a:rPr lang="zh-TW" altLang="en-US" dirty="0" smtClean="0"/>
              <a:t>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19262" y="70338"/>
            <a:ext cx="5734538" cy="6787661"/>
          </a:xfrm>
        </p:spPr>
        <p:txBody>
          <a:bodyPr>
            <a:normAutofit fontScale="40000" lnSpcReduction="20000"/>
          </a:bodyPr>
          <a:lstStyle/>
          <a:p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public class prime_0 {</a:t>
            </a:r>
          </a:p>
          <a:p>
            <a:r>
              <a:rPr lang="en-US" altLang="zh-TW" dirty="0"/>
              <a:t> static Scanner input = new Scanner(System.in);</a:t>
            </a:r>
          </a:p>
          <a:p>
            <a:r>
              <a:rPr lang="en-US" altLang="zh-TW" dirty="0"/>
              <a:t>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("====</a:t>
            </a:r>
            <a:r>
              <a:rPr lang="zh-TW" altLang="en-US" dirty="0"/>
              <a:t>輸入</a:t>
            </a:r>
            <a:r>
              <a:rPr lang="en-US" altLang="zh-TW" dirty="0"/>
              <a:t>&gt;=2</a:t>
            </a:r>
            <a:r>
              <a:rPr lang="zh-TW" altLang="en-US" dirty="0"/>
              <a:t>整數，判斷是否為質數</a:t>
            </a:r>
            <a:r>
              <a:rPr lang="en-US" altLang="zh-TW" dirty="0"/>
              <a:t>?=====");</a:t>
            </a:r>
          </a:p>
          <a:p>
            <a:r>
              <a:rPr lang="en-US" altLang="zh-TW" dirty="0"/>
              <a:t>   </a:t>
            </a:r>
            <a:r>
              <a:rPr lang="en-US" altLang="zh-TW" dirty="0" err="1"/>
              <a:t>int</a:t>
            </a:r>
            <a:r>
              <a:rPr lang="en-US" altLang="zh-TW" dirty="0"/>
              <a:t> n=3, </a:t>
            </a:r>
            <a:r>
              <a:rPr lang="en-US" altLang="zh-TW" dirty="0" err="1"/>
              <a:t>i</a:t>
            </a:r>
            <a:r>
              <a:rPr lang="en-US" altLang="zh-TW" dirty="0"/>
              <a:t>;</a:t>
            </a:r>
          </a:p>
          <a:p>
            <a:r>
              <a:rPr lang="en-US" altLang="zh-TW" dirty="0"/>
              <a:t>   String </a:t>
            </a:r>
            <a:r>
              <a:rPr lang="en-US" altLang="zh-TW" dirty="0" err="1"/>
              <a:t>dif</a:t>
            </a:r>
            <a:r>
              <a:rPr lang="en-US" altLang="zh-TW" dirty="0"/>
              <a:t>;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   //</a:t>
            </a:r>
            <a:r>
              <a:rPr lang="en-US" altLang="zh-TW" dirty="0" err="1">
                <a:solidFill>
                  <a:srgbClr val="FF0000"/>
                </a:solidFill>
              </a:rPr>
              <a:t>boolean</a:t>
            </a:r>
            <a:r>
              <a:rPr lang="en-US" altLang="zh-TW" dirty="0">
                <a:solidFill>
                  <a:srgbClr val="FF0000"/>
                </a:solidFill>
              </a:rPr>
              <a:t> prime;</a:t>
            </a:r>
          </a:p>
          <a:p>
            <a:r>
              <a:rPr lang="en-US" altLang="zh-TW" sz="3500" dirty="0">
                <a:solidFill>
                  <a:srgbClr val="FF0000"/>
                </a:solidFill>
              </a:rPr>
              <a:t>    </a:t>
            </a:r>
            <a:r>
              <a:rPr lang="en-US" altLang="zh-TW" sz="3500" dirty="0" err="1">
                <a:solidFill>
                  <a:srgbClr val="FF0000"/>
                </a:solidFill>
              </a:rPr>
              <a:t>int</a:t>
            </a:r>
            <a:r>
              <a:rPr lang="en-US" altLang="zh-TW" sz="3500" dirty="0">
                <a:solidFill>
                  <a:srgbClr val="FF0000"/>
                </a:solidFill>
              </a:rPr>
              <a:t> prime;</a:t>
            </a:r>
          </a:p>
          <a:p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</a:t>
            </a:r>
            <a:r>
              <a:rPr lang="en-US" altLang="zh-TW" dirty="0"/>
              <a:t>&gt;=2</a:t>
            </a:r>
            <a:r>
              <a:rPr lang="zh-TW" altLang="en-US" dirty="0"/>
              <a:t>整數：</a:t>
            </a:r>
            <a:r>
              <a:rPr lang="en-US" altLang="zh-TW" dirty="0"/>
              <a:t>");		</a:t>
            </a:r>
          </a:p>
          <a:p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r>
              <a:rPr lang="en-US" altLang="zh-TW" dirty="0"/>
              <a:t>    </a:t>
            </a:r>
            <a:r>
              <a:rPr lang="en-US" altLang="zh-TW" dirty="0" err="1"/>
              <a:t>i</a:t>
            </a:r>
            <a:r>
              <a:rPr lang="en-US" altLang="zh-TW" dirty="0"/>
              <a:t>=2;</a:t>
            </a:r>
          </a:p>
          <a:p>
            <a:r>
              <a:rPr lang="en-US" altLang="zh-TW" dirty="0"/>
              <a:t>    //prime=true;</a:t>
            </a:r>
          </a:p>
          <a:p>
            <a:r>
              <a:rPr lang="en-US" altLang="zh-TW" dirty="0"/>
              <a:t>    prime=0;</a:t>
            </a:r>
          </a:p>
          <a:p>
            <a:r>
              <a:rPr lang="en-US" altLang="zh-TW" dirty="0"/>
              <a:t>    while (</a:t>
            </a:r>
            <a:r>
              <a:rPr lang="en-US" altLang="zh-TW" dirty="0" err="1"/>
              <a:t>i</a:t>
            </a:r>
            <a:r>
              <a:rPr lang="en-US" altLang="zh-TW" dirty="0"/>
              <a:t>&lt;=n-1) {</a:t>
            </a:r>
          </a:p>
          <a:p>
            <a:r>
              <a:rPr lang="en-US" altLang="zh-TW" dirty="0"/>
              <a:t>      if (</a:t>
            </a:r>
            <a:r>
              <a:rPr lang="en-US" altLang="zh-TW" dirty="0" err="1"/>
              <a:t>n%i</a:t>
            </a:r>
            <a:r>
              <a:rPr lang="en-US" altLang="zh-TW" dirty="0"/>
              <a:t>==0) </a:t>
            </a:r>
          </a:p>
          <a:p>
            <a:r>
              <a:rPr lang="en-US" altLang="zh-TW" dirty="0"/>
              <a:t>         {</a:t>
            </a:r>
            <a:r>
              <a:rPr lang="en-US" altLang="zh-TW" sz="3500" dirty="0">
                <a:solidFill>
                  <a:srgbClr val="FF0000"/>
                </a:solidFill>
              </a:rPr>
              <a:t>prime=1; //prime=false;</a:t>
            </a:r>
          </a:p>
          <a:p>
            <a:r>
              <a:rPr lang="en-US" altLang="zh-TW" dirty="0"/>
              <a:t>  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(n+"</a:t>
            </a:r>
            <a:r>
              <a:rPr lang="zh-TW" altLang="en-US" dirty="0"/>
              <a:t>可被</a:t>
            </a:r>
            <a:r>
              <a:rPr lang="en-US" altLang="zh-TW" dirty="0"/>
              <a:t>"+</a:t>
            </a:r>
            <a:r>
              <a:rPr lang="en-US" altLang="zh-TW" dirty="0" err="1"/>
              <a:t>i</a:t>
            </a:r>
            <a:r>
              <a:rPr lang="en-US" altLang="zh-TW" dirty="0"/>
              <a:t>+"</a:t>
            </a:r>
            <a:r>
              <a:rPr lang="zh-TW" altLang="en-US" dirty="0"/>
              <a:t>整除。</a:t>
            </a:r>
            <a:r>
              <a:rPr lang="en-US" altLang="zh-TW" dirty="0"/>
              <a:t>");</a:t>
            </a:r>
          </a:p>
          <a:p>
            <a:r>
              <a:rPr lang="en-US" altLang="zh-TW" dirty="0"/>
              <a:t>          break;}  </a:t>
            </a:r>
          </a:p>
          <a:p>
            <a:r>
              <a:rPr lang="en-US" altLang="zh-TW" dirty="0"/>
              <a:t>      else</a:t>
            </a:r>
          </a:p>
          <a:p>
            <a:r>
              <a:rPr lang="en-US" altLang="zh-TW" dirty="0"/>
              <a:t>      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(n+"</a:t>
            </a:r>
            <a:r>
              <a:rPr lang="zh-TW" altLang="en-US" dirty="0"/>
              <a:t>不可被</a:t>
            </a:r>
            <a:r>
              <a:rPr lang="en-US" altLang="zh-TW" dirty="0"/>
              <a:t>"+</a:t>
            </a:r>
            <a:r>
              <a:rPr lang="en-US" altLang="zh-TW" dirty="0" err="1"/>
              <a:t>i</a:t>
            </a:r>
            <a:r>
              <a:rPr lang="en-US" altLang="zh-TW" dirty="0"/>
              <a:t>+"</a:t>
            </a:r>
            <a:r>
              <a:rPr lang="zh-TW" altLang="en-US" dirty="0"/>
              <a:t>整除。</a:t>
            </a:r>
            <a:r>
              <a:rPr lang="en-US" altLang="zh-TW" dirty="0"/>
              <a:t>"); </a:t>
            </a:r>
          </a:p>
          <a:p>
            <a:r>
              <a:rPr lang="en-US" altLang="zh-TW" dirty="0"/>
              <a:t>      ++</a:t>
            </a:r>
            <a:r>
              <a:rPr lang="en-US" altLang="zh-TW" dirty="0" err="1"/>
              <a:t>i</a:t>
            </a:r>
            <a:r>
              <a:rPr lang="en-US" altLang="zh-TW" dirty="0"/>
              <a:t>;    </a:t>
            </a:r>
            <a:r>
              <a:rPr lang="en-US" altLang="zh-TW" dirty="0" smtClean="0"/>
              <a:t>       </a:t>
            </a:r>
            <a:r>
              <a:rPr lang="en-US" altLang="zh-TW" dirty="0"/>
              <a:t>}   </a:t>
            </a:r>
          </a:p>
          <a:p>
            <a:r>
              <a:rPr lang="en-US" altLang="zh-TW" dirty="0"/>
              <a:t>    if (</a:t>
            </a:r>
            <a:r>
              <a:rPr lang="en-US" altLang="zh-TW" sz="3500" dirty="0">
                <a:solidFill>
                  <a:srgbClr val="FF0000"/>
                </a:solidFill>
              </a:rPr>
              <a:t>prime==0</a:t>
            </a:r>
            <a:r>
              <a:rPr lang="en-US" altLang="zh-TW" dirty="0"/>
              <a:t>) </a:t>
            </a:r>
            <a:r>
              <a:rPr lang="en-US" altLang="zh-TW" dirty="0" err="1"/>
              <a:t>dif</a:t>
            </a:r>
            <a:r>
              <a:rPr lang="en-US" altLang="zh-TW" dirty="0"/>
              <a:t>="</a:t>
            </a:r>
            <a:r>
              <a:rPr lang="zh-TW" altLang="en-US" dirty="0"/>
              <a:t>是質數</a:t>
            </a:r>
            <a:r>
              <a:rPr lang="en-US" altLang="zh-TW" dirty="0"/>
              <a:t>!";</a:t>
            </a:r>
          </a:p>
          <a:p>
            <a:r>
              <a:rPr lang="en-US" altLang="zh-TW" dirty="0"/>
              <a:t>    else       </a:t>
            </a:r>
            <a:r>
              <a:rPr lang="en-US" altLang="zh-TW" dirty="0" err="1"/>
              <a:t>dif</a:t>
            </a:r>
            <a:r>
              <a:rPr lang="en-US" altLang="zh-TW" dirty="0"/>
              <a:t>="</a:t>
            </a:r>
            <a:r>
              <a:rPr lang="zh-TW" altLang="en-US" dirty="0"/>
              <a:t>不是質數</a:t>
            </a:r>
            <a:r>
              <a:rPr lang="en-US" altLang="zh-TW" dirty="0"/>
              <a:t>!";</a:t>
            </a:r>
          </a:p>
          <a:p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</a:t>
            </a:r>
            <a:r>
              <a:rPr lang="en-US" altLang="zh-TW" dirty="0" err="1"/>
              <a:t>n+dif</a:t>
            </a:r>
            <a:r>
              <a:rPr lang="en-US" altLang="zh-TW" dirty="0"/>
              <a:t>);   </a:t>
            </a:r>
          </a:p>
          <a:p>
            <a:r>
              <a:rPr lang="en-US" altLang="zh-TW" dirty="0"/>
              <a:t>	}//main</a:t>
            </a:r>
          </a:p>
          <a:p>
            <a:r>
              <a:rPr lang="en-US" altLang="zh-TW" dirty="0"/>
              <a:t>}//class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26619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 :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66661"/>
            <a:ext cx="5951899" cy="5214796"/>
          </a:xfrm>
        </p:spPr>
        <p:txBody>
          <a:bodyPr>
            <a:normAutofit fontScale="47500" lnSpcReduction="20000"/>
          </a:bodyPr>
          <a:lstStyle/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public class loop_debug_1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Scanner input = new Scanner(System.in);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int</a:t>
            </a:r>
            <a:r>
              <a:rPr lang="en-US" altLang="zh-TW" dirty="0"/>
              <a:t> n=7,i=0, s=0;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n,</a:t>
            </a:r>
            <a:r>
              <a:rPr lang="zh-TW" altLang="en-US" dirty="0"/>
              <a:t>求</a:t>
            </a:r>
            <a:r>
              <a:rPr lang="en-US" altLang="zh-TW" dirty="0"/>
              <a:t>S=1+3+5+.........+n\n");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while (n&gt;=1)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輸入奇數</a:t>
            </a:r>
            <a:r>
              <a:rPr lang="en-US" altLang="zh-TW" dirty="0"/>
              <a:t>(-1:end)</a:t>
            </a:r>
            <a:r>
              <a:rPr lang="zh-TW" altLang="en-US" dirty="0"/>
              <a:t>：</a:t>
            </a:r>
            <a:r>
              <a:rPr lang="en-US" altLang="zh-TW" dirty="0"/>
              <a:t>");		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n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if (n%2==0) {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</a:t>
            </a:r>
            <a:r>
              <a:rPr lang="en-US" altLang="zh-TW" b="1" dirty="0" err="1">
                <a:solidFill>
                  <a:srgbClr val="FF0000"/>
                </a:solidFill>
              </a:rPr>
              <a:t>System.out.println</a:t>
            </a:r>
            <a:r>
              <a:rPr lang="en-US" altLang="zh-TW" b="1" dirty="0">
                <a:solidFill>
                  <a:srgbClr val="FF0000"/>
                </a:solidFill>
              </a:rPr>
              <a:t>("</a:t>
            </a:r>
            <a:r>
              <a:rPr lang="zh-TW" altLang="en-US" b="1" dirty="0">
                <a:solidFill>
                  <a:srgbClr val="FF0000"/>
                </a:solidFill>
              </a:rPr>
              <a:t>輸入錯誤，須為奇數</a:t>
            </a:r>
            <a:r>
              <a:rPr lang="en-US" altLang="zh-TW" b="1" dirty="0">
                <a:solidFill>
                  <a:srgbClr val="FF0000"/>
                </a:solidFill>
              </a:rPr>
              <a:t>!");     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b="1" dirty="0">
                <a:solidFill>
                  <a:srgbClr val="FF0000"/>
                </a:solidFill>
              </a:rPr>
              <a:t>      continue;}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for(</a:t>
            </a:r>
            <a:r>
              <a:rPr lang="en-US" altLang="zh-TW" dirty="0" err="1"/>
              <a:t>i</a:t>
            </a:r>
            <a:r>
              <a:rPr lang="en-US" altLang="zh-TW" dirty="0"/>
              <a:t>=1;i&lt;=n;++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   s=</a:t>
            </a:r>
            <a:r>
              <a:rPr lang="en-US" altLang="zh-TW" dirty="0" err="1"/>
              <a:t>s+i</a:t>
            </a:r>
            <a:r>
              <a:rPr lang="en-US" altLang="zh-TW" dirty="0"/>
              <a:t>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("1+3+5+...+"+n+"="+s);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  }//while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 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	}//main</a:t>
            </a:r>
          </a:p>
          <a:p>
            <a:pPr marL="71438" indent="-71438">
              <a:buFont typeface="+mj-lt"/>
              <a:buAutoNum type="arabicPeriod"/>
            </a:pPr>
            <a:r>
              <a:rPr lang="en-US" altLang="zh-TW" dirty="0"/>
              <a:t>}//class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577750" y="3720116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處</a:t>
            </a:r>
            <a:r>
              <a:rPr lang="zh-TW" altLang="en-US" sz="4000" b="1" dirty="0">
                <a:solidFill>
                  <a:srgbClr val="FF0000"/>
                </a:solidFill>
              </a:rPr>
              <a:t>理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輸入</a:t>
            </a:r>
            <a:r>
              <a:rPr lang="zh-TW" altLang="en-US" sz="4000" b="1" dirty="0">
                <a:solidFill>
                  <a:srgbClr val="FF0000"/>
                </a:solidFill>
              </a:rPr>
              <a:t>錯誤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670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0079" y="235983"/>
            <a:ext cx="8611058" cy="1325563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例子：輸入</a:t>
            </a:r>
            <a:r>
              <a:rPr lang="en-US" altLang="zh-TW" sz="3200" b="1" dirty="0"/>
              <a:t>100</a:t>
            </a:r>
            <a:r>
              <a:rPr lang="zh-TW" altLang="en-US" sz="3200" b="1" dirty="0"/>
              <a:t>筆整數資料，要求出平均數，如何做？</a:t>
            </a:r>
            <a:r>
              <a:rPr lang="zh-TW" altLang="en-US" sz="3200" b="1" dirty="0" smtClean="0"/>
              <a:t>若</a:t>
            </a:r>
            <a:r>
              <a:rPr lang="zh-TW" altLang="en-US" sz="3200" b="1" dirty="0"/>
              <a:t>找最大值</a:t>
            </a:r>
            <a:r>
              <a:rPr lang="zh-TW" altLang="en-US" sz="3200" dirty="0" smtClean="0"/>
              <a:t>、</a:t>
            </a:r>
            <a:r>
              <a:rPr lang="zh-TW" altLang="en-US" sz="3200" b="1" dirty="0" smtClean="0"/>
              <a:t>要求</a:t>
            </a:r>
            <a:r>
              <a:rPr lang="zh-TW" altLang="en-US" sz="3200" b="1" dirty="0"/>
              <a:t>變異數，如何做？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9302" y="1809261"/>
            <a:ext cx="4442987" cy="47017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 err="1" smtClean="0"/>
              <a:t>input.nextInt</a:t>
            </a:r>
            <a:r>
              <a:rPr lang="en-US" altLang="zh-TW" dirty="0" smtClean="0"/>
              <a:t>(x</a:t>
            </a:r>
            <a:r>
              <a:rPr lang="en-US" altLang="zh-TW" sz="1600" dirty="0" smtClean="0"/>
              <a:t>1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/>
              <a:t>input.nextInt</a:t>
            </a:r>
            <a:r>
              <a:rPr lang="en-US" altLang="zh-TW" dirty="0"/>
              <a:t>(x</a:t>
            </a:r>
            <a:r>
              <a:rPr lang="en-US" altLang="zh-TW" sz="1600" dirty="0" smtClean="0"/>
              <a:t>2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/>
              <a:t>input.nextInt</a:t>
            </a:r>
            <a:r>
              <a:rPr lang="en-US" altLang="zh-TW" dirty="0"/>
              <a:t>(x</a:t>
            </a:r>
            <a:r>
              <a:rPr lang="en-US" altLang="zh-TW" sz="1600" dirty="0" smtClean="0"/>
              <a:t>100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 err="1"/>
              <a:t>avg</a:t>
            </a:r>
            <a:r>
              <a:rPr lang="en-US" altLang="zh-TW" dirty="0"/>
              <a:t>=(x</a:t>
            </a:r>
            <a:r>
              <a:rPr lang="en-US" altLang="zh-TW" sz="1600" dirty="0"/>
              <a:t>1</a:t>
            </a:r>
            <a:r>
              <a:rPr lang="en-US" altLang="zh-TW" dirty="0"/>
              <a:t>+x</a:t>
            </a:r>
            <a:r>
              <a:rPr lang="en-US" altLang="zh-TW" sz="1600" dirty="0"/>
              <a:t>2</a:t>
            </a:r>
            <a:r>
              <a:rPr lang="en-US" altLang="zh-TW" dirty="0"/>
              <a:t>+…+x</a:t>
            </a:r>
            <a:r>
              <a:rPr lang="en-US" altLang="zh-TW" sz="1600" dirty="0"/>
              <a:t>100</a:t>
            </a:r>
            <a:r>
              <a:rPr lang="en-US" altLang="zh-TW" dirty="0"/>
              <a:t>)/100;</a:t>
            </a:r>
          </a:p>
          <a:p>
            <a:pPr marL="0" indent="0">
              <a:buNone/>
            </a:pPr>
            <a:r>
              <a:rPr lang="en-US" altLang="zh-TW" dirty="0" err="1"/>
              <a:t>Var</a:t>
            </a:r>
            <a:r>
              <a:rPr lang="en-US" altLang="zh-TW" dirty="0" smtClean="0"/>
              <a:t>=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x</a:t>
            </a:r>
            <a:r>
              <a:rPr lang="en-US" altLang="zh-TW" sz="1600" dirty="0"/>
              <a:t>1</a:t>
            </a:r>
            <a:r>
              <a:rPr lang="en-US" altLang="zh-TW" dirty="0"/>
              <a:t>-avg</a:t>
            </a:r>
            <a:r>
              <a:rPr lang="en-US" altLang="zh-TW" dirty="0" smtClean="0"/>
              <a:t>)</a:t>
            </a:r>
            <a:r>
              <a:rPr lang="zh-TW" altLang="en-US" dirty="0" smtClean="0"/>
              <a:t>*</a:t>
            </a:r>
            <a:r>
              <a:rPr lang="en-US" altLang="zh-TW" dirty="0"/>
              <a:t> (x</a:t>
            </a:r>
            <a:r>
              <a:rPr lang="en-US" altLang="zh-TW" sz="1600" dirty="0"/>
              <a:t>1</a:t>
            </a:r>
            <a:r>
              <a:rPr lang="en-US" altLang="zh-TW" dirty="0"/>
              <a:t>-avg);</a:t>
            </a:r>
          </a:p>
          <a:p>
            <a:pPr marL="0" indent="0">
              <a:buNone/>
            </a:pPr>
            <a:r>
              <a:rPr lang="en-US" altLang="zh-TW" dirty="0" err="1"/>
              <a:t>Var</a:t>
            </a:r>
            <a:r>
              <a:rPr lang="en-US" altLang="zh-TW" dirty="0"/>
              <a:t>=(x</a:t>
            </a:r>
            <a:r>
              <a:rPr lang="en-US" altLang="zh-TW" sz="1600" dirty="0"/>
              <a:t>2</a:t>
            </a:r>
            <a:r>
              <a:rPr lang="en-US" altLang="zh-TW" dirty="0"/>
              <a:t>-avg) (</a:t>
            </a:r>
            <a:r>
              <a:rPr lang="en-US" altLang="zh-TW" dirty="0" smtClean="0"/>
              <a:t>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-avg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…</a:t>
            </a:r>
          </a:p>
          <a:p>
            <a:pPr marL="0" indent="0">
              <a:buNone/>
            </a:pPr>
            <a:r>
              <a:rPr lang="en-US" altLang="zh-TW" dirty="0" err="1"/>
              <a:t>Var</a:t>
            </a:r>
            <a:r>
              <a:rPr lang="en-US" altLang="zh-TW" dirty="0"/>
              <a:t>=(x</a:t>
            </a:r>
            <a:r>
              <a:rPr lang="en-US" altLang="zh-TW" sz="1600" dirty="0"/>
              <a:t>100</a:t>
            </a:r>
            <a:r>
              <a:rPr lang="en-US" altLang="zh-TW" dirty="0"/>
              <a:t>-avg) (</a:t>
            </a:r>
            <a:r>
              <a:rPr lang="en-US" altLang="zh-TW" dirty="0" smtClean="0"/>
              <a:t>x</a:t>
            </a:r>
            <a:r>
              <a:rPr lang="en-US" altLang="zh-TW" sz="1600" dirty="0" smtClean="0"/>
              <a:t>100</a:t>
            </a:r>
            <a:r>
              <a:rPr lang="en-US" altLang="zh-TW" dirty="0" smtClean="0"/>
              <a:t>-avg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最後變異數結果敘述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182288" y="1445846"/>
            <a:ext cx="6481176" cy="5312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dirty="0"/>
              <a:t>討論：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(1)</a:t>
            </a:r>
            <a:r>
              <a:rPr lang="zh-TW" altLang="en-US" dirty="0"/>
              <a:t>需</a:t>
            </a:r>
            <a:r>
              <a:rPr lang="en-US" altLang="zh-TW" dirty="0"/>
              <a:t>100</a:t>
            </a:r>
            <a:r>
              <a:rPr lang="zh-TW" altLang="en-US" dirty="0"/>
              <a:t>行讀取資料之</a:t>
            </a:r>
            <a:r>
              <a:rPr lang="zh-TW" altLang="en-US" dirty="0" smtClean="0"/>
              <a:t>敘述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(2)</a:t>
            </a:r>
            <a:r>
              <a:rPr lang="zh-TW" altLang="en-US" dirty="0" smtClean="0"/>
              <a:t>須</a:t>
            </a:r>
            <a:r>
              <a:rPr lang="zh-TW" altLang="en-US" dirty="0"/>
              <a:t>很長的累加運算敘述，</a:t>
            </a:r>
            <a:r>
              <a:rPr lang="zh-TW" altLang="en-US" dirty="0" smtClean="0"/>
              <a:t>需很長運算式解</a:t>
            </a:r>
            <a:r>
              <a:rPr lang="zh-TW" altLang="en-US" dirty="0" smtClean="0">
                <a:solidFill>
                  <a:srgbClr val="FF0000"/>
                </a:solidFill>
              </a:rPr>
              <a:t>平均數</a:t>
            </a:r>
            <a:r>
              <a:rPr lang="zh-TW" altLang="en-US" dirty="0" smtClean="0"/>
              <a:t>，</a:t>
            </a:r>
            <a:r>
              <a:rPr lang="zh-TW" altLang="en-US" dirty="0"/>
              <a:t>需</a:t>
            </a:r>
            <a:r>
              <a:rPr lang="en-US" altLang="zh-TW" dirty="0" smtClean="0"/>
              <a:t>100</a:t>
            </a:r>
            <a:r>
              <a:rPr lang="zh-TW" altLang="en-US" dirty="0" smtClean="0"/>
              <a:t>行找最大值、處理</a:t>
            </a:r>
            <a:r>
              <a:rPr lang="zh-TW" altLang="en-US" dirty="0">
                <a:solidFill>
                  <a:srgbClr val="FF0000"/>
                </a:solidFill>
              </a:rPr>
              <a:t>變異數</a:t>
            </a:r>
            <a:r>
              <a:rPr lang="zh-TW" altLang="en-US" dirty="0"/>
              <a:t>之敘述。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(3)</a:t>
            </a:r>
            <a:r>
              <a:rPr lang="zh-TW" altLang="en-US" dirty="0"/>
              <a:t>極為暴力方式</a:t>
            </a:r>
            <a:r>
              <a:rPr lang="en-US" altLang="zh-TW" dirty="0"/>
              <a:t>(</a:t>
            </a:r>
            <a:r>
              <a:rPr lang="en-US" altLang="zh-TW" dirty="0" smtClean="0"/>
              <a:t>brute </a:t>
            </a:r>
            <a:r>
              <a:rPr lang="en-US" altLang="zh-TW" dirty="0"/>
              <a:t>force)</a:t>
            </a:r>
          </a:p>
          <a:p>
            <a:pPr marL="0" indent="0">
              <a:buNone/>
            </a:pPr>
            <a:r>
              <a:rPr lang="en-US" altLang="zh-TW" dirty="0" smtClean="0"/>
              <a:t>(4)</a:t>
            </a:r>
            <a:r>
              <a:rPr lang="zh-TW" altLang="en-US" dirty="0"/>
              <a:t>沒有彈性，例如要處理</a:t>
            </a:r>
            <a:r>
              <a:rPr lang="en-US" altLang="zh-TW" dirty="0"/>
              <a:t>1000</a:t>
            </a:r>
            <a:r>
              <a:rPr lang="zh-TW" altLang="en-US" dirty="0"/>
              <a:t>筆？</a:t>
            </a:r>
            <a:r>
              <a:rPr lang="en-US" altLang="zh-TW" dirty="0"/>
              <a:t>Big Data</a:t>
            </a:r>
            <a:r>
              <a:rPr lang="zh-TW" altLang="en-US" dirty="0"/>
              <a:t>？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問題</a:t>
            </a:r>
            <a:r>
              <a:rPr lang="zh-TW" altLang="en-US" dirty="0"/>
              <a:t>剖析：</a:t>
            </a:r>
            <a:r>
              <a:rPr lang="zh-TW" altLang="en-US" dirty="0">
                <a:solidFill>
                  <a:srgbClr val="FF0000"/>
                </a:solidFill>
              </a:rPr>
              <a:t>資料記錄存放問題</a:t>
            </a:r>
            <a:r>
              <a:rPr lang="zh-TW" altLang="en-US" dirty="0"/>
              <a:t>！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         不可以</a:t>
            </a:r>
            <a:r>
              <a:rPr lang="zh-TW" altLang="en-US" dirty="0"/>
              <a:t>只用大量變數而已。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22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利用多個變數，處理資料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未</a:t>
            </a:r>
            <a:r>
              <a:rPr lang="zh-TW" altLang="en-US" dirty="0"/>
              <a:t>使</a:t>
            </a:r>
            <a:r>
              <a:rPr lang="zh-TW" altLang="en-US" dirty="0" smtClean="0"/>
              <a:t>用陣列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4467726" cy="3696870"/>
          </a:xfrm>
        </p:spPr>
        <p:txBody>
          <a:bodyPr/>
          <a:lstStyle/>
          <a:p>
            <a:r>
              <a:rPr lang="zh-TW" altLang="en-US" dirty="0" smtClean="0"/>
              <a:t>任何時候，若再多一筆資料，需再增加程式碼，求</a:t>
            </a:r>
            <a:r>
              <a:rPr lang="en-US" altLang="zh-TW" dirty="0" smtClean="0"/>
              <a:t>max</a:t>
            </a:r>
            <a:r>
              <a:rPr lang="zh-TW" altLang="en-US" dirty="0" smtClean="0"/>
              <a:t>、</a:t>
            </a:r>
            <a:r>
              <a:rPr lang="en-US" altLang="zh-TW" dirty="0" smtClean="0"/>
              <a:t>mean</a:t>
            </a:r>
            <a:r>
              <a:rPr lang="zh-TW" altLang="en-US" dirty="0" smtClean="0"/>
              <a:t>敘述都須修改程式。</a:t>
            </a:r>
            <a:endParaRPr lang="en-US" altLang="zh-TW" dirty="0" smtClean="0"/>
          </a:p>
          <a:p>
            <a:r>
              <a:rPr lang="zh-TW" altLang="en-US" dirty="0" smtClean="0"/>
              <a:t>皆是序列</a:t>
            </a:r>
            <a:r>
              <a:rPr lang="en-US" altLang="zh-TW" dirty="0" smtClean="0"/>
              <a:t>(Sequence)</a:t>
            </a:r>
            <a:r>
              <a:rPr lang="zh-TW" altLang="en-US" dirty="0" smtClean="0"/>
              <a:t>，無法使用迴圈，缺乏自動化機制。</a:t>
            </a:r>
            <a:endParaRPr lang="en-US" altLang="zh-TW" dirty="0" smtClean="0"/>
          </a:p>
          <a:p>
            <a:r>
              <a:rPr lang="zh-TW" altLang="en-US" dirty="0" smtClean="0"/>
              <a:t>屬於暴力法。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712242" y="1825625"/>
            <a:ext cx="2213811" cy="4235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7712242" y="2117558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7712242" y="2390274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7712242" y="2691063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7712239" y="4086726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7712230" y="4327358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7712234" y="5181601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6995302" y="1825625"/>
            <a:ext cx="71692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/>
              <a:t>x</a:t>
            </a:r>
            <a:r>
              <a:rPr lang="en-US" altLang="zh-TW" dirty="0" smtClean="0"/>
              <a:t>1</a:t>
            </a:r>
            <a:br>
              <a:rPr lang="en-US" altLang="zh-TW" dirty="0" smtClean="0"/>
            </a:br>
            <a:r>
              <a:rPr lang="en-US" altLang="zh-TW" dirty="0" smtClean="0"/>
              <a:t>x2</a:t>
            </a:r>
            <a:br>
              <a:rPr lang="en-US" altLang="zh-TW" dirty="0" smtClean="0"/>
            </a:br>
            <a:r>
              <a:rPr lang="en-US" altLang="zh-TW" dirty="0" smtClean="0"/>
              <a:t>x3</a:t>
            </a:r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pPr algn="ctr"/>
            <a:r>
              <a:rPr lang="zh-TW" altLang="en-US" dirty="0" smtClean="0"/>
              <a:t>      </a:t>
            </a:r>
            <a:r>
              <a:rPr lang="en-US" altLang="zh-TW" dirty="0" smtClean="0"/>
              <a:t>.</a:t>
            </a:r>
          </a:p>
          <a:p>
            <a:pPr algn="r"/>
            <a:r>
              <a:rPr lang="en-US" altLang="zh-TW" dirty="0" smtClean="0"/>
              <a:t>X9</a:t>
            </a:r>
          </a:p>
          <a:p>
            <a:pPr algn="r"/>
            <a:r>
              <a:rPr lang="en-US" altLang="zh-TW" dirty="0" smtClean="0"/>
              <a:t>x10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mean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max</a:t>
            </a:r>
            <a:endParaRPr lang="zh-TW" altLang="en-US" dirty="0"/>
          </a:p>
        </p:txBody>
      </p:sp>
      <p:cxnSp>
        <p:nvCxnSpPr>
          <p:cNvPr id="15" name="直線接點 14"/>
          <p:cNvCxnSpPr/>
          <p:nvPr/>
        </p:nvCxnSpPr>
        <p:spPr>
          <a:xfrm>
            <a:off x="7712234" y="3802763"/>
            <a:ext cx="2213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50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06294" y="900146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/>
              <a:t>陣列</a:t>
            </a:r>
            <a:r>
              <a:rPr lang="en-US" altLang="zh-TW" dirty="0" smtClean="0"/>
              <a:t>(array):</a:t>
            </a:r>
            <a:r>
              <a:rPr lang="zh-TW" altLang="en-US" dirty="0" smtClean="0"/>
              <a:t>物以類聚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626467"/>
            <a:ext cx="10515600" cy="3550495"/>
          </a:xfrm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相同型態</a:t>
            </a:r>
            <a:r>
              <a:rPr lang="en-US" altLang="zh-TW" dirty="0">
                <a:solidFill>
                  <a:srgbClr val="FF0000"/>
                </a:solidFill>
              </a:rPr>
              <a:t>(ex.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,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double…)</a:t>
            </a:r>
            <a:r>
              <a:rPr lang="zh-TW" altLang="en-US" dirty="0">
                <a:solidFill>
                  <a:srgbClr val="FF0000"/>
                </a:solidFill>
              </a:rPr>
              <a:t>的元素</a:t>
            </a:r>
            <a:r>
              <a:rPr lang="zh-TW" altLang="en-US" dirty="0"/>
              <a:t>所形成有序的有限</a:t>
            </a:r>
            <a:r>
              <a:rPr lang="zh-TW" altLang="en-US" dirty="0" smtClean="0">
                <a:solidFill>
                  <a:srgbClr val="FF0000"/>
                </a:solidFill>
              </a:rPr>
              <a:t>集合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/>
              <a:t>陣列的元素被存放在</a:t>
            </a:r>
            <a:r>
              <a:rPr lang="zh-TW" altLang="en-US" b="1" dirty="0"/>
              <a:t>連續</a:t>
            </a:r>
            <a:r>
              <a:rPr lang="zh-TW" altLang="en-US" dirty="0"/>
              <a:t>的記憶體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54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553"/>
          </a:xfrm>
        </p:spPr>
        <p:txBody>
          <a:bodyPr/>
          <a:lstStyle/>
          <a:p>
            <a:r>
              <a:rPr lang="zh-TW" altLang="en-US" dirty="0" smtClean="0"/>
              <a:t>陣列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832" y="1323014"/>
            <a:ext cx="8909739" cy="534350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以一名稱代表一</a:t>
            </a:r>
            <a:r>
              <a:rPr lang="zh-TW" altLang="en-US" dirty="0" smtClean="0">
                <a:solidFill>
                  <a:srgbClr val="FF0000"/>
                </a:solidFill>
              </a:rPr>
              <a:t>序列資料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集合</a:t>
            </a:r>
            <a:r>
              <a:rPr lang="zh-TW" altLang="en-US" dirty="0"/>
              <a:t>，</a:t>
            </a:r>
            <a:r>
              <a:rPr lang="zh-TW" altLang="en-US" dirty="0" smtClean="0"/>
              <a:t>陣列</a:t>
            </a:r>
            <a:r>
              <a:rPr lang="zh-TW" altLang="en-US" dirty="0" smtClean="0">
                <a:solidFill>
                  <a:srgbClr val="FF0000"/>
                </a:solidFill>
              </a:rPr>
              <a:t>命名</a:t>
            </a:r>
            <a:r>
              <a:rPr lang="zh-TW" altLang="en-US" dirty="0" smtClean="0"/>
              <a:t>與變數</a:t>
            </a:r>
            <a:r>
              <a:rPr lang="zh-TW" altLang="en-US" dirty="0">
                <a:solidFill>
                  <a:srgbClr val="FF0000"/>
                </a:solidFill>
              </a:rPr>
              <a:t>命名</a:t>
            </a:r>
            <a:r>
              <a:rPr lang="zh-TW" altLang="en-US" dirty="0" smtClean="0"/>
              <a:t>相同</a:t>
            </a:r>
            <a:endParaRPr lang="en-US" altLang="zh-TW" dirty="0"/>
          </a:p>
          <a:p>
            <a:r>
              <a:rPr lang="zh-TW" altLang="en-US" dirty="0" smtClean="0"/>
              <a:t>以</a:t>
            </a:r>
            <a:r>
              <a:rPr lang="zh-TW" altLang="en-US" dirty="0" smtClean="0">
                <a:solidFill>
                  <a:srgbClr val="FF0000"/>
                </a:solidFill>
              </a:rPr>
              <a:t>索引</a:t>
            </a:r>
            <a:r>
              <a:rPr lang="en-US" altLang="zh-TW" dirty="0" smtClean="0">
                <a:solidFill>
                  <a:srgbClr val="FF0000"/>
                </a:solidFill>
              </a:rPr>
              <a:t>(index)/</a:t>
            </a:r>
            <a:r>
              <a:rPr lang="zh-TW" altLang="en-US" dirty="0" smtClean="0">
                <a:solidFill>
                  <a:srgbClr val="FF0000"/>
                </a:solidFill>
              </a:rPr>
              <a:t>註標</a:t>
            </a:r>
            <a:r>
              <a:rPr lang="en-US" altLang="zh-TW" dirty="0" smtClean="0">
                <a:solidFill>
                  <a:srgbClr val="FF0000"/>
                </a:solidFill>
              </a:rPr>
              <a:t>(subscript)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zh-TW" altLang="en-US" dirty="0" smtClean="0"/>
              <a:t>來控制某一</a:t>
            </a:r>
            <a:r>
              <a:rPr lang="zh-TW" altLang="en-US" dirty="0"/>
              <a:t>元素</a:t>
            </a:r>
            <a:r>
              <a:rPr lang="zh-TW" altLang="en-US" dirty="0" smtClean="0"/>
              <a:t>存取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索引可用</a:t>
            </a:r>
            <a:r>
              <a:rPr lang="zh-TW" altLang="en-US" dirty="0" smtClean="0">
                <a:solidFill>
                  <a:srgbClr val="FF0000"/>
                </a:solidFill>
              </a:rPr>
              <a:t>變數</a:t>
            </a:r>
            <a:r>
              <a:rPr lang="zh-TW" altLang="en-US" dirty="0" smtClean="0"/>
              <a:t>，因此</a:t>
            </a:r>
            <a:r>
              <a:rPr lang="zh-TW" altLang="en-US" dirty="0" smtClean="0">
                <a:solidFill>
                  <a:srgbClr val="FF0000"/>
                </a:solidFill>
              </a:rPr>
              <a:t>可用迴圈控制變數</a:t>
            </a:r>
            <a:r>
              <a:rPr lang="zh-TW" altLang="en-US" dirty="0" smtClean="0"/>
              <a:t>，再控制陣列存取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索引由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zh-TW" altLang="en-US" dirty="0" smtClean="0">
                <a:solidFill>
                  <a:srgbClr val="FF0000"/>
                </a:solidFill>
              </a:rPr>
              <a:t>開始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宣告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err="1" smtClean="0"/>
              <a:t>Int</a:t>
            </a:r>
            <a:r>
              <a:rPr lang="en-US" altLang="zh-TW" dirty="0" smtClean="0"/>
              <a:t> [] x=new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[100];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>
                <a:solidFill>
                  <a:srgbClr val="FF0000"/>
                </a:solidFill>
              </a:rPr>
              <a:t>索引</a:t>
            </a:r>
            <a:r>
              <a:rPr lang="en-US" altLang="zh-TW" dirty="0" smtClean="0">
                <a:solidFill>
                  <a:srgbClr val="FF0000"/>
                </a:solidFill>
              </a:rPr>
              <a:t>:0~99</a:t>
            </a:r>
            <a:r>
              <a:rPr lang="zh-TW" altLang="en-US" dirty="0" smtClean="0">
                <a:solidFill>
                  <a:srgbClr val="FF0000"/>
                </a:solidFill>
              </a:rPr>
              <a:t>，</a:t>
            </a:r>
            <a:r>
              <a:rPr lang="zh-TW" altLang="en-US" dirty="0" smtClean="0"/>
              <a:t>長度</a:t>
            </a:r>
            <a:r>
              <a:rPr lang="en-US" altLang="zh-TW" dirty="0" smtClean="0"/>
              <a:t>: 100</a:t>
            </a:r>
          </a:p>
          <a:p>
            <a:r>
              <a:rPr lang="zh-TW" altLang="en-US" dirty="0" smtClean="0"/>
              <a:t>陣列</a:t>
            </a:r>
            <a:r>
              <a:rPr lang="zh-TW" altLang="en-US" dirty="0" smtClean="0">
                <a:solidFill>
                  <a:srgbClr val="FF0000"/>
                </a:solidFill>
              </a:rPr>
              <a:t>長度</a:t>
            </a:r>
            <a:r>
              <a:rPr lang="en-US" altLang="zh-TW" dirty="0" smtClean="0"/>
              <a:t>(</a:t>
            </a:r>
            <a:r>
              <a:rPr lang="zh-TW" altLang="en-US" dirty="0" smtClean="0"/>
              <a:t>陣列的屬性</a:t>
            </a:r>
            <a:r>
              <a:rPr lang="en-US" altLang="zh-TW" dirty="0" smtClean="0"/>
              <a:t>)</a:t>
            </a:r>
            <a:r>
              <a:rPr lang="zh-TW" altLang="en-US" dirty="0" smtClean="0"/>
              <a:t>；</a:t>
            </a:r>
            <a:r>
              <a:rPr lang="en-US" altLang="zh-TW" dirty="0" err="1" smtClean="0"/>
              <a:t>x.length</a:t>
            </a:r>
            <a:endParaRPr lang="en-US" altLang="zh-TW" dirty="0" smtClean="0"/>
          </a:p>
          <a:p>
            <a:r>
              <a:rPr lang="zh-TW" altLang="en-US" dirty="0" smtClean="0"/>
              <a:t>可在宣告時給予</a:t>
            </a:r>
            <a:r>
              <a:rPr lang="zh-TW" altLang="en-US" dirty="0" smtClean="0">
                <a:solidFill>
                  <a:srgbClr val="FF0000"/>
                </a:solidFill>
              </a:rPr>
              <a:t>初值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不用指定長度</a:t>
            </a:r>
            <a:r>
              <a:rPr lang="en-US" altLang="zh-TW" dirty="0" smtClean="0"/>
              <a:t>)</a:t>
            </a:r>
          </a:p>
          <a:p>
            <a:pPr marL="457200" lvl="1" indent="0">
              <a:buNone/>
            </a:pPr>
            <a:r>
              <a:rPr lang="en-US" altLang="zh-TW" dirty="0" err="1"/>
              <a:t>i</a:t>
            </a:r>
            <a:r>
              <a:rPr lang="en-US" altLang="zh-TW" dirty="0" err="1" smtClean="0"/>
              <a:t>nt</a:t>
            </a:r>
            <a:r>
              <a:rPr lang="en-US" altLang="zh-TW" dirty="0" smtClean="0"/>
              <a:t> </a:t>
            </a:r>
            <a:r>
              <a:rPr lang="en-US" altLang="zh-TW" dirty="0"/>
              <a:t>[] </a:t>
            </a:r>
            <a:r>
              <a:rPr lang="en-US" altLang="zh-TW" dirty="0" err="1"/>
              <a:t>sc</a:t>
            </a:r>
            <a:r>
              <a:rPr lang="en-US" altLang="zh-TW" dirty="0"/>
              <a:t>={20,30,40};</a:t>
            </a:r>
          </a:p>
          <a:p>
            <a:pPr marL="457200" lvl="1" indent="0">
              <a:buNone/>
            </a:pPr>
            <a:r>
              <a:rPr lang="en-US" altLang="zh-TW" dirty="0" smtClean="0"/>
              <a:t>String </a:t>
            </a:r>
            <a:r>
              <a:rPr lang="en-US" altLang="zh-TW" dirty="0"/>
              <a:t>[] </a:t>
            </a:r>
            <a:r>
              <a:rPr lang="en-US" altLang="zh-TW" dirty="0" err="1"/>
              <a:t>diagres</a:t>
            </a:r>
            <a:r>
              <a:rPr lang="en-US" altLang="zh-TW" sz="1800" dirty="0"/>
              <a:t>={"</a:t>
            </a:r>
            <a:r>
              <a:rPr lang="zh-TW" altLang="en-US" sz="1800" dirty="0"/>
              <a:t>體重過輕</a:t>
            </a:r>
            <a:r>
              <a:rPr lang="en-US" altLang="zh-TW" sz="1800" dirty="0"/>
              <a:t>Underweight","</a:t>
            </a:r>
            <a:r>
              <a:rPr lang="zh-TW" altLang="en-US" sz="1800" dirty="0"/>
              <a:t>正常</a:t>
            </a:r>
            <a:r>
              <a:rPr lang="en-US" altLang="zh-TW" sz="1800" dirty="0"/>
              <a:t>Normal","</a:t>
            </a:r>
            <a:r>
              <a:rPr lang="zh-TW" altLang="en-US" sz="1800" dirty="0"/>
              <a:t>過重</a:t>
            </a:r>
            <a:r>
              <a:rPr lang="en-US" altLang="zh-TW" sz="1800" dirty="0"/>
              <a:t>Overweight"</a:t>
            </a:r>
            <a:r>
              <a:rPr lang="en-US" altLang="zh-TW" dirty="0"/>
              <a:t>};</a:t>
            </a:r>
            <a:endParaRPr lang="zh-TW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9010836" y="1542757"/>
            <a:ext cx="2930747" cy="4235116"/>
            <a:chOff x="8078148" y="2054223"/>
            <a:chExt cx="2930747" cy="4235116"/>
          </a:xfrm>
        </p:grpSpPr>
        <p:sp>
          <p:nvSpPr>
            <p:cNvPr id="4" name="矩形 3"/>
            <p:cNvSpPr/>
            <p:nvPr/>
          </p:nvSpPr>
          <p:spPr>
            <a:xfrm>
              <a:off x="8795084" y="2054223"/>
              <a:ext cx="2213811" cy="4235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" name="直線接點 4"/>
            <p:cNvCxnSpPr/>
            <p:nvPr/>
          </p:nvCxnSpPr>
          <p:spPr>
            <a:xfrm>
              <a:off x="8795084" y="2346156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/>
            <p:nvPr/>
          </p:nvCxnSpPr>
          <p:spPr>
            <a:xfrm>
              <a:off x="8795084" y="261887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8795084" y="2919661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8795075" y="4580018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8795076" y="5410199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字方塊 11"/>
            <p:cNvSpPr txBox="1"/>
            <p:nvPr/>
          </p:nvSpPr>
          <p:spPr>
            <a:xfrm>
              <a:off x="8078148" y="2067894"/>
              <a:ext cx="716928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x[0]</a:t>
              </a:r>
              <a:br>
                <a:rPr lang="en-US" altLang="zh-TW" dirty="0" smtClean="0"/>
              </a:br>
              <a:r>
                <a:rPr lang="en-US" altLang="zh-TW" dirty="0" smtClean="0"/>
                <a:t>x[1]</a:t>
              </a:r>
              <a:br>
                <a:rPr lang="en-US" altLang="zh-TW" dirty="0" smtClean="0"/>
              </a:br>
              <a:r>
                <a:rPr lang="en-US" altLang="zh-TW" dirty="0" smtClean="0"/>
                <a:t>x[2]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r"/>
              <a:r>
                <a:rPr lang="en-US" altLang="zh-TW" dirty="0" smtClean="0"/>
                <a:t>x[8]</a:t>
              </a:r>
            </a:p>
            <a:p>
              <a:pPr algn="r"/>
              <a:r>
                <a:rPr lang="en-US" altLang="zh-TW" dirty="0" smtClean="0"/>
                <a:t>x[9]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mean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max</a:t>
              </a:r>
              <a:endParaRPr lang="zh-TW" altLang="en-US" dirty="0"/>
            </a:p>
          </p:txBody>
        </p:sp>
        <p:cxnSp>
          <p:nvCxnSpPr>
            <p:cNvPr id="13" name="直線接點 12"/>
            <p:cNvCxnSpPr/>
            <p:nvPr/>
          </p:nvCxnSpPr>
          <p:spPr>
            <a:xfrm>
              <a:off x="8795074" y="403943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8795074" y="4288084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76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5267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陣列的特性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5630" y="1034143"/>
            <a:ext cx="8417113" cy="570411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定義：相同型態</a:t>
            </a:r>
            <a:r>
              <a:rPr lang="en-US" altLang="zh-TW" dirty="0"/>
              <a:t>(ex.</a:t>
            </a:r>
            <a:r>
              <a:rPr lang="zh-TW" altLang="en-US" dirty="0"/>
              <a:t> </a:t>
            </a:r>
            <a:r>
              <a:rPr lang="en-US" altLang="zh-TW" dirty="0" err="1"/>
              <a:t>int</a:t>
            </a:r>
            <a:r>
              <a:rPr lang="en-US" altLang="zh-TW" dirty="0"/>
              <a:t>,</a:t>
            </a:r>
            <a:r>
              <a:rPr lang="zh-TW" altLang="en-US" dirty="0"/>
              <a:t> </a:t>
            </a:r>
            <a:r>
              <a:rPr lang="en-US" altLang="zh-TW" dirty="0"/>
              <a:t>double…)</a:t>
            </a:r>
            <a:r>
              <a:rPr lang="zh-TW" altLang="en-US" dirty="0"/>
              <a:t>的元素所形成有序的有限集合</a:t>
            </a:r>
            <a:endParaRPr lang="en-US" altLang="zh-TW" dirty="0"/>
          </a:p>
          <a:p>
            <a:r>
              <a:rPr lang="zh-TW" altLang="en-US" dirty="0"/>
              <a:t>以索引值</a:t>
            </a:r>
            <a:r>
              <a:rPr lang="en-US" altLang="zh-TW" dirty="0"/>
              <a:t>(index)</a:t>
            </a:r>
            <a:r>
              <a:rPr lang="zh-TW" altLang="en-US" dirty="0"/>
              <a:t> 與 值</a:t>
            </a:r>
            <a:r>
              <a:rPr lang="en-US" altLang="zh-TW" dirty="0"/>
              <a:t>(value)</a:t>
            </a:r>
            <a:r>
              <a:rPr lang="zh-TW" altLang="en-US" dirty="0"/>
              <a:t> 來表示其對應關係。</a:t>
            </a:r>
            <a:endParaRPr lang="en-US" altLang="zh-TW" dirty="0"/>
          </a:p>
          <a:p>
            <a:r>
              <a:rPr lang="zh-TW" altLang="en-US" dirty="0"/>
              <a:t>通常陣列的元素被存放在</a:t>
            </a:r>
            <a:r>
              <a:rPr lang="zh-TW" altLang="en-US" b="1" dirty="0"/>
              <a:t>連續</a:t>
            </a:r>
            <a:r>
              <a:rPr lang="zh-TW" altLang="en-US" dirty="0"/>
              <a:t>的記憶體上，可以支援直接存取。</a:t>
            </a:r>
            <a:endParaRPr lang="en-US" altLang="zh-TW" dirty="0"/>
          </a:p>
          <a:p>
            <a:r>
              <a:rPr lang="zh-TW" altLang="en-US" dirty="0"/>
              <a:t>陣列元素存取時，將元素</a:t>
            </a:r>
            <a:r>
              <a:rPr lang="zh-TW" altLang="en-US" dirty="0" smtClean="0"/>
              <a:t>的索引</a:t>
            </a:r>
            <a:r>
              <a:rPr lang="en-US" altLang="zh-TW" dirty="0" smtClean="0"/>
              <a:t>/</a:t>
            </a:r>
            <a:r>
              <a:rPr lang="zh-TW" altLang="en-US" dirty="0" smtClean="0"/>
              <a:t>註</a:t>
            </a:r>
            <a:r>
              <a:rPr lang="zh-TW" altLang="en-US" dirty="0"/>
              <a:t>標</a:t>
            </a:r>
            <a:r>
              <a:rPr lang="en-US" altLang="zh-TW" dirty="0"/>
              <a:t>(</a:t>
            </a:r>
            <a:r>
              <a:rPr lang="en-US" altLang="zh-TW" dirty="0" smtClean="0"/>
              <a:t>Index/Subscript</a:t>
            </a:r>
            <a:r>
              <a:rPr lang="en-US" altLang="zh-TW" dirty="0"/>
              <a:t>)</a:t>
            </a:r>
            <a:r>
              <a:rPr lang="zh-TW" altLang="en-US" dirty="0"/>
              <a:t>以</a:t>
            </a:r>
            <a:r>
              <a:rPr lang="zh-TW" altLang="en-US" u="sng" dirty="0"/>
              <a:t>位址函數</a:t>
            </a:r>
            <a:r>
              <a:rPr lang="en-US" altLang="zh-TW" u="sng" dirty="0"/>
              <a:t>(Address</a:t>
            </a:r>
            <a:r>
              <a:rPr lang="zh-TW" altLang="en-US" u="sng" dirty="0"/>
              <a:t> </a:t>
            </a:r>
            <a:r>
              <a:rPr lang="en-US" altLang="zh-TW" u="sng" dirty="0"/>
              <a:t>Function)</a:t>
            </a:r>
            <a:r>
              <a:rPr lang="zh-TW" altLang="en-US" u="sng" dirty="0"/>
              <a:t>計算</a:t>
            </a:r>
            <a:r>
              <a:rPr lang="zh-TW" altLang="en-US" dirty="0" smtClean="0"/>
              <a:t>出</a:t>
            </a:r>
            <a:r>
              <a:rPr lang="en-US" altLang="zh-TW" dirty="0" smtClean="0"/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對應</a:t>
            </a:r>
            <a:r>
              <a:rPr lang="en-US" altLang="zh-TW" dirty="0" smtClean="0"/>
              <a:t>)</a:t>
            </a:r>
            <a:r>
              <a:rPr lang="zh-TW" altLang="en-US" dirty="0" smtClean="0"/>
              <a:t>記憶體</a:t>
            </a:r>
            <a:r>
              <a:rPr lang="zh-TW" altLang="en-US" dirty="0"/>
              <a:t>位址，再存取記憶體中的內容</a:t>
            </a:r>
            <a:r>
              <a:rPr lang="en-US" altLang="zh-TW" dirty="0"/>
              <a:t>(</a:t>
            </a:r>
            <a:r>
              <a:rPr lang="zh-TW" altLang="en-US" dirty="0"/>
              <a:t>元素的值</a:t>
            </a:r>
            <a:r>
              <a:rPr lang="en-US" altLang="zh-TW" dirty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/>
              <a:t>以</a:t>
            </a:r>
            <a:r>
              <a:rPr lang="zh-TW" altLang="en-US" dirty="0" smtClean="0"/>
              <a:t>索引</a:t>
            </a:r>
            <a:r>
              <a:rPr lang="zh-TW" altLang="en-US" dirty="0" smtClean="0">
                <a:solidFill>
                  <a:srgbClr val="FF0000"/>
                </a:solidFill>
              </a:rPr>
              <a:t>存</a:t>
            </a:r>
            <a:r>
              <a:rPr lang="zh-TW" altLang="en-US" dirty="0" smtClean="0">
                <a:solidFill>
                  <a:srgbClr val="0070C0"/>
                </a:solidFill>
              </a:rPr>
              <a:t>取</a:t>
            </a:r>
            <a:r>
              <a:rPr lang="zh-TW" altLang="en-US" dirty="0" smtClean="0"/>
              <a:t>陣列元素</a:t>
            </a:r>
            <a:r>
              <a:rPr lang="zh-TW" altLang="en-US" dirty="0"/>
              <a:t>之</a:t>
            </a:r>
            <a:r>
              <a:rPr lang="zh-TW" altLang="en-US" dirty="0" smtClean="0"/>
              <a:t>值</a:t>
            </a:r>
            <a:r>
              <a:rPr lang="en-US" altLang="zh-TW" dirty="0"/>
              <a:t>(value)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pPr lvl="2"/>
            <a:r>
              <a:rPr lang="en-US" altLang="zh-TW" dirty="0" err="1" smtClean="0"/>
              <a:t>i</a:t>
            </a:r>
            <a:r>
              <a:rPr lang="en-US" altLang="zh-TW" dirty="0" smtClean="0"/>
              <a:t>=</a:t>
            </a:r>
            <a:r>
              <a:rPr lang="en-US" altLang="zh-TW" dirty="0"/>
              <a:t>8</a:t>
            </a:r>
            <a:r>
              <a:rPr lang="en-US" altLang="zh-TW" dirty="0" smtClean="0"/>
              <a:t>;</a:t>
            </a:r>
          </a:p>
          <a:p>
            <a:pPr lvl="2"/>
            <a:r>
              <a:rPr lang="en-US" altLang="zh-TW" dirty="0"/>
              <a:t>x</a:t>
            </a:r>
            <a:r>
              <a:rPr lang="en-US" altLang="zh-TW" dirty="0" smtClean="0"/>
              <a:t>[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]=100;</a:t>
            </a:r>
          </a:p>
          <a:p>
            <a:pPr lvl="1"/>
            <a:r>
              <a:rPr lang="zh-TW" altLang="en-US" dirty="0" smtClean="0"/>
              <a:t>存</a:t>
            </a:r>
            <a:r>
              <a:rPr lang="en-US" altLang="zh-TW" dirty="0" smtClean="0"/>
              <a:t>: x[8]=100; //</a:t>
            </a:r>
            <a:r>
              <a:rPr lang="zh-TW" altLang="en-US" dirty="0" smtClean="0"/>
              <a:t>將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存入</a:t>
            </a:r>
            <a:r>
              <a:rPr lang="en-US" altLang="zh-TW" dirty="0" smtClean="0"/>
              <a:t>x[8]</a:t>
            </a:r>
          </a:p>
          <a:p>
            <a:pPr lvl="1"/>
            <a:r>
              <a:rPr lang="zh-TW" altLang="en-US" dirty="0" smtClean="0"/>
              <a:t>取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System.out.print</a:t>
            </a:r>
            <a:r>
              <a:rPr lang="en-US" altLang="zh-TW" dirty="0" smtClean="0"/>
              <a:t> (x[8</a:t>
            </a:r>
            <a:r>
              <a:rPr lang="en-US" altLang="zh-TW" dirty="0"/>
              <a:t>]); //</a:t>
            </a:r>
            <a:r>
              <a:rPr lang="zh-TW" altLang="en-US" dirty="0"/>
              <a:t>取</a:t>
            </a:r>
            <a:r>
              <a:rPr lang="en-US" altLang="zh-TW" dirty="0"/>
              <a:t>x[8</a:t>
            </a:r>
            <a:r>
              <a:rPr lang="en-US" altLang="zh-TW" dirty="0" smtClean="0"/>
              <a:t>]</a:t>
            </a:r>
          </a:p>
          <a:p>
            <a:pPr lvl="1"/>
            <a:r>
              <a:rPr lang="en-US" altLang="zh-TW" dirty="0"/>
              <a:t> </a:t>
            </a:r>
            <a:r>
              <a:rPr lang="en-US" altLang="zh-TW" dirty="0" smtClean="0"/>
              <a:t>      y=x[8]+x[9</a:t>
            </a:r>
            <a:r>
              <a:rPr lang="en-US" altLang="zh-TW" dirty="0"/>
              <a:t>]; //</a:t>
            </a:r>
            <a:r>
              <a:rPr lang="zh-TW" altLang="en-US" dirty="0"/>
              <a:t>取</a:t>
            </a:r>
            <a:r>
              <a:rPr lang="en-US" altLang="zh-TW" dirty="0"/>
              <a:t>x[8]</a:t>
            </a:r>
            <a:r>
              <a:rPr lang="zh-TW" altLang="en-US" dirty="0"/>
              <a:t>、</a:t>
            </a:r>
            <a:r>
              <a:rPr lang="en-US" altLang="zh-TW" dirty="0"/>
              <a:t>x[9]</a:t>
            </a:r>
          </a:p>
          <a:p>
            <a:pPr marL="457200" lvl="1" indent="0">
              <a:buNone/>
            </a:pPr>
            <a:r>
              <a:rPr lang="en-US" altLang="zh-TW" dirty="0" smtClean="0"/>
              <a:t>           x[7]=x[8</a:t>
            </a:r>
            <a:r>
              <a:rPr lang="en-US" altLang="zh-TW" dirty="0"/>
              <a:t>]+x[9</a:t>
            </a:r>
            <a:r>
              <a:rPr lang="en-US" altLang="zh-TW" dirty="0" smtClean="0"/>
              <a:t>]; </a:t>
            </a:r>
            <a:endParaRPr lang="en-US" altLang="zh-TW" dirty="0"/>
          </a:p>
        </p:txBody>
      </p:sp>
      <p:grpSp>
        <p:nvGrpSpPr>
          <p:cNvPr id="6" name="群組 5"/>
          <p:cNvGrpSpPr/>
          <p:nvPr/>
        </p:nvGrpSpPr>
        <p:grpSpPr>
          <a:xfrm>
            <a:off x="9010836" y="1542757"/>
            <a:ext cx="2930747" cy="4235116"/>
            <a:chOff x="8078148" y="2054223"/>
            <a:chExt cx="2930747" cy="4235116"/>
          </a:xfrm>
        </p:grpSpPr>
        <p:sp>
          <p:nvSpPr>
            <p:cNvPr id="7" name="矩形 6"/>
            <p:cNvSpPr/>
            <p:nvPr/>
          </p:nvSpPr>
          <p:spPr>
            <a:xfrm>
              <a:off x="8795084" y="2054223"/>
              <a:ext cx="2213811" cy="4235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" name="直線接點 7"/>
            <p:cNvCxnSpPr/>
            <p:nvPr/>
          </p:nvCxnSpPr>
          <p:spPr>
            <a:xfrm>
              <a:off x="8795084" y="2346156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8795084" y="261887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>
              <a:off x="8795084" y="2919661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8795075" y="4580018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8795076" y="5410199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8078148" y="2067894"/>
              <a:ext cx="716928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x[0]</a:t>
              </a:r>
              <a:br>
                <a:rPr lang="en-US" altLang="zh-TW" dirty="0" smtClean="0"/>
              </a:br>
              <a:r>
                <a:rPr lang="en-US" altLang="zh-TW" dirty="0" smtClean="0"/>
                <a:t>x[1]</a:t>
              </a:r>
              <a:br>
                <a:rPr lang="en-US" altLang="zh-TW" dirty="0" smtClean="0"/>
              </a:br>
              <a:r>
                <a:rPr lang="en-US" altLang="zh-TW" dirty="0" smtClean="0"/>
                <a:t>x[2]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ctr"/>
              <a:r>
                <a:rPr lang="en-US" altLang="zh-TW" dirty="0" smtClean="0"/>
                <a:t>   .</a:t>
              </a:r>
              <a:endParaRPr lang="en-US" altLang="zh-TW" dirty="0"/>
            </a:p>
            <a:p>
              <a:pPr algn="ctr"/>
              <a:r>
                <a:rPr lang="en-US" altLang="zh-TW" dirty="0" smtClean="0"/>
                <a:t>   .</a:t>
              </a:r>
            </a:p>
            <a:p>
              <a:pPr algn="r"/>
              <a:r>
                <a:rPr lang="en-US" altLang="zh-TW" dirty="0" smtClean="0"/>
                <a:t>x[8]</a:t>
              </a:r>
            </a:p>
            <a:p>
              <a:pPr algn="r"/>
              <a:r>
                <a:rPr lang="en-US" altLang="zh-TW" dirty="0" smtClean="0"/>
                <a:t>x[9]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mean</a:t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max</a:t>
              </a:r>
              <a:endParaRPr lang="zh-TW" altLang="en-US" dirty="0"/>
            </a:p>
          </p:txBody>
        </p:sp>
        <p:cxnSp>
          <p:nvCxnSpPr>
            <p:cNvPr id="14" name="直線接點 13"/>
            <p:cNvCxnSpPr/>
            <p:nvPr/>
          </p:nvCxnSpPr>
          <p:spPr>
            <a:xfrm>
              <a:off x="8795074" y="4039432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8795074" y="4288084"/>
              <a:ext cx="2213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75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989667" y="1388533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209799" y="1019201"/>
            <a:ext cx="790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SC[0]       SC[1]                                                           SC[6]       SC[7]         SC[8]       SC[9]</a:t>
            </a:r>
            <a:endParaRPr lang="zh-TW" altLang="en-US" dirty="0"/>
          </a:p>
        </p:txBody>
      </p:sp>
      <p:sp>
        <p:nvSpPr>
          <p:cNvPr id="6" name="向上箭號 5"/>
          <p:cNvSpPr/>
          <p:nvPr/>
        </p:nvSpPr>
        <p:spPr>
          <a:xfrm>
            <a:off x="3124200" y="1757865"/>
            <a:ext cx="440267" cy="8822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437467" y="2128705"/>
            <a:ext cx="651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存</a:t>
            </a:r>
            <a:r>
              <a:rPr lang="zh-TW" altLang="en-US" b="1" dirty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入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2861733" y="2709333"/>
            <a:ext cx="140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SC[1]=30;</a:t>
            </a:r>
            <a:endParaRPr lang="zh-TW" altLang="en-US" dirty="0"/>
          </a:p>
        </p:txBody>
      </p:sp>
      <p:sp>
        <p:nvSpPr>
          <p:cNvPr id="9" name="向下箭號 8"/>
          <p:cNvSpPr/>
          <p:nvPr/>
        </p:nvSpPr>
        <p:spPr>
          <a:xfrm>
            <a:off x="8585200" y="1757865"/>
            <a:ext cx="397933" cy="882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8906933" y="2015066"/>
            <a:ext cx="77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取</a:t>
            </a:r>
            <a:r>
              <a:rPr lang="zh-TW" altLang="en-US" b="1" dirty="0">
                <a:latin typeface="微軟正黑體 Light" panose="020B0304030504040204" pitchFamily="34" charset="-120"/>
                <a:ea typeface="微軟正黑體 Light" panose="020B0304030504040204" pitchFamily="34" charset="-120"/>
                <a:cs typeface="微軟正黑體 Light" panose="020B0304030504040204" pitchFamily="34" charset="-120"/>
              </a:rPr>
              <a:t>出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/>
          </p:nvPr>
        </p:nvGraphicFramePr>
        <p:xfrm>
          <a:off x="8585200" y="2712905"/>
          <a:ext cx="635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000"/>
              </a:tblGrid>
              <a:tr h="209973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8284633" y="2709333"/>
            <a:ext cx="618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x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8386233" y="3322412"/>
            <a:ext cx="119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x</a:t>
            </a:r>
            <a:r>
              <a:rPr lang="en-US" altLang="zh-TW" dirty="0" smtClean="0"/>
              <a:t>=SC[8];</a:t>
            </a:r>
            <a:endParaRPr lang="zh-TW" altLang="en-US" dirty="0"/>
          </a:p>
        </p:txBody>
      </p:sp>
      <p:sp>
        <p:nvSpPr>
          <p:cNvPr id="14" name="向下箭號 13"/>
          <p:cNvSpPr/>
          <p:nvPr/>
        </p:nvSpPr>
        <p:spPr>
          <a:xfrm>
            <a:off x="2548467" y="3653211"/>
            <a:ext cx="1778000" cy="1210641"/>
          </a:xfrm>
          <a:prstGeom prst="downArrow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結果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/>
          </p:nvPr>
        </p:nvGraphicFramePr>
        <p:xfrm>
          <a:off x="1989667" y="5564664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2988732" y="5195332"/>
            <a:ext cx="71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SC[1]</a:t>
            </a:r>
            <a:endParaRPr lang="zh-TW" altLang="en-US" dirty="0"/>
          </a:p>
        </p:txBody>
      </p:sp>
      <p:sp>
        <p:nvSpPr>
          <p:cNvPr id="17" name="標題 1"/>
          <p:cNvSpPr txBox="1">
            <a:spLocks/>
          </p:cNvSpPr>
          <p:nvPr/>
        </p:nvSpPr>
        <p:spPr>
          <a:xfrm>
            <a:off x="589548" y="214392"/>
            <a:ext cx="4186989" cy="6483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陣列存取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773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2001</Words>
  <Application>Microsoft Office PowerPoint</Application>
  <PresentationFormat>寬螢幕</PresentationFormat>
  <Paragraphs>468</Paragraphs>
  <Slides>32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40" baseType="lpstr">
      <vt:lpstr>微軟正黑體</vt:lpstr>
      <vt:lpstr>微軟正黑體 Light</vt:lpstr>
      <vt:lpstr>新細明體</vt:lpstr>
      <vt:lpstr>Arial</vt:lpstr>
      <vt:lpstr>Calibri</vt:lpstr>
      <vt:lpstr>Calibri Light</vt:lpstr>
      <vt:lpstr>Wingdings</vt:lpstr>
      <vt:lpstr>Office 佈景主題</vt:lpstr>
      <vt:lpstr>Q1: 追蹤程式: 印出結果? 搶答</vt:lpstr>
      <vt:lpstr>陣列(array)基本概念</vt:lpstr>
      <vt:lpstr>利用大量變數，處理大量資料?</vt:lpstr>
      <vt:lpstr>例子：輸入100筆整數資料，要求出平均數，如何做？若找最大值、要求變異數，如何做？</vt:lpstr>
      <vt:lpstr>利用多個變數，處理資料(未使用陣列)</vt:lpstr>
      <vt:lpstr>陣列(array):物以類聚</vt:lpstr>
      <vt:lpstr>陣列</vt:lpstr>
      <vt:lpstr>陣列的特性</vt:lpstr>
      <vt:lpstr>PowerPoint 簡報</vt:lpstr>
      <vt:lpstr>PowerPoint 簡報</vt:lpstr>
      <vt:lpstr>陣列應用:處理10筆資料</vt:lpstr>
      <vt:lpstr>應用陣列存放10筆資料，then處理</vt:lpstr>
      <vt:lpstr>PowerPoint 簡報</vt:lpstr>
      <vt:lpstr>PowerPoint 簡報</vt:lpstr>
      <vt:lpstr>運用陣列存放BMI狀態 運用陣列存放weekname</vt:lpstr>
      <vt:lpstr>運用陣列存放BMI狀態</vt:lpstr>
      <vt:lpstr>PowerPoint 簡報</vt:lpstr>
      <vt:lpstr>PowerPoint 簡報</vt:lpstr>
      <vt:lpstr>平行陣列(Parallel Arrays)</vt:lpstr>
      <vt:lpstr>陣列應用:求等第</vt:lpstr>
      <vt:lpstr>陣列應用:求等第i</vt:lpstr>
      <vt:lpstr>PowerPoint 簡報</vt:lpstr>
      <vt:lpstr>陣列應用:求等第ii</vt:lpstr>
      <vt:lpstr>PowerPoint 簡報</vt:lpstr>
      <vt:lpstr>PowerPoint 簡報</vt:lpstr>
      <vt:lpstr>第周習題 (任選一題，亦可全做):將陣列加入第四周程式</vt:lpstr>
      <vt:lpstr>例子：輸入100筆整數資料，要求出平均數，如何做？若要求變異數，如何做？ (c)</vt:lpstr>
      <vt:lpstr>Review   switch   case</vt:lpstr>
      <vt:lpstr>改為5等第</vt:lpstr>
      <vt:lpstr>改變運算式</vt:lpstr>
      <vt:lpstr>質數: 不用boolean時</vt:lpstr>
      <vt:lpstr>Debug :輸入奇數n,求S=1+3+5+.........+n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37</cp:revision>
  <dcterms:created xsi:type="dcterms:W3CDTF">2018-05-03T12:51:49Z</dcterms:created>
  <dcterms:modified xsi:type="dcterms:W3CDTF">2018-05-11T11:24:02Z</dcterms:modified>
</cp:coreProperties>
</file>