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52" r:id="rId2"/>
    <p:sldId id="373" r:id="rId3"/>
    <p:sldId id="374" r:id="rId4"/>
    <p:sldId id="375" r:id="rId5"/>
    <p:sldId id="376" r:id="rId6"/>
    <p:sldId id="349" r:id="rId7"/>
    <p:sldId id="336" r:id="rId8"/>
    <p:sldId id="337" r:id="rId9"/>
    <p:sldId id="338" r:id="rId10"/>
    <p:sldId id="339" r:id="rId11"/>
    <p:sldId id="371" r:id="rId12"/>
    <p:sldId id="327" r:id="rId13"/>
    <p:sldId id="354" r:id="rId14"/>
    <p:sldId id="355" r:id="rId15"/>
    <p:sldId id="356" r:id="rId16"/>
    <p:sldId id="357" r:id="rId17"/>
    <p:sldId id="358" r:id="rId18"/>
    <p:sldId id="372" r:id="rId19"/>
    <p:sldId id="359" r:id="rId20"/>
    <p:sldId id="351" r:id="rId21"/>
    <p:sldId id="362" r:id="rId22"/>
    <p:sldId id="363" r:id="rId23"/>
    <p:sldId id="364" r:id="rId24"/>
    <p:sldId id="365" r:id="rId25"/>
    <p:sldId id="366" r:id="rId2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5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AEE6F-98EE-45F6-8E2B-2E55761BC37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FD9B-E139-4167-A426-47658F063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26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2FD9B-E139-4167-A426-47658F06392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02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773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38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34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94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15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70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7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01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74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561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34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436DD-FD69-4667-B10E-F7C319B5E3F7}" type="datetimeFigureOut">
              <a:rPr lang="zh-TW" altLang="en-US" smtClean="0"/>
              <a:t>2018/5/4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598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實作</a:t>
            </a:r>
            <a:r>
              <a:rPr lang="zh-TW" altLang="en-US" dirty="0" smtClean="0"/>
              <a:t>輔導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6000" dirty="0"/>
              <a:t>本</a:t>
            </a:r>
            <a:r>
              <a:rPr lang="zh-TW" altLang="en-US" sz="6000" dirty="0" smtClean="0"/>
              <a:t>周</a:t>
            </a:r>
            <a:r>
              <a:rPr lang="en-US" altLang="zh-TW" sz="6000" dirty="0" smtClean="0"/>
              <a:t>5/5(</a:t>
            </a:r>
            <a:r>
              <a:rPr lang="zh-TW" altLang="en-US" sz="6000" dirty="0" smtClean="0"/>
              <a:t>六</a:t>
            </a:r>
            <a:r>
              <a:rPr lang="en-US" altLang="zh-TW" sz="6000" dirty="0" smtClean="0"/>
              <a:t>)</a:t>
            </a:r>
            <a:r>
              <a:rPr lang="zh-TW" altLang="en-US" sz="6000" dirty="0" smtClean="0"/>
              <a:t>安排實作輔導</a:t>
            </a:r>
            <a:endParaRPr lang="en-US" altLang="zh-TW" sz="6000" dirty="0" smtClean="0"/>
          </a:p>
          <a:p>
            <a:r>
              <a:rPr lang="zh-TW" altLang="en-US" sz="6000" dirty="0" smtClean="0"/>
              <a:t>二時段</a:t>
            </a:r>
            <a:r>
              <a:rPr lang="en-US" altLang="zh-TW" sz="6000" dirty="0" smtClean="0"/>
              <a:t>:</a:t>
            </a:r>
          </a:p>
          <a:p>
            <a:pPr lvl="1"/>
            <a:r>
              <a:rPr lang="zh-TW" altLang="en-US" sz="5600" dirty="0" smtClean="0"/>
              <a:t>周六 </a:t>
            </a:r>
            <a:r>
              <a:rPr lang="en-US" altLang="zh-TW" sz="5600" dirty="0" smtClean="0"/>
              <a:t>11:00~12:30</a:t>
            </a:r>
          </a:p>
          <a:p>
            <a:pPr lvl="1"/>
            <a:r>
              <a:rPr lang="zh-TW" altLang="en-US" sz="5600" dirty="0"/>
              <a:t>周六</a:t>
            </a:r>
            <a:r>
              <a:rPr lang="en-US" altLang="zh-TW" sz="5600" dirty="0" smtClean="0"/>
              <a:t>13:30~15:30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1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5908" y="317531"/>
            <a:ext cx="11066971" cy="63981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輸入字串，判斷是否為迴文</a:t>
            </a:r>
            <a:r>
              <a:rPr lang="en-US" altLang="zh-TW" dirty="0" smtClean="0"/>
              <a:t>?</a:t>
            </a:r>
            <a:r>
              <a:rPr lang="zh-TW" altLang="en-US" dirty="0">
                <a:solidFill>
                  <a:srgbClr val="FF0000"/>
                </a:solidFill>
              </a:rPr>
              <a:t>奇數</a:t>
            </a:r>
            <a:r>
              <a:rPr lang="zh-TW" altLang="en-US" dirty="0"/>
              <a:t>個</a:t>
            </a:r>
            <a:r>
              <a:rPr lang="zh-TW" altLang="en-US" dirty="0" smtClean="0"/>
              <a:t>字元為例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513" y="809229"/>
            <a:ext cx="6544902" cy="51086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left=0;right=str1.length</a:t>
            </a:r>
            <a:r>
              <a:rPr lang="en-US" altLang="zh-TW" dirty="0"/>
              <a:t>()-1;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 smtClean="0"/>
              <a:t>boolean</a:t>
            </a:r>
            <a:r>
              <a:rPr lang="en-US" altLang="zh-TW" dirty="0" smtClean="0"/>
              <a:t> palindrome=</a:t>
            </a:r>
            <a:r>
              <a:rPr lang="en-US" altLang="zh-TW" dirty="0" smtClean="0">
                <a:solidFill>
                  <a:srgbClr val="FF0000"/>
                </a:solidFill>
              </a:rPr>
              <a:t>true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while (left&lt;right) {</a:t>
            </a:r>
          </a:p>
          <a:p>
            <a:pPr marL="0" indent="0">
              <a:buNone/>
            </a:pPr>
            <a:r>
              <a:rPr lang="en-US" altLang="zh-TW" dirty="0"/>
              <a:t>       if (str1.charAt(left)</a:t>
            </a:r>
            <a:r>
              <a:rPr lang="en-US" altLang="zh-TW" dirty="0">
                <a:solidFill>
                  <a:srgbClr val="FF0000"/>
                </a:solidFill>
              </a:rPr>
              <a:t>!=</a:t>
            </a:r>
            <a:r>
              <a:rPr lang="en-US" altLang="zh-TW" dirty="0"/>
              <a:t>str1.charAt(right)) </a:t>
            </a:r>
          </a:p>
          <a:p>
            <a:pPr marL="0" indent="0">
              <a:buNone/>
            </a:pPr>
            <a:r>
              <a:rPr lang="en-US" altLang="zh-TW" dirty="0"/>
              <a:t>      </a:t>
            </a:r>
            <a:r>
              <a:rPr lang="zh-TW" altLang="en-US" dirty="0" smtClean="0"/>
              <a:t>  </a:t>
            </a:r>
            <a:r>
              <a:rPr lang="en-US" altLang="zh-TW" dirty="0" smtClean="0"/>
              <a:t>    </a:t>
            </a:r>
            <a:r>
              <a:rPr lang="en-US" altLang="zh-TW" dirty="0"/>
              <a:t>{palindrome=false;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break</a:t>
            </a:r>
            <a:r>
              <a:rPr lang="en-US" altLang="zh-TW" dirty="0"/>
              <a:t>;}</a:t>
            </a:r>
          </a:p>
          <a:p>
            <a:pPr marL="0" indent="0">
              <a:buNone/>
            </a:pPr>
            <a:r>
              <a:rPr lang="en-US" altLang="zh-TW" dirty="0"/>
              <a:t>      </a:t>
            </a:r>
            <a:r>
              <a:rPr lang="en-US" altLang="zh-TW" dirty="0" smtClean="0"/>
              <a:t>  </a:t>
            </a:r>
            <a:r>
              <a:rPr lang="en-US" altLang="zh-TW" dirty="0" smtClean="0">
                <a:solidFill>
                  <a:srgbClr val="FF0000"/>
                </a:solidFill>
              </a:rPr>
              <a:t>left++;</a:t>
            </a:r>
            <a:r>
              <a:rPr lang="zh-TW" altLang="en-US" dirty="0" smtClean="0">
                <a:solidFill>
                  <a:srgbClr val="FF0000"/>
                </a:solidFill>
              </a:rPr>
              <a:t>  </a:t>
            </a:r>
            <a:r>
              <a:rPr lang="en-US" altLang="zh-TW" b="1" dirty="0" smtClean="0">
                <a:solidFill>
                  <a:srgbClr val="7030A0"/>
                </a:solidFill>
              </a:rPr>
              <a:t>right--;</a:t>
            </a:r>
            <a:r>
              <a:rPr lang="zh-TW" altLang="en-US" b="1" dirty="0" smtClean="0">
                <a:solidFill>
                  <a:srgbClr val="7030A0"/>
                </a:solidFill>
              </a:rPr>
              <a:t>  </a:t>
            </a:r>
            <a:endParaRPr lang="en-US" altLang="zh-TW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</a:rPr>
              <a:t> </a:t>
            </a:r>
            <a:r>
              <a:rPr lang="en-US" altLang="zh-TW" b="1" dirty="0" smtClean="0">
                <a:solidFill>
                  <a:srgbClr val="7030A0"/>
                </a:solidFill>
              </a:rPr>
              <a:t>       </a:t>
            </a:r>
            <a:r>
              <a:rPr lang="en-US" altLang="zh-TW" dirty="0" smtClean="0"/>
              <a:t>}//while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if (palindrome) 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err="1" smtClean="0"/>
              <a:t>dif</a:t>
            </a:r>
            <a:r>
              <a:rPr lang="en-US" altLang="zh-TW" dirty="0"/>
              <a:t>="</a:t>
            </a:r>
            <a:r>
              <a:rPr lang="zh-TW" altLang="en-US" dirty="0"/>
              <a:t>是迴文</a:t>
            </a:r>
            <a:r>
              <a:rPr lang="en-US" altLang="zh-TW" dirty="0" smtClean="0"/>
              <a:t>!“</a:t>
            </a:r>
            <a:r>
              <a:rPr lang="en-US" altLang="zh-TW" dirty="0" smtClean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   else                     </a:t>
            </a:r>
            <a:r>
              <a:rPr lang="en-US" altLang="zh-TW" dirty="0" err="1" smtClean="0"/>
              <a:t>dif</a:t>
            </a:r>
            <a:r>
              <a:rPr lang="en-US" altLang="zh-TW" dirty="0"/>
              <a:t>="</a:t>
            </a:r>
            <a:r>
              <a:rPr lang="zh-TW" altLang="en-US" dirty="0"/>
              <a:t>不是迴文</a:t>
            </a:r>
            <a:r>
              <a:rPr lang="en-US" altLang="zh-TW" dirty="0"/>
              <a:t>!";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 smtClean="0"/>
              <a:t>(+</a:t>
            </a:r>
            <a:r>
              <a:rPr lang="en-US" altLang="zh-TW" dirty="0"/>
              <a:t>dif);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7292064" y="6011886"/>
          <a:ext cx="4540815" cy="518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08163"/>
                <a:gridCol w="908163"/>
                <a:gridCol w="908163"/>
                <a:gridCol w="908163"/>
                <a:gridCol w="9081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向下箭號 6"/>
          <p:cNvSpPr/>
          <p:nvPr/>
        </p:nvSpPr>
        <p:spPr>
          <a:xfrm>
            <a:off x="7387628" y="5532440"/>
            <a:ext cx="289711" cy="5160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下箭號 7"/>
          <p:cNvSpPr/>
          <p:nvPr/>
        </p:nvSpPr>
        <p:spPr>
          <a:xfrm>
            <a:off x="10936586" y="5532440"/>
            <a:ext cx="289711" cy="5160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0855394" y="5204965"/>
            <a:ext cx="623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right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224075" y="5171233"/>
            <a:ext cx="49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left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8936040" y="6355472"/>
            <a:ext cx="908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dirty="0"/>
              <a:t>str1</a:t>
            </a:r>
            <a:endParaRPr lang="zh-TW" altLang="en-US" sz="36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6075238" y="2165815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// !=   </a:t>
            </a:r>
            <a:r>
              <a:rPr lang="zh-TW" altLang="en-US" dirty="0" smtClean="0"/>
              <a:t>不等於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969235" y="3735243"/>
            <a:ext cx="495347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Left=0; </a:t>
            </a:r>
            <a:r>
              <a:rPr lang="en-US" altLang="zh-TW" dirty="0" smtClean="0"/>
              <a:t>right=4:</a:t>
            </a:r>
            <a:r>
              <a:rPr lang="zh-TW" altLang="en-US" dirty="0" smtClean="0"/>
              <a:t>比較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(0)</a:t>
            </a:r>
            <a:r>
              <a:rPr lang="zh-TW" altLang="en-US" dirty="0" smtClean="0"/>
              <a:t>、</a:t>
            </a:r>
            <a:r>
              <a:rPr lang="en-US" altLang="zh-TW" dirty="0"/>
              <a:t> 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(4)</a:t>
            </a:r>
          </a:p>
          <a:p>
            <a:r>
              <a:rPr lang="en-US" altLang="zh-TW" dirty="0" smtClean="0"/>
              <a:t>Left=1; right=3:</a:t>
            </a:r>
            <a:r>
              <a:rPr lang="zh-TW" altLang="en-US" dirty="0" smtClean="0"/>
              <a:t>比較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(1)</a:t>
            </a:r>
            <a:r>
              <a:rPr lang="zh-TW" altLang="en-US" dirty="0"/>
              <a:t>、</a:t>
            </a:r>
            <a:r>
              <a:rPr lang="en-US" altLang="zh-TW" dirty="0"/>
              <a:t> 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(3)</a:t>
            </a:r>
            <a:endParaRPr lang="en-US" altLang="zh-TW" dirty="0"/>
          </a:p>
          <a:p>
            <a:r>
              <a:rPr lang="en-US" altLang="zh-TW" dirty="0" smtClean="0"/>
              <a:t>Left=2; right=2:</a:t>
            </a:r>
            <a:r>
              <a:rPr lang="zh-TW" altLang="en-US" dirty="0" smtClean="0"/>
              <a:t>比較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(2)</a:t>
            </a:r>
            <a:r>
              <a:rPr lang="zh-TW" altLang="en-US" dirty="0"/>
              <a:t>、</a:t>
            </a:r>
            <a:r>
              <a:rPr lang="en-US" altLang="zh-TW" dirty="0"/>
              <a:t> 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(2)</a:t>
            </a:r>
            <a:endParaRPr lang="en-US" altLang="zh-TW" dirty="0"/>
          </a:p>
          <a:p>
            <a:r>
              <a:rPr lang="en-US" altLang="zh-TW" dirty="0"/>
              <a:t>Left=3; </a:t>
            </a:r>
            <a:r>
              <a:rPr lang="en-US" altLang="zh-TW" dirty="0" smtClean="0"/>
              <a:t>right=1; </a:t>
            </a:r>
            <a:r>
              <a:rPr lang="en-US" altLang="zh-TW" dirty="0">
                <a:sym typeface="Wingdings" panose="05000000000000000000" pitchFamily="2" charset="2"/>
              </a:rPr>
              <a:t> left &gt;right  </a:t>
            </a:r>
            <a:r>
              <a:rPr lang="zh-TW" altLang="en-US" dirty="0">
                <a:sym typeface="Wingdings" panose="05000000000000000000" pitchFamily="2" charset="2"/>
              </a:rPr>
              <a:t>離開</a:t>
            </a:r>
            <a:r>
              <a:rPr lang="en-US" altLang="zh-TW" dirty="0">
                <a:sym typeface="Wingdings" panose="05000000000000000000" pitchFamily="2" charset="2"/>
              </a:rPr>
              <a:t>loop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506051" y="3363556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奇數</a:t>
            </a:r>
            <a:r>
              <a:rPr lang="zh-TW" altLang="en-US" dirty="0" smtClean="0"/>
              <a:t>個字元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558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30" y="317531"/>
            <a:ext cx="10415258" cy="63981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輸入字串，判斷是否為迴文</a:t>
            </a:r>
            <a:r>
              <a:rPr lang="en-US" altLang="zh-TW" dirty="0" smtClean="0"/>
              <a:t>?</a:t>
            </a:r>
            <a:r>
              <a:rPr lang="zh-TW" altLang="en-US" dirty="0">
                <a:solidFill>
                  <a:srgbClr val="FF0000"/>
                </a:solidFill>
              </a:rPr>
              <a:t>偶</a:t>
            </a:r>
            <a:r>
              <a:rPr lang="zh-TW" altLang="en-US" dirty="0" smtClean="0">
                <a:solidFill>
                  <a:srgbClr val="FF0000"/>
                </a:solidFill>
              </a:rPr>
              <a:t>數</a:t>
            </a:r>
            <a:r>
              <a:rPr lang="zh-TW" altLang="en-US" dirty="0"/>
              <a:t>個字元為例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513" y="809229"/>
            <a:ext cx="6544902" cy="51086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left=0;right=str1.length</a:t>
            </a:r>
            <a:r>
              <a:rPr lang="en-US" altLang="zh-TW" dirty="0"/>
              <a:t>()-1;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 smtClean="0"/>
              <a:t>boolean</a:t>
            </a:r>
            <a:r>
              <a:rPr lang="en-US" altLang="zh-TW" dirty="0" smtClean="0"/>
              <a:t> palindrome=</a:t>
            </a:r>
            <a:r>
              <a:rPr lang="en-US" altLang="zh-TW" dirty="0" smtClean="0">
                <a:solidFill>
                  <a:srgbClr val="FF0000"/>
                </a:solidFill>
              </a:rPr>
              <a:t>true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while (left&lt;right) {</a:t>
            </a:r>
          </a:p>
          <a:p>
            <a:pPr marL="0" indent="0">
              <a:buNone/>
            </a:pPr>
            <a:r>
              <a:rPr lang="en-US" altLang="zh-TW" dirty="0"/>
              <a:t>       if (str1.charAt(left)</a:t>
            </a:r>
            <a:r>
              <a:rPr lang="en-US" altLang="zh-TW" dirty="0">
                <a:solidFill>
                  <a:srgbClr val="FF0000"/>
                </a:solidFill>
              </a:rPr>
              <a:t>!=</a:t>
            </a:r>
            <a:r>
              <a:rPr lang="en-US" altLang="zh-TW" dirty="0"/>
              <a:t>str1.charAt(right)) </a:t>
            </a:r>
          </a:p>
          <a:p>
            <a:pPr marL="0" indent="0">
              <a:buNone/>
            </a:pPr>
            <a:r>
              <a:rPr lang="en-US" altLang="zh-TW" dirty="0"/>
              <a:t>      </a:t>
            </a:r>
            <a:r>
              <a:rPr lang="zh-TW" altLang="en-US" dirty="0" smtClean="0"/>
              <a:t>  </a:t>
            </a:r>
            <a:r>
              <a:rPr lang="en-US" altLang="zh-TW" dirty="0" smtClean="0"/>
              <a:t>    </a:t>
            </a:r>
            <a:r>
              <a:rPr lang="en-US" altLang="zh-TW" dirty="0"/>
              <a:t>{palindrome=false;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break</a:t>
            </a:r>
            <a:r>
              <a:rPr lang="en-US" altLang="zh-TW" dirty="0"/>
              <a:t>;}</a:t>
            </a:r>
          </a:p>
          <a:p>
            <a:pPr marL="0" indent="0">
              <a:buNone/>
            </a:pPr>
            <a:r>
              <a:rPr lang="en-US" altLang="zh-TW" dirty="0"/>
              <a:t>      </a:t>
            </a:r>
            <a:r>
              <a:rPr lang="en-US" altLang="zh-TW" dirty="0" smtClean="0"/>
              <a:t>  </a:t>
            </a:r>
            <a:r>
              <a:rPr lang="en-US" altLang="zh-TW" dirty="0" smtClean="0">
                <a:solidFill>
                  <a:srgbClr val="FF0000"/>
                </a:solidFill>
              </a:rPr>
              <a:t>left++;</a:t>
            </a:r>
            <a:r>
              <a:rPr lang="zh-TW" altLang="en-US" dirty="0" smtClean="0">
                <a:solidFill>
                  <a:srgbClr val="FF0000"/>
                </a:solidFill>
              </a:rPr>
              <a:t>  </a:t>
            </a:r>
            <a:r>
              <a:rPr lang="en-US" altLang="zh-TW" b="1" dirty="0" smtClean="0">
                <a:solidFill>
                  <a:srgbClr val="7030A0"/>
                </a:solidFill>
              </a:rPr>
              <a:t>right--;</a:t>
            </a:r>
            <a:r>
              <a:rPr lang="zh-TW" altLang="en-US" b="1" dirty="0" smtClean="0">
                <a:solidFill>
                  <a:srgbClr val="7030A0"/>
                </a:solidFill>
              </a:rPr>
              <a:t>  </a:t>
            </a:r>
            <a:endParaRPr lang="en-US" altLang="zh-TW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</a:rPr>
              <a:t> </a:t>
            </a:r>
            <a:r>
              <a:rPr lang="en-US" altLang="zh-TW" b="1" dirty="0" smtClean="0">
                <a:solidFill>
                  <a:srgbClr val="7030A0"/>
                </a:solidFill>
              </a:rPr>
              <a:t>       </a:t>
            </a:r>
            <a:r>
              <a:rPr lang="en-US" altLang="zh-TW" dirty="0" smtClean="0"/>
              <a:t>}//while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if (palindrome) 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err="1" smtClean="0"/>
              <a:t>dif</a:t>
            </a:r>
            <a:r>
              <a:rPr lang="en-US" altLang="zh-TW" dirty="0"/>
              <a:t>="</a:t>
            </a:r>
            <a:r>
              <a:rPr lang="zh-TW" altLang="en-US" dirty="0"/>
              <a:t>是迴文</a:t>
            </a:r>
            <a:r>
              <a:rPr lang="en-US" altLang="zh-TW" dirty="0" smtClean="0"/>
              <a:t>!“</a:t>
            </a:r>
            <a:r>
              <a:rPr lang="en-US" altLang="zh-TW" dirty="0" smtClean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   else                     </a:t>
            </a:r>
            <a:r>
              <a:rPr lang="en-US" altLang="zh-TW" dirty="0" err="1" smtClean="0"/>
              <a:t>dif</a:t>
            </a:r>
            <a:r>
              <a:rPr lang="en-US" altLang="zh-TW" dirty="0"/>
              <a:t>="</a:t>
            </a:r>
            <a:r>
              <a:rPr lang="zh-TW" altLang="en-US" dirty="0"/>
              <a:t>不是迴文</a:t>
            </a:r>
            <a:r>
              <a:rPr lang="en-US" altLang="zh-TW" dirty="0"/>
              <a:t>!";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 smtClean="0"/>
              <a:t>(+</a:t>
            </a:r>
            <a:r>
              <a:rPr lang="en-US" altLang="zh-TW" dirty="0"/>
              <a:t>dif);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60921"/>
              </p:ext>
            </p:extLst>
          </p:nvPr>
        </p:nvGraphicFramePr>
        <p:xfrm>
          <a:off x="6713415" y="6011886"/>
          <a:ext cx="5119464" cy="518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853244"/>
                <a:gridCol w="853244"/>
                <a:gridCol w="853244"/>
                <a:gridCol w="853244"/>
                <a:gridCol w="853244"/>
                <a:gridCol w="8532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向下箭號 6"/>
          <p:cNvSpPr/>
          <p:nvPr/>
        </p:nvSpPr>
        <p:spPr>
          <a:xfrm>
            <a:off x="6934364" y="5518202"/>
            <a:ext cx="289711" cy="5160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下箭號 7"/>
          <p:cNvSpPr/>
          <p:nvPr/>
        </p:nvSpPr>
        <p:spPr>
          <a:xfrm>
            <a:off x="11076343" y="5518201"/>
            <a:ext cx="289711" cy="5160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0909510" y="5208018"/>
            <a:ext cx="623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right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862124" y="5142813"/>
            <a:ext cx="49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left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8936040" y="6355472"/>
            <a:ext cx="908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dirty="0"/>
              <a:t>str1</a:t>
            </a:r>
            <a:endParaRPr lang="zh-TW" altLang="en-US" sz="36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6075238" y="2165815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// !=   </a:t>
            </a:r>
            <a:r>
              <a:rPr lang="zh-TW" altLang="en-US" dirty="0" smtClean="0"/>
              <a:t>不等於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934363" y="3489345"/>
            <a:ext cx="50935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Left=0; right=5: </a:t>
            </a:r>
            <a:r>
              <a:rPr lang="zh-TW" altLang="en-US" dirty="0" smtClean="0"/>
              <a:t>比較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(0)</a:t>
            </a:r>
            <a:r>
              <a:rPr lang="zh-TW" altLang="en-US" dirty="0" smtClean="0"/>
              <a:t>、</a:t>
            </a:r>
            <a:r>
              <a:rPr lang="en-US" altLang="zh-TW" dirty="0"/>
              <a:t> 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(5)</a:t>
            </a:r>
          </a:p>
          <a:p>
            <a:r>
              <a:rPr lang="en-US" altLang="zh-TW" dirty="0" smtClean="0"/>
              <a:t>Left=1; right=4:</a:t>
            </a:r>
            <a:r>
              <a:rPr lang="zh-TW" altLang="en-US" dirty="0" smtClean="0"/>
              <a:t>比較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(1)</a:t>
            </a:r>
            <a:r>
              <a:rPr lang="zh-TW" altLang="en-US" dirty="0"/>
              <a:t>、</a:t>
            </a:r>
            <a:r>
              <a:rPr lang="en-US" altLang="zh-TW" dirty="0"/>
              <a:t> 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(4)</a:t>
            </a:r>
            <a:endParaRPr lang="en-US" altLang="zh-TW" dirty="0"/>
          </a:p>
          <a:p>
            <a:r>
              <a:rPr lang="en-US" altLang="zh-TW" dirty="0" smtClean="0"/>
              <a:t>Left=2; right=3:</a:t>
            </a:r>
            <a:r>
              <a:rPr lang="zh-TW" altLang="en-US" dirty="0" smtClean="0"/>
              <a:t>比較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(2)</a:t>
            </a:r>
            <a:r>
              <a:rPr lang="zh-TW" altLang="en-US" dirty="0"/>
              <a:t>、</a:t>
            </a:r>
            <a:r>
              <a:rPr lang="en-US" altLang="zh-TW" dirty="0"/>
              <a:t> </a:t>
            </a:r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(3)</a:t>
            </a:r>
            <a:endParaRPr lang="en-US" altLang="zh-TW" dirty="0"/>
          </a:p>
          <a:p>
            <a:r>
              <a:rPr lang="en-US" altLang="zh-TW" dirty="0" smtClean="0"/>
              <a:t>Left=3; right=2; </a:t>
            </a:r>
            <a:r>
              <a:rPr lang="en-US" altLang="zh-TW" dirty="0" smtClean="0">
                <a:sym typeface="Wingdings" panose="05000000000000000000" pitchFamily="2" charset="2"/>
              </a:rPr>
              <a:t> left &gt;right  </a:t>
            </a:r>
            <a:r>
              <a:rPr lang="zh-TW" altLang="en-US" dirty="0" smtClean="0">
                <a:sym typeface="Wingdings" panose="05000000000000000000" pitchFamily="2" charset="2"/>
              </a:rPr>
              <a:t>離開</a:t>
            </a:r>
            <a:r>
              <a:rPr lang="en-US" altLang="zh-TW" dirty="0" smtClean="0">
                <a:sym typeface="Wingdings" panose="05000000000000000000" pitchFamily="2" charset="2"/>
              </a:rPr>
              <a:t>loop</a:t>
            </a:r>
            <a:endParaRPr lang="en-US" altLang="zh-TW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506051" y="2843014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偶數</a:t>
            </a:r>
            <a:r>
              <a:rPr lang="zh-TW" altLang="en-US" dirty="0" smtClean="0"/>
              <a:t>個字元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006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求兩</a:t>
            </a:r>
            <a:r>
              <a:rPr lang="zh-TW" altLang="en-US" dirty="0"/>
              <a:t>個整數的最大公因數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 smtClean="0">
                <a:solidFill>
                  <a:srgbClr val="FF0000"/>
                </a:solidFill>
              </a:rPr>
              <a:t>d</a:t>
            </a:r>
            <a:r>
              <a:rPr lang="en-US" altLang="zh-TW" dirty="0" smtClean="0"/>
              <a:t>ivisor, GCD)</a:t>
            </a:r>
            <a:r>
              <a:rPr lang="zh-TW" altLang="en-US" dirty="0" smtClean="0"/>
              <a:t> </a:t>
            </a:r>
            <a:r>
              <a:rPr lang="en-US" altLang="zh-TW" dirty="0" smtClean="0"/>
              <a:t>:II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116"/>
          </a:xfrm>
        </p:spPr>
        <p:txBody>
          <a:bodyPr/>
          <a:lstStyle/>
          <a:p>
            <a:r>
              <a:rPr lang="zh-TW" altLang="en-US" dirty="0"/>
              <a:t>兩個整數的最大公因數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/>
              <a:t>ivisor)</a:t>
            </a:r>
            <a:r>
              <a:rPr lang="zh-TW" altLang="en-US" dirty="0"/>
              <a:t>是能夠同時整除它們的最大的正</a:t>
            </a:r>
            <a:r>
              <a:rPr lang="zh-TW" altLang="en-US" dirty="0" smtClean="0"/>
              <a:t>整數</a:t>
            </a:r>
            <a:endParaRPr lang="en-US" altLang="zh-TW" dirty="0" smtClean="0"/>
          </a:p>
          <a:p>
            <a:r>
              <a:rPr lang="zh-TW" altLang="en-US" dirty="0"/>
              <a:t>求兩個</a:t>
            </a:r>
            <a:r>
              <a:rPr lang="zh-TW" altLang="en-US" dirty="0" smtClean="0"/>
              <a:t>整數</a:t>
            </a:r>
            <a:r>
              <a:rPr lang="en-US" altLang="zh-TW" dirty="0"/>
              <a:t>GCD</a:t>
            </a:r>
            <a:r>
              <a:rPr lang="zh-TW" altLang="en-US" dirty="0" smtClean="0"/>
              <a:t>的方法</a:t>
            </a:r>
            <a:r>
              <a:rPr lang="en-US" altLang="zh-TW" dirty="0" smtClean="0"/>
              <a:t>:</a:t>
            </a:r>
          </a:p>
          <a:p>
            <a:pPr lvl="1"/>
            <a:r>
              <a:rPr lang="zh-TW" altLang="en-US" dirty="0" smtClean="0"/>
              <a:t>從</a:t>
            </a:r>
            <a:r>
              <a:rPr lang="en-US" altLang="zh-TW" dirty="0" smtClean="0"/>
              <a:t>2</a:t>
            </a:r>
            <a:r>
              <a:rPr lang="zh-TW" altLang="en-US" dirty="0" smtClean="0"/>
              <a:t>開始找， 直到能整除</a:t>
            </a:r>
            <a:r>
              <a:rPr lang="zh-TW" altLang="en-US" dirty="0"/>
              <a:t>兩個整數</a:t>
            </a:r>
            <a:r>
              <a:rPr lang="zh-TW" altLang="en-US" dirty="0" smtClean="0"/>
              <a:t>的最大正整數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何時結束 </a:t>
            </a:r>
            <a:r>
              <a:rPr lang="en-US" altLang="zh-TW" dirty="0" smtClean="0"/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不會超過</a:t>
            </a:r>
            <a:r>
              <a:rPr lang="zh-TW" altLang="en-US" dirty="0">
                <a:solidFill>
                  <a:srgbClr val="FF0000"/>
                </a:solidFill>
              </a:rPr>
              <a:t>兩個整數的</a:t>
            </a:r>
            <a:r>
              <a:rPr lang="zh-TW" altLang="en-US" dirty="0" smtClean="0">
                <a:solidFill>
                  <a:srgbClr val="FF0000"/>
                </a:solidFill>
              </a:rPr>
              <a:t>最</a:t>
            </a:r>
            <a:r>
              <a:rPr lang="zh-TW" altLang="en-US" dirty="0">
                <a:solidFill>
                  <a:srgbClr val="FF0000"/>
                </a:solidFill>
              </a:rPr>
              <a:t>小</a:t>
            </a:r>
            <a:r>
              <a:rPr lang="zh-TW" altLang="en-US" dirty="0" smtClean="0">
                <a:solidFill>
                  <a:srgbClr val="FF0000"/>
                </a:solidFill>
              </a:rPr>
              <a:t>整數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dirty="0" smtClean="0"/>
              <a:t>200, 40</a:t>
            </a:r>
            <a:r>
              <a:rPr lang="zh-TW" altLang="en-US" dirty="0" smtClean="0"/>
              <a:t>的</a:t>
            </a:r>
            <a:r>
              <a:rPr lang="en-US" altLang="zh-TW" dirty="0"/>
              <a:t>GCD</a:t>
            </a:r>
          </a:p>
          <a:p>
            <a:pPr lvl="1"/>
            <a:r>
              <a:rPr lang="zh-TW" altLang="en-US" sz="3200" b="1" dirty="0" smtClean="0">
                <a:solidFill>
                  <a:srgbClr val="FF0000"/>
                </a:solidFill>
              </a:rPr>
              <a:t>輾轉相除法 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本回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zh-TW" altLang="en-US" sz="3200" dirty="0">
                <a:solidFill>
                  <a:srgbClr val="FF0000"/>
                </a:solidFill>
              </a:rPr>
              <a:t>輾轉相</a:t>
            </a:r>
            <a:r>
              <a:rPr lang="zh-TW" altLang="en-US" sz="3200" dirty="0" smtClean="0">
                <a:solidFill>
                  <a:srgbClr val="FF0000"/>
                </a:solidFill>
              </a:rPr>
              <a:t>減法 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</a:rPr>
              <a:t>本回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zh-TW" altLang="en-US" dirty="0" smtClean="0"/>
              <a:t>最小公倍數</a:t>
            </a:r>
            <a:r>
              <a:rPr lang="en-US" altLang="zh-TW" dirty="0" smtClean="0"/>
              <a:t>(LCM):</a:t>
            </a:r>
            <a:r>
              <a:rPr lang="zh-TW" altLang="en-US" dirty="0" smtClean="0"/>
              <a:t> </a:t>
            </a:r>
            <a:r>
              <a:rPr lang="en-US" altLang="zh-TW" dirty="0"/>
              <a:t>n1*n2/</a:t>
            </a:r>
            <a:r>
              <a:rPr lang="en-US" altLang="zh-TW" dirty="0" err="1"/>
              <a:t>gcd</a:t>
            </a:r>
            <a:endParaRPr lang="en-US" altLang="zh-TW" b="1" dirty="0"/>
          </a:p>
          <a:p>
            <a:pPr lvl="1"/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17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1697" y="100250"/>
            <a:ext cx="10515600" cy="1131557"/>
          </a:xfrm>
        </p:spPr>
        <p:txBody>
          <a:bodyPr/>
          <a:lstStyle/>
          <a:p>
            <a:r>
              <a:rPr lang="zh-TW" altLang="en-US" dirty="0"/>
              <a:t>求兩個整數</a:t>
            </a:r>
            <a:r>
              <a:rPr lang="en-US" altLang="zh-TW" dirty="0"/>
              <a:t>GCD</a:t>
            </a:r>
            <a:r>
              <a:rPr lang="zh-TW" altLang="en-US" dirty="0"/>
              <a:t>的</a:t>
            </a:r>
            <a:r>
              <a:rPr lang="zh-TW" altLang="en-US" dirty="0" smtClean="0"/>
              <a:t>方法</a:t>
            </a:r>
            <a:r>
              <a:rPr lang="en-US" altLang="zh-TW" dirty="0" smtClean="0"/>
              <a:t>2:</a:t>
            </a:r>
            <a:r>
              <a:rPr lang="zh-TW" altLang="en-US" dirty="0" smtClean="0"/>
              <a:t> </a:t>
            </a:r>
            <a:r>
              <a:rPr lang="zh-TW" altLang="en-US" b="1" dirty="0" smtClean="0"/>
              <a:t>輾轉相除法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8490" y="1372952"/>
            <a:ext cx="10515600" cy="4351338"/>
          </a:xfrm>
        </p:spPr>
        <p:txBody>
          <a:bodyPr/>
          <a:lstStyle/>
          <a:p>
            <a:r>
              <a:rPr lang="zh-TW" altLang="en-US" b="1" dirty="0"/>
              <a:t>輾轉相除法</a:t>
            </a:r>
            <a:r>
              <a:rPr lang="zh-TW" altLang="en-US" dirty="0"/>
              <a:t>，又稱</a:t>
            </a:r>
            <a:r>
              <a:rPr lang="zh-TW" altLang="en-US" b="1" dirty="0"/>
              <a:t>歐幾里得算法</a:t>
            </a:r>
            <a:r>
              <a:rPr lang="zh-TW" altLang="en-US" dirty="0" smtClean="0"/>
              <a:t>（</a:t>
            </a:r>
            <a:r>
              <a:rPr lang="en-US" altLang="zh-TW" dirty="0" smtClean="0"/>
              <a:t>Euclidean </a:t>
            </a:r>
            <a:r>
              <a:rPr lang="en-US" altLang="zh-TW" dirty="0"/>
              <a:t>algorithm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/>
              <a:t>兩個整數的最大</a:t>
            </a:r>
            <a:r>
              <a:rPr lang="zh-TW" altLang="en-US" dirty="0" smtClean="0"/>
              <a:t>公因數</a:t>
            </a:r>
            <a:r>
              <a:rPr lang="en-US" altLang="zh-TW" dirty="0" smtClean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/>
              <a:t>ivisor</a:t>
            </a:r>
            <a:r>
              <a:rPr lang="en-US" altLang="zh-TW" dirty="0" smtClean="0"/>
              <a:t>)</a:t>
            </a:r>
            <a:r>
              <a:rPr lang="zh-TW" altLang="en-US" dirty="0" smtClean="0"/>
              <a:t>是</a:t>
            </a:r>
            <a:r>
              <a:rPr lang="zh-TW" altLang="en-US" dirty="0"/>
              <a:t>能夠同時整除它們的最大的正整數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97" y="2918234"/>
            <a:ext cx="97059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1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求</a:t>
            </a:r>
            <a:r>
              <a:rPr lang="en-US" altLang="zh-TW" dirty="0" smtClean="0"/>
              <a:t>GCD(52,240)</a:t>
            </a:r>
            <a:endParaRPr lang="zh-TW" altLang="en-US" dirty="0"/>
          </a:p>
        </p:txBody>
      </p:sp>
      <p:cxnSp>
        <p:nvCxnSpPr>
          <p:cNvPr id="5" name="直線接點 4"/>
          <p:cNvCxnSpPr/>
          <p:nvPr/>
        </p:nvCxnSpPr>
        <p:spPr>
          <a:xfrm>
            <a:off x="1354240" y="1690688"/>
            <a:ext cx="0" cy="4154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2976627" y="1690688"/>
            <a:ext cx="0" cy="4154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4969397" y="1690688"/>
            <a:ext cx="0" cy="4154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1512427" y="1690688"/>
            <a:ext cx="98163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 smtClean="0">
                <a:solidFill>
                  <a:prstClr val="black"/>
                </a:solidFill>
              </a:rPr>
              <a:t>52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240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52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32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12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8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8</a:t>
            </a:r>
          </a:p>
          <a:p>
            <a:r>
              <a:rPr lang="en-US" altLang="zh-TW" sz="3000" dirty="0">
                <a:solidFill>
                  <a:prstClr val="black"/>
                </a:solidFill>
              </a:rPr>
              <a:t>0</a:t>
            </a:r>
            <a:endParaRPr lang="en-US" altLang="zh-TW" sz="3000" dirty="0" smtClean="0">
              <a:solidFill>
                <a:prstClr val="black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116444" y="1692613"/>
            <a:ext cx="7931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 smtClean="0">
                <a:solidFill>
                  <a:prstClr val="black"/>
                </a:solidFill>
              </a:rPr>
              <a:t>240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208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32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12</a:t>
            </a: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8</a:t>
            </a:r>
          </a:p>
          <a:p>
            <a:r>
              <a:rPr lang="en-US" altLang="zh-TW" sz="3000" dirty="0">
                <a:solidFill>
                  <a:prstClr val="black"/>
                </a:solidFill>
              </a:rPr>
              <a:t>4</a:t>
            </a:r>
            <a:endParaRPr lang="zh-TW" altLang="en-US" sz="3000" dirty="0">
              <a:solidFill>
                <a:prstClr val="black"/>
              </a:solidFill>
            </a:endParaRPr>
          </a:p>
        </p:txBody>
      </p:sp>
      <p:cxnSp>
        <p:nvCxnSpPr>
          <p:cNvPr id="11" name="直線單箭頭接點 10"/>
          <p:cNvCxnSpPr/>
          <p:nvPr/>
        </p:nvCxnSpPr>
        <p:spPr>
          <a:xfrm flipH="1">
            <a:off x="2260778" y="2071868"/>
            <a:ext cx="1795865" cy="403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flipV="1">
            <a:off x="2138478" y="2455091"/>
            <a:ext cx="1929143" cy="431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H="1">
            <a:off x="2126002" y="3801131"/>
            <a:ext cx="1941619" cy="464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V="1">
            <a:off x="2137353" y="4249173"/>
            <a:ext cx="1919290" cy="463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 flipH="1">
            <a:off x="2126001" y="2900465"/>
            <a:ext cx="1930642" cy="448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>
            <a:endCxn id="9" idx="1"/>
          </p:cNvCxnSpPr>
          <p:nvPr/>
        </p:nvCxnSpPr>
        <p:spPr>
          <a:xfrm flipV="1">
            <a:off x="2189481" y="3354607"/>
            <a:ext cx="1926963" cy="474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946900" y="1700137"/>
            <a:ext cx="3320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 smtClean="0">
                <a:solidFill>
                  <a:prstClr val="black"/>
                </a:solidFill>
              </a:rPr>
              <a:t>0</a:t>
            </a:r>
          </a:p>
          <a:p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1</a:t>
            </a:r>
          </a:p>
          <a:p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1</a:t>
            </a:r>
          </a:p>
          <a:p>
            <a:endParaRPr lang="en-US" altLang="zh-TW" sz="3000" dirty="0">
              <a:solidFill>
                <a:prstClr val="black"/>
              </a:solidFill>
            </a:endParaRP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2</a:t>
            </a:r>
            <a:endParaRPr lang="zh-TW" altLang="en-US" sz="3000" dirty="0">
              <a:solidFill>
                <a:prstClr val="black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5094077" y="1690688"/>
            <a:ext cx="33204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 smtClean="0">
                <a:solidFill>
                  <a:prstClr val="black"/>
                </a:solidFill>
              </a:rPr>
              <a:t>4</a:t>
            </a:r>
          </a:p>
          <a:p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1</a:t>
            </a:r>
          </a:p>
          <a:p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en-US" altLang="zh-TW" sz="3000" dirty="0" smtClean="0">
                <a:solidFill>
                  <a:prstClr val="black"/>
                </a:solidFill>
              </a:rPr>
              <a:t>1</a:t>
            </a:r>
            <a:endParaRPr lang="zh-TW" altLang="en-US" sz="3000" dirty="0">
              <a:solidFill>
                <a:prstClr val="black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2537222" y="1850118"/>
            <a:ext cx="14545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dirty="0">
                <a:solidFill>
                  <a:prstClr val="black"/>
                </a:solidFill>
              </a:rPr>
              <a:t>①　</a:t>
            </a:r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zh-TW" altLang="en-US" sz="3000" dirty="0" smtClean="0">
                <a:solidFill>
                  <a:prstClr val="black"/>
                </a:solidFill>
              </a:rPr>
              <a:t>②</a:t>
            </a: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52x4</a:t>
            </a:r>
            <a:r>
              <a:rPr lang="zh-TW" altLang="en-US" sz="3000" dirty="0" smtClean="0">
                <a:solidFill>
                  <a:prstClr val="black"/>
                </a:solidFill>
              </a:rPr>
              <a:t>　</a:t>
            </a:r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zh-TW" altLang="en-US" sz="3000" dirty="0" smtClean="0">
                <a:solidFill>
                  <a:prstClr val="black"/>
                </a:solidFill>
              </a:rPr>
              <a:t>③　</a:t>
            </a:r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zh-TW" altLang="en-US" sz="3000" dirty="0" smtClean="0">
                <a:solidFill>
                  <a:prstClr val="black"/>
                </a:solidFill>
              </a:rPr>
              <a:t>④　</a:t>
            </a:r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zh-TW" altLang="en-US" sz="3000" dirty="0" smtClean="0">
                <a:solidFill>
                  <a:prstClr val="black"/>
                </a:solidFill>
              </a:rPr>
              <a:t>⑤　</a:t>
            </a:r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zh-TW" altLang="en-US" sz="3000" dirty="0" smtClean="0">
                <a:solidFill>
                  <a:prstClr val="black"/>
                </a:solidFill>
              </a:rPr>
              <a:t>⑥</a:t>
            </a:r>
            <a:endParaRPr lang="en-US" altLang="zh-TW" sz="3000" dirty="0" smtClean="0">
              <a:solidFill>
                <a:prstClr val="black"/>
              </a:solidFill>
            </a:endParaRPr>
          </a:p>
          <a:p>
            <a:r>
              <a:rPr lang="zh-TW" altLang="zh-TW" sz="3000" dirty="0" smtClean="0">
                <a:solidFill>
                  <a:prstClr val="black"/>
                </a:solidFill>
                <a:sym typeface="Wingdings" panose="05000000000000000000" pitchFamily="2" charset="2"/>
              </a:rPr>
              <a:t></a:t>
            </a:r>
            <a:r>
              <a:rPr lang="en-US" altLang="zh-TW" sz="2400" dirty="0" smtClean="0">
                <a:solidFill>
                  <a:prstClr val="black"/>
                </a:solidFill>
                <a:sym typeface="Wingdings" panose="05000000000000000000" pitchFamily="2" charset="2"/>
              </a:rPr>
              <a:t>4*2</a:t>
            </a:r>
            <a:endParaRPr lang="zh-TW" altLang="en-US" sz="2400" dirty="0">
              <a:solidFill>
                <a:prstClr val="black"/>
              </a:solidFill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1354240" y="2601798"/>
            <a:ext cx="3555356" cy="94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1414041" y="3544416"/>
            <a:ext cx="3555356" cy="94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278943" y="4489117"/>
            <a:ext cx="3555356" cy="94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1354240" y="5402625"/>
            <a:ext cx="3555356" cy="94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H="1" flipV="1">
            <a:off x="4364610" y="4854804"/>
            <a:ext cx="320652" cy="1213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4397661" y="5946801"/>
            <a:ext cx="837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err="1" smtClean="0">
                <a:solidFill>
                  <a:prstClr val="black"/>
                </a:solidFill>
              </a:rPr>
              <a:t>gcd</a:t>
            </a:r>
            <a:endParaRPr lang="zh-TW" altLang="en-US" sz="3600" dirty="0">
              <a:solidFill>
                <a:prstClr val="black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 flipH="1">
            <a:off x="2200912" y="4740376"/>
            <a:ext cx="1795865" cy="403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字方塊 2"/>
          <p:cNvSpPr txBox="1"/>
          <p:nvPr/>
        </p:nvSpPr>
        <p:spPr>
          <a:xfrm>
            <a:off x="6275754" y="1594338"/>
            <a:ext cx="3344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52/240=0  ………………52</a:t>
            </a:r>
          </a:p>
          <a:p>
            <a:r>
              <a:rPr lang="en-US" altLang="zh-TW" dirty="0" smtClean="0"/>
              <a:t>240/52=4………………..32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762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1697" y="100250"/>
            <a:ext cx="10515600" cy="1131557"/>
          </a:xfrm>
        </p:spPr>
        <p:txBody>
          <a:bodyPr/>
          <a:lstStyle/>
          <a:p>
            <a:r>
              <a:rPr lang="zh-TW" altLang="en-US" dirty="0"/>
              <a:t>求兩個整數</a:t>
            </a:r>
            <a:r>
              <a:rPr lang="en-US" altLang="zh-TW" dirty="0"/>
              <a:t>GCD</a:t>
            </a:r>
            <a:r>
              <a:rPr lang="zh-TW" altLang="en-US" dirty="0"/>
              <a:t>的</a:t>
            </a:r>
            <a:r>
              <a:rPr lang="zh-TW" altLang="en-US" dirty="0" smtClean="0"/>
              <a:t>方法</a:t>
            </a:r>
            <a:r>
              <a:rPr lang="en-US" altLang="zh-TW" dirty="0" smtClean="0"/>
              <a:t>2:</a:t>
            </a:r>
            <a:r>
              <a:rPr lang="zh-TW" altLang="en-US" dirty="0" smtClean="0"/>
              <a:t> </a:t>
            </a:r>
            <a:r>
              <a:rPr lang="zh-TW" altLang="en-US" b="1" dirty="0" smtClean="0"/>
              <a:t>輾轉相除法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8490" y="1372952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b="1" dirty="0"/>
              <a:t>輾轉相除法</a:t>
            </a:r>
            <a:r>
              <a:rPr lang="zh-TW" altLang="en-US" dirty="0"/>
              <a:t>，又稱</a:t>
            </a:r>
            <a:r>
              <a:rPr lang="zh-TW" altLang="en-US" b="1" dirty="0"/>
              <a:t>歐幾里得算法</a:t>
            </a:r>
            <a:r>
              <a:rPr lang="zh-TW" altLang="en-US" dirty="0" smtClean="0"/>
              <a:t>（</a:t>
            </a:r>
            <a:r>
              <a:rPr lang="en-US" altLang="zh-TW" dirty="0" smtClean="0"/>
              <a:t>Euclidean </a:t>
            </a:r>
            <a:r>
              <a:rPr lang="en-US" altLang="zh-TW" dirty="0"/>
              <a:t>algorithm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/>
              <a:t>兩個整數的最大</a:t>
            </a:r>
            <a:r>
              <a:rPr lang="zh-TW" altLang="en-US" dirty="0" smtClean="0"/>
              <a:t>公因數</a:t>
            </a:r>
            <a:r>
              <a:rPr lang="en-US" altLang="zh-TW" dirty="0" smtClean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/>
              <a:t>ivisor</a:t>
            </a:r>
            <a:r>
              <a:rPr lang="en-US" altLang="zh-TW" dirty="0" smtClean="0"/>
              <a:t>)</a:t>
            </a:r>
            <a:r>
              <a:rPr lang="zh-TW" altLang="en-US" dirty="0" smtClean="0"/>
              <a:t>是</a:t>
            </a:r>
            <a:r>
              <a:rPr lang="zh-TW" altLang="en-US" dirty="0"/>
              <a:t>能夠同時整除它們的最大的正</a:t>
            </a:r>
            <a:r>
              <a:rPr lang="zh-TW" altLang="en-US" dirty="0" smtClean="0"/>
              <a:t>整數</a:t>
            </a:r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t,m,n</a:t>
            </a:r>
            <a:r>
              <a:rPr lang="en-US" altLang="zh-TW" dirty="0"/>
              <a:t>; </a:t>
            </a:r>
          </a:p>
          <a:p>
            <a:pPr marL="0" indent="0">
              <a:buNone/>
            </a:pPr>
            <a:r>
              <a:rPr lang="en-US" altLang="zh-TW" dirty="0"/>
              <a:t>    m=n1; n=n2;</a:t>
            </a:r>
          </a:p>
          <a:p>
            <a:pPr marL="0" indent="0">
              <a:buNone/>
            </a:pPr>
            <a:r>
              <a:rPr lang="en-US" altLang="zh-TW" dirty="0"/>
              <a:t>    do {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</a:t>
            </a:r>
            <a:r>
              <a:rPr lang="en-US" altLang="zh-TW" dirty="0" smtClean="0">
                <a:solidFill>
                  <a:srgbClr val="FF0000"/>
                </a:solidFill>
              </a:rPr>
              <a:t>  </a:t>
            </a:r>
            <a:r>
              <a:rPr lang="en-US" altLang="zh-TW" dirty="0">
                <a:solidFill>
                  <a:srgbClr val="FF0000"/>
                </a:solidFill>
              </a:rPr>
              <a:t>t=</a:t>
            </a:r>
            <a:r>
              <a:rPr lang="en-US" altLang="zh-TW" dirty="0" err="1">
                <a:solidFill>
                  <a:srgbClr val="FF0000"/>
                </a:solidFill>
              </a:rPr>
              <a:t>m%n</a:t>
            </a:r>
            <a:r>
              <a:rPr lang="en-US" altLang="zh-TW" dirty="0">
                <a:solidFill>
                  <a:srgbClr val="FF0000"/>
                </a:solidFill>
              </a:rPr>
              <a:t>;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        m=n</a:t>
            </a:r>
            <a:r>
              <a:rPr lang="en-US" altLang="zh-TW" dirty="0">
                <a:solidFill>
                  <a:srgbClr val="FF0000"/>
                </a:solidFill>
              </a:rPr>
              <a:t>; </a:t>
            </a:r>
            <a:r>
              <a:rPr lang="en-US" altLang="zh-TW" dirty="0" smtClean="0">
                <a:solidFill>
                  <a:srgbClr val="FF0000"/>
                </a:solidFill>
              </a:rPr>
              <a:t>//</a:t>
            </a:r>
            <a:r>
              <a:rPr lang="zh-TW" altLang="en-US" dirty="0">
                <a:solidFill>
                  <a:srgbClr val="FF0000"/>
                </a:solidFill>
              </a:rPr>
              <a:t>除數</a:t>
            </a:r>
            <a:r>
              <a:rPr lang="zh-TW" altLang="en-US" dirty="0" smtClean="0">
                <a:solidFill>
                  <a:srgbClr val="FF0000"/>
                </a:solidFill>
              </a:rPr>
              <a:t>變被除數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        n=t;</a:t>
            </a:r>
            <a:r>
              <a:rPr lang="zh-TW" altLang="en-US" dirty="0" smtClean="0">
                <a:solidFill>
                  <a:srgbClr val="FF0000"/>
                </a:solidFill>
              </a:rPr>
              <a:t>   </a:t>
            </a:r>
            <a:r>
              <a:rPr lang="en-US" altLang="zh-TW" dirty="0" smtClean="0">
                <a:solidFill>
                  <a:srgbClr val="FF0000"/>
                </a:solidFill>
              </a:rPr>
              <a:t>//</a:t>
            </a:r>
            <a:r>
              <a:rPr lang="zh-TW" altLang="en-US" dirty="0" smtClean="0">
                <a:solidFill>
                  <a:srgbClr val="FF0000"/>
                </a:solidFill>
              </a:rPr>
              <a:t>餘數變除數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/>
              <a:t>        } while (n!=0</a:t>
            </a:r>
            <a:r>
              <a:rPr lang="en-US" altLang="zh-TW" dirty="0" smtClean="0"/>
              <a:t>);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//</a:t>
            </a:r>
            <a:r>
              <a:rPr lang="zh-TW" altLang="en-US" dirty="0" smtClean="0">
                <a:solidFill>
                  <a:srgbClr val="FF0000"/>
                </a:solidFill>
              </a:rPr>
              <a:t>除數不可為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sz="3800" dirty="0"/>
              <a:t>    </a:t>
            </a:r>
            <a:r>
              <a:rPr lang="en-US" altLang="zh-TW" sz="3800" dirty="0" err="1"/>
              <a:t>gcd</a:t>
            </a:r>
            <a:r>
              <a:rPr lang="en-US" altLang="zh-TW" sz="3800" dirty="0"/>
              <a:t>=</a:t>
            </a:r>
            <a:r>
              <a:rPr lang="en-US" altLang="zh-TW" sz="3800" dirty="0">
                <a:solidFill>
                  <a:srgbClr val="FF0000"/>
                </a:solidFill>
              </a:rPr>
              <a:t>m</a:t>
            </a:r>
            <a:r>
              <a:rPr lang="en-US" altLang="zh-TW" sz="3800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輾轉相除法</a:t>
            </a:r>
            <a:r>
              <a:rPr lang="en-US" altLang="zh-TW" dirty="0"/>
              <a:t>: GCD("+n1+","+n2+")="+</a:t>
            </a:r>
            <a:r>
              <a:rPr lang="en-US" altLang="zh-TW" dirty="0" err="1"/>
              <a:t>gcd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輾轉相除法</a:t>
            </a:r>
            <a:r>
              <a:rPr lang="en-US" altLang="zh-TW" dirty="0"/>
              <a:t>: LCM("+n1+","+n2+")="+n1*n2/</a:t>
            </a:r>
            <a:r>
              <a:rPr lang="en-US" altLang="zh-TW" dirty="0" err="1"/>
              <a:t>gcd</a:t>
            </a:r>
            <a:r>
              <a:rPr lang="en-US" altLang="zh-TW" dirty="0"/>
              <a:t>);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72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5739" y="44553"/>
            <a:ext cx="3743227" cy="700610"/>
          </a:xfrm>
        </p:spPr>
        <p:txBody>
          <a:bodyPr/>
          <a:lstStyle/>
          <a:p>
            <a:r>
              <a:rPr lang="zh-TW" altLang="en-US" dirty="0" smtClean="0"/>
              <a:t>求</a:t>
            </a:r>
            <a:r>
              <a:rPr lang="en-US" altLang="zh-TW" dirty="0" smtClean="0"/>
              <a:t>GCD(52,240)</a:t>
            </a:r>
            <a:endParaRPr lang="zh-TW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0" y="776047"/>
            <a:ext cx="4479220" cy="4902444"/>
            <a:chOff x="946900" y="1690688"/>
            <a:chExt cx="4479220" cy="4902444"/>
          </a:xfrm>
        </p:grpSpPr>
        <p:cxnSp>
          <p:nvCxnSpPr>
            <p:cNvPr id="5" name="直線接點 4"/>
            <p:cNvCxnSpPr/>
            <p:nvPr/>
          </p:nvCxnSpPr>
          <p:spPr>
            <a:xfrm>
              <a:off x="1354240" y="1690688"/>
              <a:ext cx="0" cy="4154527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2976627" y="1690688"/>
              <a:ext cx="0" cy="41545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4969397" y="1690688"/>
              <a:ext cx="0" cy="415452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字方塊 7"/>
            <p:cNvSpPr txBox="1"/>
            <p:nvPr/>
          </p:nvSpPr>
          <p:spPr>
            <a:xfrm>
              <a:off x="1512427" y="1690688"/>
              <a:ext cx="981631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000" dirty="0" smtClean="0"/>
                <a:t>52</a:t>
              </a:r>
            </a:p>
            <a:p>
              <a:r>
                <a:rPr lang="en-US" altLang="zh-TW" sz="3000" dirty="0" smtClean="0"/>
                <a:t>240</a:t>
              </a:r>
            </a:p>
            <a:p>
              <a:r>
                <a:rPr lang="en-US" altLang="zh-TW" sz="3000" dirty="0" smtClean="0"/>
                <a:t>52</a:t>
              </a:r>
            </a:p>
            <a:p>
              <a:r>
                <a:rPr lang="en-US" altLang="zh-TW" sz="3000" dirty="0" smtClean="0"/>
                <a:t>32</a:t>
              </a:r>
            </a:p>
            <a:p>
              <a:r>
                <a:rPr lang="en-US" altLang="zh-TW" sz="3000" dirty="0" smtClean="0"/>
                <a:t>20</a:t>
              </a:r>
            </a:p>
            <a:p>
              <a:r>
                <a:rPr lang="en-US" altLang="zh-TW" sz="3000" dirty="0" smtClean="0"/>
                <a:t>12</a:t>
              </a:r>
            </a:p>
            <a:p>
              <a:r>
                <a:rPr lang="en-US" altLang="zh-TW" sz="3000" dirty="0" smtClean="0"/>
                <a:t>8</a:t>
              </a:r>
            </a:p>
            <a:p>
              <a:r>
                <a:rPr lang="en-US" altLang="zh-TW" sz="3000" dirty="0" smtClean="0"/>
                <a:t>8</a:t>
              </a:r>
            </a:p>
            <a:p>
              <a:r>
                <a:rPr lang="en-US" altLang="zh-TW" sz="3000" dirty="0"/>
                <a:t>0</a:t>
              </a:r>
              <a:endParaRPr lang="en-US" altLang="zh-TW" sz="3000" dirty="0" smtClean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4116444" y="1692613"/>
              <a:ext cx="793152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000" dirty="0" smtClean="0"/>
                <a:t>240</a:t>
              </a:r>
            </a:p>
            <a:p>
              <a:r>
                <a:rPr lang="en-US" altLang="zh-TW" sz="3000" dirty="0" smtClean="0"/>
                <a:t>208</a:t>
              </a:r>
            </a:p>
            <a:p>
              <a:r>
                <a:rPr lang="en-US" altLang="zh-TW" sz="3000" dirty="0" smtClean="0"/>
                <a:t>32</a:t>
              </a:r>
            </a:p>
            <a:p>
              <a:r>
                <a:rPr lang="en-US" altLang="zh-TW" sz="3000" dirty="0" smtClean="0"/>
                <a:t>20</a:t>
              </a:r>
            </a:p>
            <a:p>
              <a:r>
                <a:rPr lang="en-US" altLang="zh-TW" sz="3000" dirty="0" smtClean="0"/>
                <a:t>12</a:t>
              </a:r>
            </a:p>
            <a:p>
              <a:r>
                <a:rPr lang="en-US" altLang="zh-TW" sz="3000" dirty="0" smtClean="0"/>
                <a:t>8</a:t>
              </a:r>
            </a:p>
            <a:p>
              <a:r>
                <a:rPr lang="en-US" altLang="zh-TW" sz="3000" dirty="0"/>
                <a:t>4</a:t>
              </a:r>
              <a:endParaRPr lang="zh-TW" altLang="en-US" sz="3000" dirty="0"/>
            </a:p>
          </p:txBody>
        </p:sp>
        <p:cxnSp>
          <p:nvCxnSpPr>
            <p:cNvPr id="11" name="直線單箭頭接點 10"/>
            <p:cNvCxnSpPr/>
            <p:nvPr/>
          </p:nvCxnSpPr>
          <p:spPr>
            <a:xfrm flipH="1">
              <a:off x="2260778" y="2071868"/>
              <a:ext cx="1795865" cy="4037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 flipV="1">
              <a:off x="2138478" y="2455091"/>
              <a:ext cx="1929143" cy="4315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單箭頭接點 20"/>
            <p:cNvCxnSpPr/>
            <p:nvPr/>
          </p:nvCxnSpPr>
          <p:spPr>
            <a:xfrm flipH="1">
              <a:off x="2126002" y="3801131"/>
              <a:ext cx="1941619" cy="46478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單箭頭接點 23"/>
            <p:cNvCxnSpPr/>
            <p:nvPr/>
          </p:nvCxnSpPr>
          <p:spPr>
            <a:xfrm flipV="1">
              <a:off x="2137353" y="4249173"/>
              <a:ext cx="1919290" cy="463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/>
            <p:nvPr/>
          </p:nvCxnSpPr>
          <p:spPr>
            <a:xfrm flipH="1">
              <a:off x="2126001" y="2900465"/>
              <a:ext cx="1930642" cy="4480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>
              <a:endCxn id="9" idx="1"/>
            </p:cNvCxnSpPr>
            <p:nvPr/>
          </p:nvCxnSpPr>
          <p:spPr>
            <a:xfrm flipV="1">
              <a:off x="2189481" y="3354607"/>
              <a:ext cx="1926963" cy="4744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字方塊 35"/>
            <p:cNvSpPr txBox="1"/>
            <p:nvPr/>
          </p:nvSpPr>
          <p:spPr>
            <a:xfrm>
              <a:off x="946900" y="1700137"/>
              <a:ext cx="332043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000" dirty="0" smtClean="0"/>
                <a:t>0</a:t>
              </a:r>
            </a:p>
            <a:p>
              <a:endParaRPr lang="en-US" altLang="zh-TW" sz="3000" dirty="0" smtClean="0"/>
            </a:p>
            <a:p>
              <a:r>
                <a:rPr lang="en-US" altLang="zh-TW" sz="3000" dirty="0" smtClean="0"/>
                <a:t>1</a:t>
              </a:r>
            </a:p>
            <a:p>
              <a:endParaRPr lang="en-US" altLang="zh-TW" sz="3000" dirty="0" smtClean="0"/>
            </a:p>
            <a:p>
              <a:r>
                <a:rPr lang="en-US" altLang="zh-TW" sz="3000" dirty="0" smtClean="0"/>
                <a:t>1</a:t>
              </a:r>
            </a:p>
            <a:p>
              <a:endParaRPr lang="en-US" altLang="zh-TW" sz="3000" dirty="0"/>
            </a:p>
            <a:p>
              <a:r>
                <a:rPr lang="en-US" altLang="zh-TW" sz="3000" dirty="0" smtClean="0"/>
                <a:t>2</a:t>
              </a:r>
              <a:endParaRPr lang="zh-TW" altLang="en-US" sz="3000" dirty="0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5094077" y="1690688"/>
              <a:ext cx="33204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000" dirty="0" smtClean="0"/>
                <a:t>4</a:t>
              </a:r>
            </a:p>
            <a:p>
              <a:endParaRPr lang="en-US" altLang="zh-TW" sz="3000" dirty="0" smtClean="0"/>
            </a:p>
            <a:p>
              <a:r>
                <a:rPr lang="en-US" altLang="zh-TW" sz="3000" dirty="0" smtClean="0"/>
                <a:t>1</a:t>
              </a:r>
            </a:p>
            <a:p>
              <a:endParaRPr lang="en-US" altLang="zh-TW" sz="3000" dirty="0" smtClean="0"/>
            </a:p>
            <a:p>
              <a:r>
                <a:rPr lang="en-US" altLang="zh-TW" sz="3000" dirty="0" smtClean="0"/>
                <a:t>1</a:t>
              </a:r>
              <a:endParaRPr lang="zh-TW" altLang="en-US" sz="3000" dirty="0"/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2537222" y="1850118"/>
              <a:ext cx="1454543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000" dirty="0"/>
                <a:t>①　</a:t>
              </a:r>
              <a:endParaRPr lang="en-US" altLang="zh-TW" sz="3000" dirty="0" smtClean="0"/>
            </a:p>
            <a:p>
              <a:r>
                <a:rPr lang="zh-TW" altLang="en-US" sz="3000" dirty="0" smtClean="0"/>
                <a:t>②</a:t>
              </a:r>
              <a:r>
                <a:rPr lang="en-US" altLang="zh-TW" sz="2400" b="0" i="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52x4</a:t>
              </a:r>
              <a:r>
                <a:rPr lang="zh-TW" altLang="en-US" sz="3000" dirty="0" smtClean="0"/>
                <a:t>　</a:t>
              </a:r>
              <a:endParaRPr lang="en-US" altLang="zh-TW" sz="3000" dirty="0" smtClean="0"/>
            </a:p>
            <a:p>
              <a:r>
                <a:rPr lang="zh-TW" altLang="en-US" sz="3000" dirty="0" smtClean="0"/>
                <a:t>③　</a:t>
              </a:r>
              <a:endParaRPr lang="en-US" altLang="zh-TW" sz="3000" dirty="0" smtClean="0"/>
            </a:p>
            <a:p>
              <a:r>
                <a:rPr lang="zh-TW" altLang="en-US" sz="3000" dirty="0" smtClean="0"/>
                <a:t>④　</a:t>
              </a:r>
              <a:endParaRPr lang="en-US" altLang="zh-TW" sz="3000" dirty="0" smtClean="0"/>
            </a:p>
            <a:p>
              <a:r>
                <a:rPr lang="zh-TW" altLang="en-US" sz="3000" dirty="0" smtClean="0"/>
                <a:t>⑤　</a:t>
              </a:r>
              <a:endParaRPr lang="en-US" altLang="zh-TW" sz="3000" dirty="0" smtClean="0"/>
            </a:p>
            <a:p>
              <a:r>
                <a:rPr lang="zh-TW" altLang="en-US" sz="3000" dirty="0" smtClean="0"/>
                <a:t>⑥</a:t>
              </a:r>
              <a:endParaRPr lang="en-US" altLang="zh-TW" sz="3000" dirty="0" smtClean="0"/>
            </a:p>
            <a:p>
              <a:r>
                <a:rPr lang="zh-TW" altLang="zh-TW" sz="3000" dirty="0" smtClean="0">
                  <a:sym typeface="Wingdings" panose="05000000000000000000" pitchFamily="2" charset="2"/>
                </a:rPr>
                <a:t></a:t>
              </a:r>
              <a:r>
                <a:rPr lang="en-US" altLang="zh-TW" sz="2400" dirty="0" smtClean="0">
                  <a:sym typeface="Wingdings" panose="05000000000000000000" pitchFamily="2" charset="2"/>
                </a:rPr>
                <a:t>4*2</a:t>
              </a:r>
              <a:endParaRPr lang="zh-TW" altLang="en-US" sz="2400" dirty="0"/>
            </a:p>
          </p:txBody>
        </p:sp>
        <p:cxnSp>
          <p:nvCxnSpPr>
            <p:cNvPr id="4" name="直線接點 3"/>
            <p:cNvCxnSpPr/>
            <p:nvPr/>
          </p:nvCxnSpPr>
          <p:spPr>
            <a:xfrm>
              <a:off x="1354240" y="2601798"/>
              <a:ext cx="3555356" cy="942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1414041" y="3544416"/>
              <a:ext cx="3555356" cy="942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1278943" y="4489117"/>
              <a:ext cx="3555356" cy="942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1354240" y="5402625"/>
              <a:ext cx="3555356" cy="942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 flipH="1" flipV="1">
              <a:off x="4364610" y="4854804"/>
              <a:ext cx="320652" cy="12136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字方塊 15"/>
            <p:cNvSpPr txBox="1"/>
            <p:nvPr/>
          </p:nvSpPr>
          <p:spPr>
            <a:xfrm>
              <a:off x="4397661" y="5946801"/>
              <a:ext cx="8376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dirty="0" err="1" smtClean="0"/>
                <a:t>gcd</a:t>
              </a:r>
              <a:endParaRPr lang="zh-TW" altLang="en-US" sz="3600" dirty="0"/>
            </a:p>
          </p:txBody>
        </p:sp>
        <p:cxnSp>
          <p:nvCxnSpPr>
            <p:cNvPr id="28" name="直線單箭頭接點 27"/>
            <p:cNvCxnSpPr/>
            <p:nvPr/>
          </p:nvCxnSpPr>
          <p:spPr>
            <a:xfrm flipH="1">
              <a:off x="2200912" y="4740376"/>
              <a:ext cx="1795865" cy="4037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矩形 2"/>
          <p:cNvSpPr/>
          <p:nvPr/>
        </p:nvSpPr>
        <p:spPr>
          <a:xfrm>
            <a:off x="6015267" y="4549676"/>
            <a:ext cx="5367211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3600" dirty="0"/>
              <a:t> do {</a:t>
            </a:r>
          </a:p>
          <a:p>
            <a:r>
              <a:rPr lang="en-US" altLang="zh-TW" sz="3600" dirty="0"/>
              <a:t>        t=</a:t>
            </a:r>
            <a:r>
              <a:rPr lang="en-US" altLang="zh-TW" sz="3600" dirty="0" err="1"/>
              <a:t>m%n</a:t>
            </a:r>
            <a:r>
              <a:rPr lang="en-US" altLang="zh-TW" sz="3600" dirty="0"/>
              <a:t>; m=n; n=t;</a:t>
            </a:r>
          </a:p>
          <a:p>
            <a:r>
              <a:rPr lang="en-US" altLang="zh-TW" sz="3600" dirty="0"/>
              <a:t>        } while (n!=0);</a:t>
            </a:r>
          </a:p>
          <a:p>
            <a:r>
              <a:rPr lang="en-US" altLang="zh-TW" sz="3600" dirty="0"/>
              <a:t>    </a:t>
            </a:r>
            <a:r>
              <a:rPr lang="en-US" altLang="zh-TW" sz="3600" dirty="0" err="1"/>
              <a:t>gcd</a:t>
            </a:r>
            <a:r>
              <a:rPr lang="en-US" altLang="zh-TW" sz="3600" dirty="0"/>
              <a:t>=m;</a:t>
            </a:r>
            <a:endParaRPr lang="zh-TW" altLang="en-US" sz="3600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898211"/>
              </p:ext>
            </p:extLst>
          </p:nvPr>
        </p:nvGraphicFramePr>
        <p:xfrm>
          <a:off x="5162313" y="564022"/>
          <a:ext cx="6838009" cy="387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632"/>
                <a:gridCol w="998853"/>
                <a:gridCol w="754022"/>
                <a:gridCol w="1002180"/>
                <a:gridCol w="1355331"/>
                <a:gridCol w="1150055"/>
                <a:gridCol w="1102936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步驟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</a:t>
                      </a:r>
                    </a:p>
                    <a:p>
                      <a:pPr algn="ctr"/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被除數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</a:t>
                      </a:r>
                    </a:p>
                    <a:p>
                      <a:pPr algn="ctr"/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除數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t=</a:t>
                      </a:r>
                      <a:r>
                        <a:rPr lang="en-US" altLang="zh-TW" dirty="0" err="1" smtClean="0"/>
                        <a:t>m%n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取餘數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m=n(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除數變成被除數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n=t(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餘數變成除數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條件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(n!=0)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(1)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240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n=240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n=52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true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(2)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240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52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true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(3)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true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(4)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true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(5)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true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(6)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true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(7)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t=8%4</a:t>
                      </a:r>
                    </a:p>
                    <a:p>
                      <a:pPr algn="ctr"/>
                      <a:r>
                        <a:rPr lang="en-US" altLang="zh-TW" dirty="0" smtClean="0"/>
                        <a:t>==0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m=4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n=0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False</a:t>
                      </a:r>
                    </a:p>
                    <a:p>
                      <a:r>
                        <a:rPr lang="zh-TW" altLang="en-US" dirty="0" smtClean="0"/>
                        <a:t>結束</a:t>
                      </a:r>
                      <a:r>
                        <a:rPr lang="en-US" altLang="zh-TW" dirty="0" smtClean="0"/>
                        <a:t>loop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GCD=4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5621970" y="25526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/>
              <a:t>輾轉相除法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9736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509" y="562708"/>
            <a:ext cx="4605352" cy="77561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求兩個整數</a:t>
            </a:r>
            <a:r>
              <a:rPr lang="en-US" altLang="zh-TW" dirty="0"/>
              <a:t>GCD</a:t>
            </a:r>
            <a:r>
              <a:rPr lang="zh-TW" altLang="en-US" dirty="0"/>
              <a:t>的</a:t>
            </a:r>
            <a:r>
              <a:rPr lang="zh-TW" altLang="en-US" dirty="0" smtClean="0"/>
              <a:t>方法</a:t>
            </a:r>
            <a:r>
              <a:rPr lang="en-US" altLang="zh-TW" dirty="0" smtClean="0"/>
              <a:t>3: </a:t>
            </a:r>
            <a:r>
              <a:rPr lang="zh-TW" altLang="en-US" u="sng" dirty="0" smtClean="0"/>
              <a:t>輾轉</a:t>
            </a:r>
            <a:r>
              <a:rPr lang="zh-TW" altLang="en-US" u="sng" dirty="0"/>
              <a:t>相</a:t>
            </a:r>
            <a:r>
              <a:rPr lang="zh-TW" altLang="en-US" u="sng" dirty="0">
                <a:solidFill>
                  <a:srgbClr val="FF0000"/>
                </a:solidFill>
              </a:rPr>
              <a:t>減</a:t>
            </a:r>
            <a:r>
              <a:rPr lang="zh-TW" altLang="en-US" u="sng" dirty="0"/>
              <a:t>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2710" y="213123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m=n1; n=n2;</a:t>
            </a:r>
          </a:p>
          <a:p>
            <a:pPr marL="0" indent="0">
              <a:buNone/>
            </a:pPr>
            <a:r>
              <a:rPr lang="en-US" altLang="zh-TW" dirty="0" smtClean="0"/>
              <a:t>while </a:t>
            </a:r>
            <a:r>
              <a:rPr lang="en-US" altLang="zh-TW" dirty="0"/>
              <a:t>(m!=n) {   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>
                <a:solidFill>
                  <a:srgbClr val="0070C0"/>
                </a:solidFill>
              </a:rPr>
              <a:t>while (m&gt;n)  </a:t>
            </a:r>
            <a:r>
              <a:rPr lang="en-US" altLang="zh-TW" dirty="0"/>
              <a:t>m=m-n;      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b="1" dirty="0">
                <a:solidFill>
                  <a:srgbClr val="00B050"/>
                </a:solidFill>
              </a:rPr>
              <a:t>while (m&lt;n)  </a:t>
            </a:r>
            <a:r>
              <a:rPr lang="en-US" altLang="zh-TW" dirty="0"/>
              <a:t>n=n-m;  }    </a:t>
            </a:r>
          </a:p>
          <a:p>
            <a:pPr marL="0" indent="0">
              <a:buNone/>
            </a:pPr>
            <a:r>
              <a:rPr lang="en-US" altLang="zh-TW" dirty="0" err="1" smtClean="0"/>
              <a:t>gcd</a:t>
            </a:r>
            <a:r>
              <a:rPr lang="en-US" altLang="zh-TW" dirty="0" smtClean="0"/>
              <a:t>=</a:t>
            </a:r>
            <a:r>
              <a:rPr lang="en-US" altLang="zh-TW" dirty="0" smtClean="0">
                <a:solidFill>
                  <a:srgbClr val="FF0000"/>
                </a:solidFill>
              </a:rPr>
              <a:t>m</a:t>
            </a:r>
            <a:r>
              <a:rPr lang="en-US" altLang="zh-TW" dirty="0"/>
              <a:t>; // </a:t>
            </a:r>
            <a:r>
              <a:rPr lang="en-US" altLang="zh-TW" dirty="0" err="1" smtClean="0"/>
              <a:t>gcd</a:t>
            </a:r>
            <a:r>
              <a:rPr lang="en-US" altLang="zh-TW" dirty="0" smtClean="0"/>
              <a:t>=</a:t>
            </a:r>
            <a:r>
              <a:rPr lang="en-US" altLang="zh-TW" dirty="0" smtClean="0">
                <a:solidFill>
                  <a:srgbClr val="FF0000"/>
                </a:solidFill>
              </a:rPr>
              <a:t>n</a:t>
            </a:r>
            <a:r>
              <a:rPr lang="en-US" altLang="zh-TW" dirty="0" smtClean="0"/>
              <a:t>; </a:t>
            </a:r>
            <a:endParaRPr lang="en-US" altLang="zh-TW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970790"/>
              </p:ext>
            </p:extLst>
          </p:nvPr>
        </p:nvGraphicFramePr>
        <p:xfrm>
          <a:off x="4704861" y="192024"/>
          <a:ext cx="6631103" cy="642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312"/>
                <a:gridCol w="1134971"/>
                <a:gridCol w="1146482"/>
                <a:gridCol w="1016000"/>
                <a:gridCol w="1031631"/>
                <a:gridCol w="922215"/>
                <a:gridCol w="840492"/>
              </a:tblGrid>
              <a:tr h="64008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步驟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</a:t>
                      </a:r>
                    </a:p>
                    <a:p>
                      <a:pPr algn="ctr"/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被減數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</a:t>
                      </a:r>
                    </a:p>
                    <a:p>
                      <a:pPr algn="ctr"/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減數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m=m-n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n(</a:t>
                      </a:r>
                      <a:r>
                        <a:rPr lang="zh-TW" altLang="en-US" dirty="0" smtClean="0"/>
                        <a:t>減數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不變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條件</a:t>
                      </a:r>
                      <a:endParaRPr lang="en-US" altLang="zh-TW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條件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(m!=n)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(1)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240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188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52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m&gt;n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true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(2)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188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52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m&gt;n</a:t>
                      </a:r>
                      <a:endParaRPr lang="zh-TW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true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(3)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mtClean="0"/>
                        <a:t>m&gt;n</a:t>
                      </a:r>
                      <a:endParaRPr lang="zh-TW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true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(4)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m&gt;n</a:t>
                      </a:r>
                      <a:endParaRPr lang="zh-TW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true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</a:t>
                      </a:r>
                    </a:p>
                    <a:p>
                      <a:pPr algn="ctr"/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被減數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</a:t>
                      </a:r>
                    </a:p>
                    <a:p>
                      <a:pPr algn="ctr"/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減數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n=n-m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m(</a:t>
                      </a:r>
                      <a:r>
                        <a:rPr lang="zh-TW" altLang="en-US" dirty="0" smtClean="0"/>
                        <a:t>減數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不變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00B050"/>
                          </a:solidFill>
                        </a:rPr>
                        <a:t>(5)</a:t>
                      </a:r>
                      <a:endParaRPr lang="zh-TW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m&lt;n</a:t>
                      </a:r>
                      <a:endParaRPr lang="zh-TW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true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m=m-n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(6)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m&lt;n</a:t>
                      </a:r>
                      <a:endParaRPr lang="zh-TW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true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n=n-m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00B050"/>
                          </a:solidFill>
                        </a:rPr>
                        <a:t>(7)</a:t>
                      </a:r>
                      <a:endParaRPr lang="zh-TW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m&gt;n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true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solidFill>
                            <a:srgbClr val="00B050"/>
                          </a:solidFill>
                        </a:rPr>
                        <a:t>(8)</a:t>
                      </a:r>
                      <a:endParaRPr lang="zh-TW" alt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m&gt;n</a:t>
                      </a:r>
                      <a:endParaRPr lang="en-US" altLang="zh-TW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true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m=m-n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0070C0"/>
                          </a:solidFill>
                        </a:rPr>
                        <a:t>(9)</a:t>
                      </a:r>
                      <a:endParaRPr lang="zh-TW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m&lt;n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true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n=n-m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mtClean="0"/>
                        <a:t>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solidFill>
                            <a:srgbClr val="00B050"/>
                          </a:solidFill>
                        </a:rPr>
                        <a:t>(10)</a:t>
                      </a:r>
                      <a:endParaRPr lang="zh-TW" altLang="en-US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m&lt;n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3430926" y="5966499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 GCD=4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左大括弧 5"/>
          <p:cNvSpPr/>
          <p:nvPr/>
        </p:nvSpPr>
        <p:spPr>
          <a:xfrm>
            <a:off x="4379976" y="950514"/>
            <a:ext cx="262039" cy="126233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>
            <a:stCxn id="6" idx="1"/>
          </p:cNvCxnSpPr>
          <p:nvPr/>
        </p:nvCxnSpPr>
        <p:spPr>
          <a:xfrm flipH="1">
            <a:off x="3721608" y="1581681"/>
            <a:ext cx="658368" cy="1673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flipH="1">
            <a:off x="4059936" y="3163824"/>
            <a:ext cx="768096" cy="649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H="1" flipV="1">
            <a:off x="3922776" y="3520440"/>
            <a:ext cx="782085" cy="420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H="1" flipV="1">
            <a:off x="3822192" y="4059936"/>
            <a:ext cx="819823" cy="731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 flipH="1" flipV="1">
            <a:off x="3072384" y="3593592"/>
            <a:ext cx="1632477" cy="2185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H="1" flipV="1">
            <a:off x="2971800" y="4059936"/>
            <a:ext cx="1733061" cy="2422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2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140" y="0"/>
            <a:ext cx="10515600" cy="775612"/>
          </a:xfrm>
        </p:spPr>
        <p:txBody>
          <a:bodyPr/>
          <a:lstStyle/>
          <a:p>
            <a:r>
              <a:rPr lang="zh-TW" altLang="en-US" dirty="0"/>
              <a:t>求兩個整數</a:t>
            </a:r>
            <a:r>
              <a:rPr lang="en-US" altLang="zh-TW" dirty="0"/>
              <a:t>GCD</a:t>
            </a:r>
            <a:r>
              <a:rPr lang="zh-TW" altLang="en-US" dirty="0"/>
              <a:t>的</a:t>
            </a:r>
            <a:r>
              <a:rPr lang="zh-TW" altLang="en-US" dirty="0" smtClean="0"/>
              <a:t>方法</a:t>
            </a:r>
            <a:r>
              <a:rPr lang="en-US" altLang="zh-TW" dirty="0" smtClean="0"/>
              <a:t>3: </a:t>
            </a:r>
            <a:r>
              <a:rPr lang="zh-TW" altLang="en-US" dirty="0" smtClean="0"/>
              <a:t>輾轉</a:t>
            </a:r>
            <a:r>
              <a:rPr lang="zh-TW" altLang="en-US" dirty="0"/>
              <a:t>相減法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5056" y="135909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m=n1; n=n2;</a:t>
            </a:r>
          </a:p>
          <a:p>
            <a:pPr marL="0" indent="0">
              <a:buNone/>
            </a:pPr>
            <a:r>
              <a:rPr lang="en-US" altLang="zh-TW" dirty="0" smtClean="0"/>
              <a:t>while </a:t>
            </a:r>
            <a:r>
              <a:rPr lang="en-US" altLang="zh-TW" dirty="0"/>
              <a:t>(m!=n) {   </a:t>
            </a:r>
          </a:p>
          <a:p>
            <a:pPr marL="0" indent="0">
              <a:buNone/>
            </a:pPr>
            <a:r>
              <a:rPr lang="en-US" altLang="zh-TW" dirty="0"/>
              <a:t>        while (m&gt;n)  m=m-n;      </a:t>
            </a:r>
          </a:p>
          <a:p>
            <a:pPr marL="0" indent="0">
              <a:buNone/>
            </a:pPr>
            <a:r>
              <a:rPr lang="en-US" altLang="zh-TW" dirty="0"/>
              <a:t>        while (m&lt;n)  n=n-m;  }    </a:t>
            </a:r>
          </a:p>
          <a:p>
            <a:pPr marL="0" indent="0">
              <a:buNone/>
            </a:pPr>
            <a:r>
              <a:rPr lang="en-US" altLang="zh-TW" dirty="0" err="1" smtClean="0"/>
              <a:t>gcd</a:t>
            </a:r>
            <a:r>
              <a:rPr lang="en-US" altLang="zh-TW" dirty="0" smtClean="0"/>
              <a:t>=m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輾轉相減法</a:t>
            </a:r>
            <a:r>
              <a:rPr lang="en-US" altLang="zh-TW" dirty="0"/>
              <a:t>: GCD("+n1+","+n2+")="+</a:t>
            </a:r>
            <a:r>
              <a:rPr lang="en-US" altLang="zh-TW" dirty="0" err="1"/>
              <a:t>gcd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 err="1" smtClean="0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輾轉相減法</a:t>
            </a:r>
            <a:r>
              <a:rPr lang="en-US" altLang="zh-TW" dirty="0"/>
              <a:t>: LCM("+n1+","+n2+")="+n1*n2/</a:t>
            </a:r>
            <a:r>
              <a:rPr lang="en-US" altLang="zh-TW" dirty="0" err="1"/>
              <a:t>gcd</a:t>
            </a:r>
            <a:r>
              <a:rPr lang="en-US" altLang="zh-TW" dirty="0"/>
              <a:t>+"\n</a:t>
            </a:r>
            <a:r>
              <a:rPr lang="en-US" altLang="zh-TW" dirty="0" smtClean="0"/>
              <a:t>");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56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008" y="-78494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檢討</a:t>
            </a:r>
            <a:r>
              <a:rPr lang="en-US" altLang="zh-TW" dirty="0" smtClean="0"/>
              <a:t>GCD</a:t>
            </a:r>
            <a:r>
              <a:rPr lang="zh-TW" altLang="en-US" dirty="0" smtClean="0"/>
              <a:t>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8764" y="1421394"/>
            <a:ext cx="11660864" cy="5585987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求兩個整數</a:t>
            </a:r>
            <a:r>
              <a:rPr lang="en-US" altLang="zh-TW" sz="4000" dirty="0"/>
              <a:t>GCD</a:t>
            </a:r>
            <a:r>
              <a:rPr lang="zh-TW" altLang="en-US" sz="4000" dirty="0"/>
              <a:t>的方法</a:t>
            </a:r>
            <a:r>
              <a:rPr lang="en-US" altLang="zh-TW" sz="4000" dirty="0"/>
              <a:t>:</a:t>
            </a:r>
          </a:p>
          <a:p>
            <a:pPr lvl="1"/>
            <a:r>
              <a:rPr lang="zh-TW" altLang="en-US" sz="4000" dirty="0"/>
              <a:t>從</a:t>
            </a:r>
            <a:r>
              <a:rPr lang="en-US" altLang="zh-TW" sz="4000" dirty="0"/>
              <a:t>2</a:t>
            </a:r>
            <a:r>
              <a:rPr lang="zh-TW" altLang="en-US" sz="4000" dirty="0"/>
              <a:t>開始找， 直到能整除兩個整數的最大正</a:t>
            </a:r>
            <a:r>
              <a:rPr lang="zh-TW" altLang="en-US" sz="4000" dirty="0" smtClean="0"/>
              <a:t>整數</a:t>
            </a:r>
            <a:endParaRPr lang="en-US" altLang="zh-TW" sz="4000" dirty="0" smtClean="0"/>
          </a:p>
          <a:p>
            <a:pPr lvl="2"/>
            <a:r>
              <a:rPr lang="en-US" altLang="zh-TW" sz="3600" smtClean="0"/>
              <a:t>2~min(n1,n2)==min(n1-1, n2-1)</a:t>
            </a:r>
            <a:endParaRPr lang="en-US" altLang="zh-TW" sz="3600" dirty="0"/>
          </a:p>
          <a:p>
            <a:pPr lvl="1"/>
            <a:r>
              <a:rPr lang="zh-TW" altLang="en-US" sz="4000" dirty="0"/>
              <a:t>輾轉相</a:t>
            </a:r>
            <a:r>
              <a:rPr lang="zh-TW" altLang="en-US" sz="4000" dirty="0">
                <a:solidFill>
                  <a:srgbClr val="FF0000"/>
                </a:solidFill>
              </a:rPr>
              <a:t>除</a:t>
            </a:r>
            <a:r>
              <a:rPr lang="zh-TW" altLang="en-US" sz="4000" dirty="0"/>
              <a:t>法</a:t>
            </a:r>
            <a:endParaRPr lang="en-US" altLang="zh-TW" sz="4000" dirty="0"/>
          </a:p>
          <a:p>
            <a:pPr lvl="1"/>
            <a:r>
              <a:rPr lang="zh-TW" altLang="en-US" sz="4000" dirty="0"/>
              <a:t>輾轉相</a:t>
            </a:r>
            <a:r>
              <a:rPr lang="zh-TW" altLang="en-US" sz="4000" dirty="0">
                <a:solidFill>
                  <a:srgbClr val="FF0000"/>
                </a:solidFill>
              </a:rPr>
              <a:t>減</a:t>
            </a:r>
            <a:r>
              <a:rPr lang="zh-TW" altLang="en-US" sz="4000" dirty="0"/>
              <a:t>法</a:t>
            </a:r>
          </a:p>
          <a:p>
            <a:r>
              <a:rPr lang="zh-TW" altLang="en-US" sz="4000" dirty="0" smtClean="0"/>
              <a:t>那些較好</a:t>
            </a:r>
            <a:r>
              <a:rPr lang="en-US" altLang="zh-TW" sz="4000" dirty="0" smtClean="0"/>
              <a:t>?</a:t>
            </a:r>
            <a:r>
              <a:rPr lang="zh-TW" altLang="en-US" sz="4000" dirty="0" smtClean="0"/>
              <a:t>那些</a:t>
            </a:r>
            <a:r>
              <a:rPr lang="zh-TW" altLang="en-US" sz="4000" dirty="0"/>
              <a:t>暴力法</a:t>
            </a:r>
            <a:r>
              <a:rPr lang="en-US" altLang="zh-TW" sz="4000" dirty="0" smtClean="0"/>
              <a:t>(brute force)?</a:t>
            </a:r>
          </a:p>
          <a:p>
            <a:pPr lvl="1"/>
            <a:r>
              <a:rPr lang="zh-TW" altLang="en-US" sz="4000" dirty="0"/>
              <a:t>速</a:t>
            </a:r>
            <a:r>
              <a:rPr lang="zh-TW" altLang="en-US" sz="4000" dirty="0" smtClean="0"/>
              <a:t>度</a:t>
            </a:r>
            <a:r>
              <a:rPr lang="zh-TW" altLang="en-US" sz="4000" dirty="0"/>
              <a:t>快</a:t>
            </a:r>
          </a:p>
        </p:txBody>
      </p:sp>
    </p:spTree>
    <p:extLst>
      <p:ext uri="{BB962C8B-B14F-4D97-AF65-F5344CB8AC3E}">
        <p14:creationId xmlns:p14="http://schemas.microsoft.com/office/powerpoint/2010/main" val="40438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6228" y="2946961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搶答</a:t>
            </a:r>
            <a:r>
              <a:rPr lang="en-US" altLang="zh-TW" dirty="0" smtClean="0"/>
              <a:t>!!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3087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7137" y="687855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/>
              <a:t>Demo</a:t>
            </a:r>
            <a:r>
              <a:rPr lang="en-US" altLang="zh-TW" b="1" dirty="0" smtClean="0"/>
              <a:t>: </a:t>
            </a:r>
            <a:r>
              <a:rPr lang="en-US" altLang="zh-TW" dirty="0"/>
              <a:t>GCD</a:t>
            </a:r>
            <a:r>
              <a:rPr lang="zh-TW" altLang="en-US" dirty="0"/>
              <a:t>的方法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54" y="2069053"/>
            <a:ext cx="10515600" cy="3498309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9846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2268" y="1819351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字元金字塔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Nested for loop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096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主題：字元金字塔 </a:t>
            </a:r>
            <a:r>
              <a:rPr lang="en-US" altLang="zh-TW" dirty="0"/>
              <a:t>- </a:t>
            </a:r>
            <a:r>
              <a:rPr lang="zh-TW" altLang="en-US" dirty="0"/>
              <a:t>斜金字塔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1839706"/>
            <a:ext cx="4828744" cy="3416301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利用迴圈印出</a:t>
            </a:r>
            <a:r>
              <a:rPr lang="zh-TW" altLang="en-US" sz="1400" dirty="0"/>
              <a:t> 「 </a:t>
            </a:r>
            <a:r>
              <a:rPr lang="zh-TW" altLang="en-US" dirty="0"/>
              <a:t>* 」，逐行增加印出個數，直到印出</a:t>
            </a:r>
            <a:r>
              <a:rPr lang="en-US" altLang="zh-TW" dirty="0"/>
              <a:t>7</a:t>
            </a:r>
            <a:r>
              <a:rPr lang="zh-TW" altLang="en-US" dirty="0"/>
              <a:t>層斜金字塔。</a:t>
            </a:r>
            <a:endParaRPr lang="en-US" altLang="zh-TW" dirty="0"/>
          </a:p>
          <a:p>
            <a:r>
              <a:rPr lang="zh-TW" altLang="en-US" dirty="0"/>
              <a:t>本題利用到巢狀迴圈的概念</a:t>
            </a:r>
            <a:endParaRPr lang="en-US" altLang="zh-TW" dirty="0"/>
          </a:p>
          <a:p>
            <a:r>
              <a:rPr lang="zh-TW" altLang="en-US" dirty="0"/>
              <a:t>巢狀迴圈為迴圈範圍內又有迴圈，從外層來看，內層迴圈只屬與外層迴圈內的動作。因此外層迴作用，內層迴圈開始運作到執行結束後，又回到外層迴圈。</a:t>
            </a: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046" y="1605532"/>
            <a:ext cx="6405281" cy="482716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grpSp>
        <p:nvGrpSpPr>
          <p:cNvPr id="11" name="群組 10"/>
          <p:cNvGrpSpPr/>
          <p:nvPr/>
        </p:nvGrpSpPr>
        <p:grpSpPr>
          <a:xfrm>
            <a:off x="10378911" y="4223208"/>
            <a:ext cx="1652833" cy="2368092"/>
            <a:chOff x="9916367" y="2787359"/>
            <a:chExt cx="1855153" cy="3004006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16367" y="3298039"/>
              <a:ext cx="1855153" cy="2493326"/>
            </a:xfrm>
            <a:prstGeom prst="rect">
              <a:avLst/>
            </a:prstGeom>
          </p:spPr>
        </p:pic>
        <p:sp>
          <p:nvSpPr>
            <p:cNvPr id="9" name="文字方塊 8"/>
            <p:cNvSpPr txBox="1"/>
            <p:nvPr/>
          </p:nvSpPr>
          <p:spPr>
            <a:xfrm>
              <a:off x="9916367" y="2787359"/>
              <a:ext cx="1855153" cy="378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prstClr val="black"/>
                  </a:solidFill>
                </a:rPr>
                <a:t>執行結果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75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574" y="0"/>
            <a:ext cx="10515600" cy="711377"/>
          </a:xfrm>
        </p:spPr>
        <p:txBody>
          <a:bodyPr/>
          <a:lstStyle/>
          <a:p>
            <a:r>
              <a:rPr lang="zh-TW" altLang="en-US" dirty="0"/>
              <a:t>主題：字元金字塔 </a:t>
            </a:r>
            <a:r>
              <a:rPr lang="en-US" altLang="zh-TW" dirty="0"/>
              <a:t>- </a:t>
            </a:r>
            <a:r>
              <a:rPr lang="zh-TW" altLang="en-US" dirty="0"/>
              <a:t>斜金字塔</a:t>
            </a: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2"/>
          <a:srcRect r="10314"/>
          <a:stretch/>
        </p:blipFill>
        <p:spPr>
          <a:xfrm>
            <a:off x="224566" y="651795"/>
            <a:ext cx="5046681" cy="424068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grpSp>
        <p:nvGrpSpPr>
          <p:cNvPr id="11" name="群組 10"/>
          <p:cNvGrpSpPr/>
          <p:nvPr/>
        </p:nvGrpSpPr>
        <p:grpSpPr>
          <a:xfrm>
            <a:off x="3038099" y="4360232"/>
            <a:ext cx="1652833" cy="2368092"/>
            <a:chOff x="9916367" y="2787359"/>
            <a:chExt cx="1855153" cy="3004006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16367" y="3298039"/>
              <a:ext cx="1855153" cy="2493326"/>
            </a:xfrm>
            <a:prstGeom prst="rect">
              <a:avLst/>
            </a:prstGeom>
          </p:spPr>
        </p:pic>
        <p:sp>
          <p:nvSpPr>
            <p:cNvPr id="9" name="文字方塊 8"/>
            <p:cNvSpPr txBox="1"/>
            <p:nvPr/>
          </p:nvSpPr>
          <p:spPr>
            <a:xfrm>
              <a:off x="9916367" y="2787359"/>
              <a:ext cx="1855153" cy="378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prstClr val="black"/>
                  </a:solidFill>
                </a:rPr>
                <a:t>執行結果</a:t>
              </a: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5772374" y="2041849"/>
          <a:ext cx="5917901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097"/>
                <a:gridCol w="644912"/>
                <a:gridCol w="646005"/>
                <a:gridCol w="1796527"/>
                <a:gridCol w="161036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外層 </a:t>
                      </a:r>
                      <a:r>
                        <a:rPr lang="en-US" altLang="zh-TW" dirty="0" err="1" smtClean="0">
                          <a:latin typeface="+mn-ea"/>
                          <a:ea typeface="+mn-ea"/>
                        </a:rPr>
                        <a:t>i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+mn-ea"/>
                          <a:ea typeface="+mn-ea"/>
                        </a:rPr>
                        <a:t>內層 </a:t>
                      </a:r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j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初值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條件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j&lt;=</a:t>
                      </a:r>
                      <a:r>
                        <a:rPr lang="en-US" altLang="zh-TW" dirty="0" err="1" smtClean="0"/>
                        <a:t>i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執行次數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結果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=1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j=1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j&lt;=1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內迴圈執行</a:t>
                      </a:r>
                      <a:r>
                        <a:rPr lang="en-US" altLang="zh-TW" dirty="0" smtClean="0"/>
                        <a:t>1</a:t>
                      </a:r>
                      <a:r>
                        <a:rPr lang="zh-TW" altLang="en-US" dirty="0" smtClean="0"/>
                        <a:t>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印</a:t>
                      </a:r>
                      <a:r>
                        <a:rPr lang="en-US" altLang="zh-TW" dirty="0" smtClean="0"/>
                        <a:t>1</a:t>
                      </a:r>
                      <a:r>
                        <a:rPr lang="zh-TW" altLang="en-US" dirty="0" smtClean="0"/>
                        <a:t>顆*、換行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=2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j=1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j&lt;=2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內迴圈執行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印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顆*、換行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=3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j=1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j&lt;=3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內迴圈執行</a:t>
                      </a:r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印</a:t>
                      </a:r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顆*、換行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=4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j=1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j&lt;=4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內迴圈執行</a:t>
                      </a:r>
                      <a:r>
                        <a:rPr lang="en-US" altLang="zh-TW" dirty="0" smtClean="0"/>
                        <a:t>4</a:t>
                      </a:r>
                      <a:r>
                        <a:rPr lang="zh-TW" altLang="en-US" dirty="0" smtClean="0"/>
                        <a:t>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印</a:t>
                      </a:r>
                      <a:r>
                        <a:rPr lang="en-US" altLang="zh-TW" dirty="0" smtClean="0"/>
                        <a:t>4</a:t>
                      </a:r>
                      <a:r>
                        <a:rPr lang="zh-TW" altLang="en-US" dirty="0" smtClean="0"/>
                        <a:t>顆*、換行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=5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j=1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j&lt;=5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內迴圈執行</a:t>
                      </a:r>
                      <a:r>
                        <a:rPr lang="en-US" altLang="zh-TW" dirty="0" smtClean="0"/>
                        <a:t>5</a:t>
                      </a:r>
                      <a:r>
                        <a:rPr lang="zh-TW" altLang="en-US" dirty="0" smtClean="0"/>
                        <a:t>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印</a:t>
                      </a:r>
                      <a:r>
                        <a:rPr lang="en-US" altLang="zh-TW" dirty="0" smtClean="0"/>
                        <a:t>5</a:t>
                      </a:r>
                      <a:r>
                        <a:rPr lang="zh-TW" altLang="en-US" dirty="0" smtClean="0"/>
                        <a:t>顆*、換行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=6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j=1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j&lt;=6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內迴圈執行</a:t>
                      </a:r>
                      <a:r>
                        <a:rPr lang="en-US" altLang="zh-TW" dirty="0" smtClean="0"/>
                        <a:t>6</a:t>
                      </a:r>
                      <a:r>
                        <a:rPr lang="zh-TW" altLang="en-US" dirty="0" smtClean="0"/>
                        <a:t>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印</a:t>
                      </a:r>
                      <a:r>
                        <a:rPr lang="en-US" altLang="zh-TW" dirty="0" smtClean="0"/>
                        <a:t>6</a:t>
                      </a:r>
                      <a:r>
                        <a:rPr lang="zh-TW" altLang="en-US" dirty="0" smtClean="0"/>
                        <a:t>顆*、換行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=7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j=1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j&lt;=7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內迴圈執行</a:t>
                      </a:r>
                      <a:r>
                        <a:rPr lang="en-US" altLang="zh-TW" dirty="0" smtClean="0"/>
                        <a:t>7</a:t>
                      </a:r>
                      <a:r>
                        <a:rPr lang="zh-TW" altLang="en-US" dirty="0" smtClean="0"/>
                        <a:t>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印</a:t>
                      </a:r>
                      <a:r>
                        <a:rPr lang="en-US" altLang="zh-TW" dirty="0" smtClean="0"/>
                        <a:t>7</a:t>
                      </a:r>
                      <a:r>
                        <a:rPr lang="zh-TW" altLang="en-US" dirty="0" smtClean="0"/>
                        <a:t>顆*、換行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</a:t>
                      </a:r>
                      <a:r>
                        <a:rPr lang="en-US" altLang="zh-TW" dirty="0" smtClean="0"/>
                        <a:t>=8,</a:t>
                      </a:r>
                      <a:r>
                        <a:rPr lang="zh-TW" altLang="en-US" dirty="0" smtClean="0"/>
                        <a:t>外迴圈結束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5875489" y="1362283"/>
            <a:ext cx="3836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追蹤</a:t>
            </a:r>
            <a:r>
              <a:rPr lang="en-US" altLang="zh-TW" sz="2800" dirty="0" smtClean="0">
                <a:solidFill>
                  <a:srgbClr val="FF0000"/>
                </a:solidFill>
              </a:rPr>
              <a:t>nested for loop</a:t>
            </a:r>
            <a:r>
              <a:rPr lang="zh-TW" altLang="en-US" sz="2800" dirty="0" smtClean="0">
                <a:solidFill>
                  <a:srgbClr val="FF0000"/>
                </a:solidFill>
              </a:rPr>
              <a:t>程式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3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輸入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r>
              <a:rPr lang="zh-TW" altLang="en-US" dirty="0">
                <a:solidFill>
                  <a:srgbClr val="FF0000"/>
                </a:solidFill>
              </a:rPr>
              <a:t>層， 印出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r>
              <a:rPr lang="zh-TW" altLang="en-US" dirty="0">
                <a:solidFill>
                  <a:srgbClr val="FF0000"/>
                </a:solidFill>
              </a:rPr>
              <a:t>層三角形 </a:t>
            </a:r>
            <a:r>
              <a:rPr lang="en-US" altLang="zh-TW" dirty="0" smtClean="0">
                <a:solidFill>
                  <a:srgbClr val="FF0000"/>
                </a:solidFill>
              </a:rPr>
              <a:t>(3</a:t>
            </a:r>
            <a:r>
              <a:rPr lang="zh-TW" altLang="en-US" dirty="0" smtClean="0">
                <a:solidFill>
                  <a:srgbClr val="FF0000"/>
                </a:solidFill>
              </a:rPr>
              <a:t>層</a:t>
            </a:r>
            <a:r>
              <a:rPr lang="en-US" altLang="zh-TW" dirty="0" smtClean="0">
                <a:solidFill>
                  <a:srgbClr val="FF0000"/>
                </a:solidFill>
              </a:rPr>
              <a:t>loop)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3208" y="1077083"/>
            <a:ext cx="7555905" cy="572395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7" y="1572097"/>
            <a:ext cx="2152650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536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4152" y="0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第</a:t>
            </a:r>
            <a:r>
              <a:rPr lang="en-US" altLang="zh-TW" dirty="0" smtClean="0">
                <a:solidFill>
                  <a:srgbClr val="FF0000"/>
                </a:solidFill>
              </a:rPr>
              <a:t>11</a:t>
            </a:r>
            <a:r>
              <a:rPr lang="zh-TW" altLang="en-US" dirty="0" smtClean="0"/>
              <a:t>周</a:t>
            </a:r>
            <a:r>
              <a:rPr lang="zh-TW" altLang="en-US" dirty="0"/>
              <a:t>習題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3034" y="1584007"/>
            <a:ext cx="10515600" cy="4451033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</a:rPr>
              <a:t>輸入</a:t>
            </a:r>
            <a:r>
              <a:rPr lang="en-US" altLang="zh-TW" sz="4800" dirty="0" smtClean="0">
                <a:solidFill>
                  <a:srgbClr val="FF0000"/>
                </a:solidFill>
              </a:rPr>
              <a:t>n1, n2, n3</a:t>
            </a:r>
            <a:r>
              <a:rPr lang="zh-TW" altLang="en-US" sz="4800" dirty="0" smtClean="0">
                <a:solidFill>
                  <a:srgbClr val="FF0000"/>
                </a:solidFill>
              </a:rPr>
              <a:t>，求三整數之</a:t>
            </a:r>
            <a:r>
              <a:rPr lang="en-US" altLang="zh-TW" sz="4800" dirty="0" smtClean="0">
                <a:solidFill>
                  <a:srgbClr val="FF0000"/>
                </a:solidFill>
              </a:rPr>
              <a:t>GCD</a:t>
            </a:r>
          </a:p>
          <a:p>
            <a:r>
              <a:rPr lang="zh-TW" altLang="en-US" sz="4800" dirty="0" smtClean="0"/>
              <a:t>須能重複執行</a:t>
            </a:r>
            <a:endParaRPr lang="en-US" altLang="zh-TW" sz="4800" dirty="0" smtClean="0"/>
          </a:p>
          <a:p>
            <a:r>
              <a:rPr lang="zh-TW" altLang="en-US" sz="4800" dirty="0" smtClean="0">
                <a:solidFill>
                  <a:prstClr val="black"/>
                </a:solidFill>
              </a:rPr>
              <a:t>繳交</a:t>
            </a:r>
            <a:r>
              <a:rPr lang="en-US" altLang="zh-TW" sz="4800" dirty="0" smtClean="0">
                <a:solidFill>
                  <a:prstClr val="black"/>
                </a:solidFill>
              </a:rPr>
              <a:t>”</a:t>
            </a:r>
            <a:r>
              <a:rPr lang="zh-TW" altLang="en-US" sz="4800" dirty="0" smtClean="0">
                <a:solidFill>
                  <a:prstClr val="black"/>
                </a:solidFill>
              </a:rPr>
              <a:t>設計歷程</a:t>
            </a:r>
            <a:r>
              <a:rPr lang="en-US" altLang="zh-TW" sz="4800" dirty="0" smtClean="0">
                <a:solidFill>
                  <a:prstClr val="black"/>
                </a:solidFill>
              </a:rPr>
              <a:t>”</a:t>
            </a:r>
            <a:r>
              <a:rPr lang="zh-TW" altLang="en-US" sz="4800" dirty="0" smtClean="0">
                <a:solidFill>
                  <a:prstClr val="black"/>
                </a:solidFill>
              </a:rPr>
              <a:t>檔及</a:t>
            </a:r>
            <a:r>
              <a:rPr lang="en-US" altLang="zh-TW" sz="4800" dirty="0" smtClean="0">
                <a:solidFill>
                  <a:prstClr val="black"/>
                </a:solidFill>
              </a:rPr>
              <a:t>.java</a:t>
            </a:r>
          </a:p>
          <a:p>
            <a:pPr lvl="1"/>
            <a:endParaRPr lang="en-US" altLang="zh-TW" dirty="0" smtClean="0">
              <a:solidFill>
                <a:srgbClr val="FF0000"/>
              </a:solidFill>
            </a:endParaRPr>
          </a:p>
          <a:p>
            <a:pPr lvl="3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27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Q1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err="1"/>
              <a:t>int</a:t>
            </a:r>
            <a:r>
              <a:rPr lang="en-US" altLang="zh-TW" dirty="0"/>
              <a:t> x=10, y=15;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int</a:t>
            </a:r>
            <a:r>
              <a:rPr lang="en-US" altLang="zh-TW" dirty="0"/>
              <a:t> s=0;   </a:t>
            </a:r>
          </a:p>
          <a:p>
            <a:pPr marL="0" indent="0">
              <a:buNone/>
            </a:pPr>
            <a:r>
              <a:rPr lang="en-US" altLang="zh-TW" dirty="0"/>
              <a:t>   while (x&gt;y) {</a:t>
            </a:r>
          </a:p>
          <a:p>
            <a:pPr marL="0" indent="0">
              <a:buNone/>
            </a:pPr>
            <a:r>
              <a:rPr lang="en-US" altLang="zh-TW" dirty="0"/>
              <a:t>     x--;</a:t>
            </a:r>
          </a:p>
          <a:p>
            <a:pPr marL="0" indent="0">
              <a:buNone/>
            </a:pPr>
            <a:r>
              <a:rPr lang="en-US" altLang="zh-TW" dirty="0"/>
              <a:t>     while (x%2==1 &amp;&amp; s&lt;3) s++;</a:t>
            </a:r>
          </a:p>
          <a:p>
            <a:pPr marL="0" indent="0">
              <a:buNone/>
            </a:pPr>
            <a:r>
              <a:rPr lang="en-US" altLang="zh-TW" dirty="0"/>
              <a:t>    }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("x="+</a:t>
            </a:r>
            <a:r>
              <a:rPr lang="en-US" altLang="zh-TW" dirty="0" err="1"/>
              <a:t>x+"s</a:t>
            </a:r>
            <a:r>
              <a:rPr lang="en-US" altLang="zh-TW" dirty="0"/>
              <a:t>="+s</a:t>
            </a:r>
            <a:r>
              <a:rPr lang="en-US" altLang="zh-TW" dirty="0" smtClean="0"/>
              <a:t>);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5291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Q2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en-US" altLang="zh-TW" dirty="0"/>
              <a:t>x=10; y=15;</a:t>
            </a:r>
          </a:p>
          <a:p>
            <a:pPr marL="0" indent="0">
              <a:buNone/>
            </a:pPr>
            <a:r>
              <a:rPr lang="en-US" altLang="zh-TW" dirty="0"/>
              <a:t>   s=20;</a:t>
            </a:r>
          </a:p>
          <a:p>
            <a:pPr marL="0" indent="0">
              <a:buNone/>
            </a:pPr>
            <a:r>
              <a:rPr lang="en-US" altLang="zh-TW" dirty="0"/>
              <a:t>   for(;x&gt;=5;x--)  </a:t>
            </a:r>
          </a:p>
          <a:p>
            <a:pPr marL="0" indent="0">
              <a:buNone/>
            </a:pPr>
            <a:r>
              <a:rPr lang="en-US" altLang="zh-TW" dirty="0"/>
              <a:t>     for(;y&lt;=20;y++)</a:t>
            </a:r>
          </a:p>
          <a:p>
            <a:pPr marL="0" indent="0">
              <a:buNone/>
            </a:pPr>
            <a:r>
              <a:rPr lang="en-US" altLang="zh-TW" dirty="0"/>
              <a:t>        s--;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("x="+</a:t>
            </a:r>
            <a:r>
              <a:rPr lang="en-US" altLang="zh-TW" dirty="0" err="1"/>
              <a:t>x+"y</a:t>
            </a:r>
            <a:r>
              <a:rPr lang="en-US" altLang="zh-TW" dirty="0"/>
              <a:t>="+</a:t>
            </a:r>
            <a:r>
              <a:rPr lang="en-US" altLang="zh-TW" dirty="0" err="1"/>
              <a:t>y+"s</a:t>
            </a:r>
            <a:r>
              <a:rPr lang="en-US" altLang="zh-TW" dirty="0"/>
              <a:t>="+s);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87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711677" cy="132556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Self-regulated learning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26510" y="479322"/>
            <a:ext cx="5727290" cy="637867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nested_looptest1 {</a:t>
            </a:r>
          </a:p>
          <a:p>
            <a:pPr marL="0" indent="0">
              <a:buNone/>
            </a:pPr>
            <a:r>
              <a:rPr lang="en-US" altLang="zh-TW" dirty="0"/>
              <a:t> static Scanner input = new Scanner(System.in);</a:t>
            </a:r>
          </a:p>
          <a:p>
            <a:pPr marL="0" indent="0">
              <a:buNone/>
            </a:pPr>
            <a:r>
              <a:rPr lang="en-US" altLang="zh-TW" dirty="0"/>
              <a:t>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int</a:t>
            </a:r>
            <a:r>
              <a:rPr lang="en-US" altLang="zh-TW" dirty="0"/>
              <a:t> x=10, y=15;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int</a:t>
            </a:r>
            <a:r>
              <a:rPr lang="en-US" altLang="zh-TW" dirty="0"/>
              <a:t> s=0;   </a:t>
            </a:r>
          </a:p>
          <a:p>
            <a:pPr marL="0" indent="0">
              <a:buNone/>
            </a:pPr>
            <a:r>
              <a:rPr lang="en-US" altLang="zh-TW" dirty="0"/>
              <a:t>   while (x&gt;y) {</a:t>
            </a:r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dirty="0" smtClean="0"/>
              <a:t> x-</a:t>
            </a:r>
            <a:r>
              <a:rPr lang="en-US" altLang="zh-TW" dirty="0"/>
              <a:t>-;</a:t>
            </a:r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dirty="0" smtClean="0"/>
              <a:t> while </a:t>
            </a:r>
            <a:r>
              <a:rPr lang="en-US" altLang="zh-TW" dirty="0"/>
              <a:t>(x%2==1 &amp;&amp; s&lt;3) s++;</a:t>
            </a:r>
          </a:p>
          <a:p>
            <a:pPr marL="0" indent="0">
              <a:buNone/>
            </a:pPr>
            <a:r>
              <a:rPr lang="en-US" altLang="zh-TW" dirty="0"/>
              <a:t>    }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("x="+</a:t>
            </a:r>
            <a:r>
              <a:rPr lang="en-US" altLang="zh-TW" dirty="0" err="1"/>
              <a:t>x+"s</a:t>
            </a:r>
            <a:r>
              <a:rPr lang="en-US" altLang="zh-TW" dirty="0"/>
              <a:t>="+s</a:t>
            </a:r>
            <a:r>
              <a:rPr lang="en-US" altLang="zh-TW" dirty="0" smtClean="0"/>
              <a:t>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x=10; y=15;</a:t>
            </a:r>
          </a:p>
          <a:p>
            <a:pPr marL="0" indent="0">
              <a:buNone/>
            </a:pPr>
            <a:r>
              <a:rPr lang="en-US" altLang="zh-TW" dirty="0"/>
              <a:t>   s=20;</a:t>
            </a:r>
          </a:p>
          <a:p>
            <a:pPr marL="0" indent="0">
              <a:buNone/>
            </a:pPr>
            <a:r>
              <a:rPr lang="en-US" altLang="zh-TW" dirty="0"/>
              <a:t>   for(;x&gt;=5;x--)  </a:t>
            </a:r>
          </a:p>
          <a:p>
            <a:pPr marL="0" indent="0">
              <a:buNone/>
            </a:pPr>
            <a:r>
              <a:rPr lang="en-US" altLang="zh-TW" dirty="0"/>
              <a:t>     for(;y&lt;=20;y++)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smtClean="0"/>
              <a:t>     </a:t>
            </a:r>
            <a:r>
              <a:rPr lang="en-US" altLang="zh-TW" dirty="0"/>
              <a:t>s--;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("x="+</a:t>
            </a:r>
            <a:r>
              <a:rPr lang="en-US" altLang="zh-TW" dirty="0" err="1"/>
              <a:t>x+"y</a:t>
            </a:r>
            <a:r>
              <a:rPr lang="en-US" altLang="zh-TW" dirty="0"/>
              <a:t>="+</a:t>
            </a:r>
            <a:r>
              <a:rPr lang="en-US" altLang="zh-TW" dirty="0" err="1"/>
              <a:t>y+"s</a:t>
            </a:r>
            <a:r>
              <a:rPr lang="en-US" altLang="zh-TW" dirty="0"/>
              <a:t>="+s);</a:t>
            </a:r>
          </a:p>
          <a:p>
            <a:pPr marL="0" indent="0">
              <a:buNone/>
            </a:pPr>
            <a:r>
              <a:rPr lang="en-US" altLang="zh-TW" dirty="0"/>
              <a:t>	}//main</a:t>
            </a:r>
          </a:p>
          <a:p>
            <a:pPr marL="0" indent="0">
              <a:buNone/>
            </a:pPr>
            <a:r>
              <a:rPr lang="en-US" altLang="zh-TW" dirty="0"/>
              <a:t>   //x=10s=0</a:t>
            </a:r>
          </a:p>
          <a:p>
            <a:pPr marL="0" indent="0">
              <a:buNone/>
            </a:pPr>
            <a:r>
              <a:rPr lang="en-US" altLang="zh-TW" dirty="0"/>
              <a:t>   //x=4y=21s=14</a:t>
            </a:r>
          </a:p>
          <a:p>
            <a:pPr marL="0" indent="0">
              <a:buNone/>
            </a:pPr>
            <a:r>
              <a:rPr lang="en-US" altLang="zh-TW" dirty="0"/>
              <a:t>}//class_loop1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1322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迴圈</a:t>
            </a:r>
            <a:r>
              <a:rPr lang="en-US" altLang="zh-TW" dirty="0" smtClean="0"/>
              <a:t>LOOP</a:t>
            </a:r>
            <a:r>
              <a:rPr lang="zh-TW" altLang="en-US" dirty="0" smtClean="0"/>
              <a:t>應用 </a:t>
            </a:r>
            <a:r>
              <a:rPr lang="en-US" altLang="zh-TW" dirty="0" smtClean="0"/>
              <a:t>II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判斷</a:t>
            </a:r>
            <a:r>
              <a:rPr lang="zh-TW" altLang="en-US" dirty="0"/>
              <a:t>迴文</a:t>
            </a:r>
            <a:r>
              <a:rPr lang="en-US" altLang="zh-TW" dirty="0"/>
              <a:t>(palindrome</a:t>
            </a:r>
            <a:r>
              <a:rPr lang="en-US" altLang="zh-TW" dirty="0" smtClean="0"/>
              <a:t>):</a:t>
            </a:r>
            <a:r>
              <a:rPr lang="zh-TW" altLang="en-US" dirty="0" smtClean="0"/>
              <a:t> 複習</a:t>
            </a:r>
            <a:endParaRPr lang="zh-TW" altLang="en-US" dirty="0"/>
          </a:p>
          <a:p>
            <a:r>
              <a:rPr lang="zh-TW" altLang="en-US" dirty="0" smtClean="0"/>
              <a:t>求</a:t>
            </a:r>
            <a:r>
              <a:rPr lang="zh-TW" altLang="en-US" dirty="0"/>
              <a:t>兩個整數的最大公因數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/>
              <a:t>reatest </a:t>
            </a:r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/>
              <a:t>ommon </a:t>
            </a:r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/>
              <a:t>ivisor, GCD</a:t>
            </a:r>
            <a:r>
              <a:rPr lang="en-US" altLang="zh-TW" dirty="0" smtClean="0"/>
              <a:t>):</a:t>
            </a:r>
            <a:r>
              <a:rPr lang="zh-TW" altLang="en-US" dirty="0" smtClean="0"/>
              <a:t> </a:t>
            </a:r>
            <a:r>
              <a:rPr lang="en-US" altLang="zh-TW" dirty="0" smtClean="0"/>
              <a:t>II</a:t>
            </a:r>
          </a:p>
          <a:p>
            <a:pPr lvl="1"/>
            <a:r>
              <a:rPr lang="zh-TW" altLang="en-US" sz="3200" b="1" dirty="0">
                <a:solidFill>
                  <a:srgbClr val="FF0000"/>
                </a:solidFill>
              </a:rPr>
              <a:t>輾轉相除法 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pPr lvl="1"/>
            <a:r>
              <a:rPr lang="zh-TW" altLang="en-US" sz="3200" dirty="0">
                <a:solidFill>
                  <a:srgbClr val="FF0000"/>
                </a:solidFill>
              </a:rPr>
              <a:t>輾轉相減法 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r>
              <a:rPr lang="zh-TW" altLang="en-US" dirty="0" smtClean="0"/>
              <a:t>字元</a:t>
            </a:r>
            <a:r>
              <a:rPr lang="zh-TW" altLang="en-US" dirty="0"/>
              <a:t>金字塔 </a:t>
            </a:r>
            <a:r>
              <a:rPr lang="en-US" altLang="zh-TW" dirty="0" smtClean="0"/>
              <a:t>: Nested </a:t>
            </a:r>
            <a:r>
              <a:rPr lang="en-US" altLang="zh-TW" dirty="0"/>
              <a:t>for loop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52788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複習</a:t>
            </a:r>
            <a:br>
              <a:rPr lang="zh-TW" altLang="en-US" dirty="0"/>
            </a:br>
            <a:r>
              <a:rPr lang="zh-TW" altLang="en-US" dirty="0" smtClean="0"/>
              <a:t> </a:t>
            </a:r>
            <a:r>
              <a:rPr lang="en-US" altLang="zh-TW" dirty="0" smtClean="0"/>
              <a:t>palindrome</a:t>
            </a:r>
            <a:r>
              <a:rPr lang="zh-TW" altLang="en-US" dirty="0"/>
              <a:t>迴文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2017/1/2 line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1745" y="2229644"/>
            <a:ext cx="328612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93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4703" y="120682"/>
            <a:ext cx="10515600" cy="974788"/>
          </a:xfrm>
        </p:spPr>
        <p:txBody>
          <a:bodyPr/>
          <a:lstStyle/>
          <a:p>
            <a:r>
              <a:rPr lang="en-US" altLang="zh-TW" dirty="0" smtClean="0"/>
              <a:t>palindrome</a:t>
            </a:r>
            <a:r>
              <a:rPr lang="zh-TW" altLang="en-US" dirty="0"/>
              <a:t>迴文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869" y="1219907"/>
            <a:ext cx="5263836" cy="275456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輸入字串，判斷是否為迴文</a:t>
            </a:r>
            <a:r>
              <a:rPr lang="en-US" altLang="zh-TW" dirty="0" smtClean="0"/>
              <a:t>?</a:t>
            </a:r>
          </a:p>
          <a:p>
            <a:r>
              <a:rPr lang="zh-TW" altLang="en-US" dirty="0"/>
              <a:t>迴文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2017102</a:t>
            </a:r>
          </a:p>
          <a:p>
            <a:pPr lvl="1"/>
            <a:r>
              <a:rPr lang="en-US" altLang="zh-TW" dirty="0" smtClean="0"/>
              <a:t>ABCBA</a:t>
            </a:r>
          </a:p>
          <a:p>
            <a:pPr lvl="1"/>
            <a:r>
              <a:rPr lang="en-US" altLang="zh-TW" dirty="0" smtClean="0"/>
              <a:t>ABBA</a:t>
            </a:r>
          </a:p>
          <a:p>
            <a:r>
              <a:rPr lang="zh-TW" altLang="en-US" dirty="0" smtClean="0"/>
              <a:t>不是迴文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ABCBB</a:t>
            </a:r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124261" y="1344344"/>
            <a:ext cx="6953061" cy="2892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輸入字串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Scanner </a:t>
            </a:r>
            <a:r>
              <a:rPr lang="en-US" altLang="zh-TW" dirty="0"/>
              <a:t>input = new Scanner(System.in);</a:t>
            </a:r>
          </a:p>
          <a:p>
            <a:pPr marL="457200" lvl="1" indent="0">
              <a:buNone/>
            </a:pPr>
            <a:r>
              <a:rPr lang="en-US" altLang="zh-TW" dirty="0" smtClean="0"/>
              <a:t>String str1 </a:t>
            </a:r>
            <a:r>
              <a:rPr lang="en-US" altLang="zh-TW" dirty="0"/>
              <a:t>= </a:t>
            </a:r>
            <a:r>
              <a:rPr lang="en-US" altLang="zh-TW" dirty="0" err="1"/>
              <a:t>input.next</a:t>
            </a:r>
            <a:r>
              <a:rPr lang="en-US" altLang="zh-TW" dirty="0" err="1">
                <a:solidFill>
                  <a:srgbClr val="FF0000"/>
                </a:solidFill>
              </a:rPr>
              <a:t>Line</a:t>
            </a:r>
            <a:r>
              <a:rPr lang="en-US" altLang="zh-TW" dirty="0" smtClean="0"/>
              <a:t>();</a:t>
            </a:r>
          </a:p>
          <a:p>
            <a:r>
              <a:rPr lang="en-US" altLang="zh-TW" dirty="0"/>
              <a:t>str1.length</a:t>
            </a:r>
            <a:r>
              <a:rPr lang="en-US" altLang="zh-TW" dirty="0" smtClean="0"/>
              <a:t>()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字串長度</a:t>
            </a:r>
            <a:endParaRPr lang="en-US" altLang="zh-TW" dirty="0" smtClean="0"/>
          </a:p>
          <a:p>
            <a:r>
              <a:rPr lang="en-US" altLang="zh-TW" dirty="0" smtClean="0"/>
              <a:t> 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):</a:t>
            </a:r>
            <a:r>
              <a:rPr lang="zh-TW" altLang="en-US" dirty="0" smtClean="0"/>
              <a:t>取得字串第</a:t>
            </a:r>
            <a:r>
              <a:rPr lang="en-US" altLang="zh-TW" dirty="0" err="1" smtClean="0"/>
              <a:t>i</a:t>
            </a:r>
            <a:r>
              <a:rPr lang="zh-TW" altLang="en-US" dirty="0" smtClean="0"/>
              <a:t>個</a:t>
            </a:r>
            <a:r>
              <a:rPr lang="zh-TW" altLang="en-US" dirty="0" smtClean="0">
                <a:solidFill>
                  <a:srgbClr val="FF0000"/>
                </a:solidFill>
              </a:rPr>
              <a:t>字元</a:t>
            </a: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FF0000"/>
                </a:solidFill>
              </a:rPr>
              <a:t>char</a:t>
            </a:r>
            <a:r>
              <a:rPr lang="en-US" altLang="zh-TW" dirty="0" smtClean="0"/>
              <a:t>acter)</a:t>
            </a:r>
          </a:p>
          <a:p>
            <a:pPr lvl="1"/>
            <a:r>
              <a:rPr lang="en-US" altLang="zh-TW" dirty="0" smtClean="0"/>
              <a:t>i: 0~</a:t>
            </a:r>
            <a:r>
              <a:rPr lang="en-US" altLang="zh-TW" dirty="0"/>
              <a:t> </a:t>
            </a:r>
            <a:r>
              <a:rPr lang="en-US" altLang="zh-TW" dirty="0">
                <a:solidFill>
                  <a:srgbClr val="FF0000"/>
                </a:solidFill>
              </a:rPr>
              <a:t>str1.length</a:t>
            </a:r>
            <a:r>
              <a:rPr lang="en-US" altLang="zh-TW" dirty="0" smtClean="0">
                <a:solidFill>
                  <a:srgbClr val="FF0000"/>
                </a:solidFill>
              </a:rPr>
              <a:t>()-1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1869038" y="4983848"/>
          <a:ext cx="4540815" cy="518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08163"/>
                <a:gridCol w="908163"/>
                <a:gridCol w="908163"/>
                <a:gridCol w="908163"/>
                <a:gridCol w="9081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792587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=0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2652666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=1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585173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=2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4517680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=3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5607503" y="587950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=4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113578" y="5058262"/>
            <a:ext cx="545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str1</a:t>
            </a:r>
            <a:endParaRPr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333708" y="5058262"/>
            <a:ext cx="29518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str1.length</a:t>
            </a:r>
            <a:r>
              <a:rPr lang="en-US" altLang="zh-TW" sz="3200" dirty="0" smtClean="0">
                <a:solidFill>
                  <a:srgbClr val="FF0000"/>
                </a:solidFill>
              </a:rPr>
              <a:t>()==5</a:t>
            </a:r>
            <a:r>
              <a:rPr lang="zh-TW" altLang="en-US" sz="3200" dirty="0" smtClean="0">
                <a:solidFill>
                  <a:srgbClr val="FF0000"/>
                </a:solidFill>
              </a:rPr>
              <a:t> </a:t>
            </a:r>
            <a:endParaRPr lang="zh-TW" altLang="en-US" sz="3200" dirty="0"/>
          </a:p>
        </p:txBody>
      </p:sp>
      <p:sp>
        <p:nvSpPr>
          <p:cNvPr id="13" name="拱形 12"/>
          <p:cNvSpPr/>
          <p:nvPr/>
        </p:nvSpPr>
        <p:spPr>
          <a:xfrm>
            <a:off x="1827631" y="3460410"/>
            <a:ext cx="4160897" cy="2901551"/>
          </a:xfrm>
          <a:prstGeom prst="blockArc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57622" y="6398697"/>
            <a:ext cx="1476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(0)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250377" y="6292859"/>
            <a:ext cx="1476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str1.char</a:t>
            </a:r>
            <a:r>
              <a:rPr lang="en-US" altLang="zh-TW" dirty="0" smtClean="0">
                <a:solidFill>
                  <a:srgbClr val="FF0000"/>
                </a:solidFill>
              </a:rPr>
              <a:t>At</a:t>
            </a:r>
            <a:r>
              <a:rPr lang="en-US" altLang="zh-TW" dirty="0" smtClean="0"/>
              <a:t>(4)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03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345" y="0"/>
            <a:ext cx="10515600" cy="1325563"/>
          </a:xfrm>
        </p:spPr>
        <p:txBody>
          <a:bodyPr/>
          <a:lstStyle/>
          <a:p>
            <a:r>
              <a:rPr lang="zh-TW" altLang="en-US" dirty="0"/>
              <a:t>取得字串第</a:t>
            </a:r>
            <a:r>
              <a:rPr lang="en-US" altLang="zh-TW" dirty="0" err="1"/>
              <a:t>i</a:t>
            </a:r>
            <a:r>
              <a:rPr lang="zh-TW" altLang="en-US" dirty="0"/>
              <a:t>個字元</a:t>
            </a:r>
            <a:r>
              <a:rPr lang="en-US" altLang="zh-TW" dirty="0"/>
              <a:t>(character)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32096"/>
            <a:ext cx="6783925" cy="5599568"/>
          </a:xfrm>
          <a:prstGeom prst="rect">
            <a:avLst/>
          </a:prstGeom>
        </p:spPr>
      </p:pic>
      <p:cxnSp>
        <p:nvCxnSpPr>
          <p:cNvPr id="6" name="直線接點 5"/>
          <p:cNvCxnSpPr/>
          <p:nvPr/>
        </p:nvCxnSpPr>
        <p:spPr>
          <a:xfrm>
            <a:off x="4517679" y="3684760"/>
            <a:ext cx="2697933" cy="452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4602178" y="5888699"/>
            <a:ext cx="2697933" cy="452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1366609" y="4012012"/>
            <a:ext cx="1040529" cy="452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1436948" y="6198399"/>
            <a:ext cx="1040529" cy="452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73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1674</Words>
  <Application>Microsoft Office PowerPoint</Application>
  <PresentationFormat>寬螢幕</PresentationFormat>
  <Paragraphs>487</Paragraphs>
  <Slides>25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2" baseType="lpstr"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實作輔導</vt:lpstr>
      <vt:lpstr>搶答!!</vt:lpstr>
      <vt:lpstr>Q1 : 印出結果?</vt:lpstr>
      <vt:lpstr>Q2 : 印出結果?</vt:lpstr>
      <vt:lpstr>Self-regulated learning</vt:lpstr>
      <vt:lpstr>迴圈LOOP應用 II</vt:lpstr>
      <vt:lpstr>複習  palindrome迴文</vt:lpstr>
      <vt:lpstr>palindrome迴文</vt:lpstr>
      <vt:lpstr>取得字串第i個字元(character)</vt:lpstr>
      <vt:lpstr>輸入字串，判斷是否為迴文?奇數個字元為例 </vt:lpstr>
      <vt:lpstr>輸入字串，判斷是否為迴文?偶數個字元為例 </vt:lpstr>
      <vt:lpstr>求兩個整數的最大公因數(greatest common divisor, GCD) :II</vt:lpstr>
      <vt:lpstr>求兩個整數GCD的方法2: 輾轉相除法</vt:lpstr>
      <vt:lpstr>求GCD(52,240)</vt:lpstr>
      <vt:lpstr>求兩個整數GCD的方法2: 輾轉相除法</vt:lpstr>
      <vt:lpstr>求GCD(52,240)</vt:lpstr>
      <vt:lpstr>求兩個整數GCD的方法3: 輾轉相減法</vt:lpstr>
      <vt:lpstr>求兩個整數GCD的方法3: 輾轉相減法</vt:lpstr>
      <vt:lpstr>檢討GCD方法</vt:lpstr>
      <vt:lpstr>Demo: GCD的方法2</vt:lpstr>
      <vt:lpstr>字元金字塔  Nested for loop</vt:lpstr>
      <vt:lpstr>主題：字元金字塔 - 斜金字塔</vt:lpstr>
      <vt:lpstr>主題：字元金字塔 - 斜金字塔</vt:lpstr>
      <vt:lpstr>輸入n層， 印出n層三角形 (3層loop) </vt:lpstr>
      <vt:lpstr>第11周習題: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105</cp:revision>
  <dcterms:created xsi:type="dcterms:W3CDTF">2018-03-30T12:59:37Z</dcterms:created>
  <dcterms:modified xsi:type="dcterms:W3CDTF">2018-05-04T09:43:16Z</dcterms:modified>
</cp:coreProperties>
</file>