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349" r:id="rId3"/>
    <p:sldId id="279" r:id="rId4"/>
    <p:sldId id="280" r:id="rId5"/>
    <p:sldId id="344" r:id="rId6"/>
    <p:sldId id="345" r:id="rId7"/>
    <p:sldId id="346" r:id="rId8"/>
    <p:sldId id="347" r:id="rId9"/>
    <p:sldId id="348" r:id="rId10"/>
    <p:sldId id="350" r:id="rId11"/>
    <p:sldId id="308" r:id="rId12"/>
    <p:sldId id="311" r:id="rId13"/>
    <p:sldId id="309" r:id="rId14"/>
    <p:sldId id="325" r:id="rId15"/>
    <p:sldId id="335" r:id="rId16"/>
    <p:sldId id="340" r:id="rId17"/>
    <p:sldId id="341" r:id="rId18"/>
    <p:sldId id="342" r:id="rId19"/>
    <p:sldId id="343" r:id="rId20"/>
    <p:sldId id="351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6" r:id="rId29"/>
    <p:sldId id="337" r:id="rId30"/>
    <p:sldId id="338" r:id="rId31"/>
    <p:sldId id="339" r:id="rId32"/>
    <p:sldId id="312" r:id="rId33"/>
    <p:sldId id="322" r:id="rId34"/>
    <p:sldId id="323" r:id="rId35"/>
    <p:sldId id="324" r:id="rId36"/>
    <p:sldId id="313" r:id="rId3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34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37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73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38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34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9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1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70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01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74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61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3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36DD-FD69-4667-B10E-F7C319B5E3F7}" type="datetimeFigureOut">
              <a:rPr lang="zh-TW" altLang="en-US" smtClean="0"/>
              <a:t>2018/4/27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9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6%95%B4%E9%99%A4" TargetMode="External"/><Relationship Id="rId2" Type="http://schemas.openxmlformats.org/officeDocument/2006/relationships/hyperlink" Target="https://zh.wikipedia.org/wiki/%E8%87%AA%E7%84%B6%E6%95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wiki/%E7%B4%A0%E6%95%B0" TargetMode="External"/><Relationship Id="rId4" Type="http://schemas.openxmlformats.org/officeDocument/2006/relationships/hyperlink" Target="https://zh.wikipedia.org/wiki/%E5%9B%A0%E6%95%B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/>
              <a:t>本</a:t>
            </a:r>
            <a:r>
              <a:rPr lang="zh-TW" altLang="en-US" sz="6000" dirty="0" smtClean="0"/>
              <a:t>周</a:t>
            </a:r>
            <a:r>
              <a:rPr lang="zh-TW" altLang="en-US" sz="6000" dirty="0" smtClean="0">
                <a:solidFill>
                  <a:srgbClr val="FF0000"/>
                </a:solidFill>
              </a:rPr>
              <a:t>未</a:t>
            </a:r>
            <a:r>
              <a:rPr lang="zh-TW" altLang="en-US" sz="6000" dirty="0" smtClean="0"/>
              <a:t>安排實作輔導</a:t>
            </a:r>
            <a:endParaRPr lang="en-US" altLang="zh-TW" sz="6000" dirty="0" smtClean="0"/>
          </a:p>
          <a:p>
            <a:r>
              <a:rPr lang="zh-TW" altLang="en-US" sz="6000" dirty="0" smtClean="0"/>
              <a:t>預定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下周六</a:t>
            </a:r>
            <a:endParaRPr lang="en-US" altLang="zh-TW" sz="60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Ｑ１～Ｑ６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679" y="96819"/>
            <a:ext cx="3381563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627077" y="547077"/>
            <a:ext cx="2633785" cy="80498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864" y="2095779"/>
            <a:ext cx="2166677" cy="2530315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>
          <a:xfrm flipH="1">
            <a:off x="2477477" y="1023815"/>
            <a:ext cx="3126154" cy="1234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3926541" y="140670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初值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02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Ｑ７　</a:t>
            </a:r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76950"/>
            <a:ext cx="7201277" cy="5504507"/>
          </a:xfrm>
        </p:spPr>
        <p:txBody>
          <a:bodyPr>
            <a:normAutofit fontScale="700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 smtClean="0"/>
              <a:t>  for(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=1;i</a:t>
            </a:r>
            <a:r>
              <a:rPr lang="en-US" altLang="zh-TW" dirty="0"/>
              <a:t>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036772" y="3158801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搶答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那些錯誤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如何修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sz="4000" dirty="0" smtClean="0"/>
              <a:t>寫出編號及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修改結果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667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65950"/>
            <a:ext cx="10515600" cy="54022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Ｑ８　　</a:t>
            </a:r>
            <a:r>
              <a:rPr lang="en-US" altLang="zh-TW" dirty="0" smtClean="0"/>
              <a:t>Debug </a:t>
            </a:r>
            <a:r>
              <a:rPr lang="en-US" altLang="zh-TW" dirty="0"/>
              <a:t>:</a:t>
            </a:r>
            <a:r>
              <a:rPr lang="zh-TW" altLang="en-US" dirty="0" smtClean="0"/>
              <a:t>輸入</a:t>
            </a:r>
            <a:r>
              <a:rPr lang="zh-TW" altLang="en-US" dirty="0"/>
              <a:t>整</a:t>
            </a:r>
            <a:r>
              <a:rPr lang="zh-TW" altLang="en-US" dirty="0" smtClean="0"/>
              <a:t>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 smtClean="0"/>
              <a:t>S=</a:t>
            </a:r>
            <a:r>
              <a:rPr lang="en-US" altLang="zh-TW" dirty="0"/>
              <a:t> 1*2*3</a:t>
            </a:r>
            <a:r>
              <a:rPr lang="en-US" altLang="zh-TW" dirty="0" smtClean="0"/>
              <a:t>*.......*n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0368" y="769546"/>
            <a:ext cx="10783432" cy="608845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public class all_loop_1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n=7,i=0;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s=0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輸入整數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S=1*2*3*.........*n\n");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輸入整數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s=s*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("1*2*3*...*"+n+"="+s);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}//main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}//class</a:t>
            </a: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118253" y="4507767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搶答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那些錯誤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如何修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sz="4000" dirty="0" smtClean="0"/>
              <a:t>寫出編號及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修改結果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01321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66661"/>
            <a:ext cx="5951899" cy="5214796"/>
          </a:xfrm>
        </p:spPr>
        <p:txBody>
          <a:bodyPr>
            <a:normAutofit fontScale="475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if (n%2==0)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b="1" dirty="0">
                <a:solidFill>
                  <a:srgbClr val="FF0000"/>
                </a:solidFill>
              </a:rPr>
              <a:t>("</a:t>
            </a:r>
            <a:r>
              <a:rPr lang="zh-TW" altLang="en-US" b="1" dirty="0">
                <a:solidFill>
                  <a:srgbClr val="FF0000"/>
                </a:solidFill>
              </a:rPr>
              <a:t>輸入錯誤，須為奇數</a:t>
            </a:r>
            <a:r>
              <a:rPr lang="en-US" altLang="zh-TW" b="1" dirty="0">
                <a:solidFill>
                  <a:srgbClr val="FF0000"/>
                </a:solidFill>
              </a:rPr>
              <a:t>!");     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continue;}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577750" y="372011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處</a:t>
            </a:r>
            <a:r>
              <a:rPr lang="zh-TW" altLang="en-US" sz="4000" b="1" dirty="0">
                <a:solidFill>
                  <a:srgbClr val="FF0000"/>
                </a:solidFill>
              </a:rPr>
              <a:t>理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輸入</a:t>
            </a:r>
            <a:r>
              <a:rPr lang="zh-TW" altLang="en-US" sz="4000" b="1" dirty="0">
                <a:solidFill>
                  <a:srgbClr val="FF0000"/>
                </a:solidFill>
              </a:rPr>
              <a:t>錯誤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956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91163" y="1373718"/>
            <a:ext cx="2983831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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f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or(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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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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)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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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91164" y="4221191"/>
            <a:ext cx="2983831" cy="22467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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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f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or(;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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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)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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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1163" y="1004386"/>
            <a:ext cx="1696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最常見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91163" y="3851859"/>
            <a:ext cx="157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2: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05216" y="586052"/>
            <a:ext cx="1022686" cy="43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9009704" y="1312139"/>
            <a:ext cx="1413710" cy="4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9044294" y="3692058"/>
            <a:ext cx="1344528" cy="493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9044294" y="4591216"/>
            <a:ext cx="1344527" cy="48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9044293" y="5481734"/>
            <a:ext cx="1344527" cy="481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菱形 12"/>
          <p:cNvSpPr/>
          <p:nvPr/>
        </p:nvSpPr>
        <p:spPr>
          <a:xfrm>
            <a:off x="8567540" y="2076216"/>
            <a:ext cx="2298031" cy="1122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9346833" y="4461499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</a:t>
            </a:r>
            <a:endParaRPr lang="zh-TW" altLang="en-US" sz="4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9346833" y="2291268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</a:t>
            </a:r>
            <a:endParaRPr lang="zh-TW" altLang="en-US" sz="4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9348091" y="3554075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</a:t>
            </a:r>
            <a:endParaRPr lang="zh-TW" altLang="en-US" sz="4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9348091" y="430825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</a:t>
            </a:r>
            <a:endParaRPr lang="zh-TW" altLang="en-US" sz="4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9348091" y="1181683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</a:t>
            </a:r>
            <a:endParaRPr lang="zh-TW" altLang="en-US" sz="44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9346833" y="5368923"/>
            <a:ext cx="739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</a:t>
            </a:r>
            <a:endParaRPr lang="zh-TW" altLang="en-US" sz="4400" dirty="0"/>
          </a:p>
        </p:txBody>
      </p:sp>
      <p:cxnSp>
        <p:nvCxnSpPr>
          <p:cNvPr id="26" name="直線單箭頭接點 25"/>
          <p:cNvCxnSpPr/>
          <p:nvPr/>
        </p:nvCxnSpPr>
        <p:spPr>
          <a:xfrm>
            <a:off x="9716555" y="1029251"/>
            <a:ext cx="0" cy="29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>
            <a:off x="9716555" y="1788517"/>
            <a:ext cx="0" cy="29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9716555" y="3257968"/>
            <a:ext cx="0" cy="29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9716555" y="4185535"/>
            <a:ext cx="0" cy="29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>
            <a:off x="9688970" y="6012052"/>
            <a:ext cx="0" cy="29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群組 53"/>
          <p:cNvGrpSpPr/>
          <p:nvPr/>
        </p:nvGrpSpPr>
        <p:grpSpPr>
          <a:xfrm>
            <a:off x="10085020" y="2637508"/>
            <a:ext cx="1569377" cy="2879468"/>
            <a:chOff x="7503185" y="2626750"/>
            <a:chExt cx="1569377" cy="2879468"/>
          </a:xfrm>
        </p:grpSpPr>
        <p:cxnSp>
          <p:nvCxnSpPr>
            <p:cNvPr id="40" name="直線接點 39"/>
            <p:cNvCxnSpPr/>
            <p:nvPr/>
          </p:nvCxnSpPr>
          <p:spPr>
            <a:xfrm>
              <a:off x="8283735" y="2626750"/>
              <a:ext cx="779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067800" y="2636645"/>
              <a:ext cx="4762" cy="25736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 flipV="1">
              <a:off x="7503185" y="5220183"/>
              <a:ext cx="1569377" cy="18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/>
            <p:nvPr/>
          </p:nvCxnSpPr>
          <p:spPr>
            <a:xfrm>
              <a:off x="7504670" y="5210111"/>
              <a:ext cx="0" cy="2961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直線接點 58"/>
          <p:cNvCxnSpPr/>
          <p:nvPr/>
        </p:nvCxnSpPr>
        <p:spPr>
          <a:xfrm>
            <a:off x="9449360" y="5076053"/>
            <a:ext cx="0" cy="173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 flipH="1">
            <a:off x="7801535" y="5249632"/>
            <a:ext cx="1657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7792010" y="2647403"/>
            <a:ext cx="0" cy="2602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/>
          <p:cNvCxnSpPr>
            <a:endCxn id="13" idx="1"/>
          </p:cNvCxnSpPr>
          <p:nvPr/>
        </p:nvCxnSpPr>
        <p:spPr>
          <a:xfrm>
            <a:off x="7801535" y="2637508"/>
            <a:ext cx="766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字方塊 69"/>
          <p:cNvSpPr txBox="1"/>
          <p:nvPr/>
        </p:nvSpPr>
        <p:spPr>
          <a:xfrm>
            <a:off x="10865569" y="2343446"/>
            <a:ext cx="100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False</a:t>
            </a:r>
            <a:endParaRPr lang="zh-TW" altLang="en-US" dirty="0"/>
          </a:p>
        </p:txBody>
      </p:sp>
      <p:sp>
        <p:nvSpPr>
          <p:cNvPr id="71" name="文字方塊 70"/>
          <p:cNvSpPr txBox="1"/>
          <p:nvPr/>
        </p:nvSpPr>
        <p:spPr>
          <a:xfrm>
            <a:off x="7856180" y="2313889"/>
            <a:ext cx="100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rue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3901130" y="4185535"/>
            <a:ext cx="2983831" cy="22467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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 panose="05020102010507070707" pitchFamily="18" charset="2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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for(;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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 )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{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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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;}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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16908" y="3749559"/>
            <a:ext cx="157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4: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1603594" y="216720"/>
            <a:ext cx="6457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 loop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5981167" y="523060"/>
            <a:ext cx="2586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四類型都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equivalence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3817581" y="1528304"/>
            <a:ext cx="2983831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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for(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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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</a:t>
            </a:r>
            <a:r>
              <a:rPr lang="en-US" altLang="zh-TW" sz="2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,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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)</a:t>
            </a: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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;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3733359" y="1092328"/>
            <a:ext cx="157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3: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手繪多邊形 18"/>
          <p:cNvSpPr/>
          <p:nvPr/>
        </p:nvSpPr>
        <p:spPr>
          <a:xfrm>
            <a:off x="7971416" y="2786202"/>
            <a:ext cx="849855" cy="2269892"/>
          </a:xfrm>
          <a:custGeom>
            <a:avLst/>
            <a:gdLst>
              <a:gd name="connsiteX0" fmla="*/ 591671 w 849855"/>
              <a:gd name="connsiteY0" fmla="*/ 182909 h 2269892"/>
              <a:gd name="connsiteX1" fmla="*/ 623944 w 849855"/>
              <a:gd name="connsiteY1" fmla="*/ 247454 h 2269892"/>
              <a:gd name="connsiteX2" fmla="*/ 645459 w 849855"/>
              <a:gd name="connsiteY2" fmla="*/ 312000 h 2269892"/>
              <a:gd name="connsiteX3" fmla="*/ 688490 w 849855"/>
              <a:gd name="connsiteY3" fmla="*/ 398062 h 2269892"/>
              <a:gd name="connsiteX4" fmla="*/ 710005 w 849855"/>
              <a:gd name="connsiteY4" fmla="*/ 441092 h 2269892"/>
              <a:gd name="connsiteX5" fmla="*/ 742278 w 849855"/>
              <a:gd name="connsiteY5" fmla="*/ 473365 h 2269892"/>
              <a:gd name="connsiteX6" fmla="*/ 763793 w 849855"/>
              <a:gd name="connsiteY6" fmla="*/ 527153 h 2269892"/>
              <a:gd name="connsiteX7" fmla="*/ 785309 w 849855"/>
              <a:gd name="connsiteY7" fmla="*/ 548669 h 2269892"/>
              <a:gd name="connsiteX8" fmla="*/ 817582 w 849855"/>
              <a:gd name="connsiteY8" fmla="*/ 785337 h 2269892"/>
              <a:gd name="connsiteX9" fmla="*/ 839097 w 849855"/>
              <a:gd name="connsiteY9" fmla="*/ 1290946 h 2269892"/>
              <a:gd name="connsiteX10" fmla="*/ 849855 w 849855"/>
              <a:gd name="connsiteY10" fmla="*/ 1333977 h 2269892"/>
              <a:gd name="connsiteX11" fmla="*/ 828339 w 849855"/>
              <a:gd name="connsiteY11" fmla="*/ 1624433 h 2269892"/>
              <a:gd name="connsiteX12" fmla="*/ 817582 w 849855"/>
              <a:gd name="connsiteY12" fmla="*/ 1667464 h 2269892"/>
              <a:gd name="connsiteX13" fmla="*/ 796066 w 849855"/>
              <a:gd name="connsiteY13" fmla="*/ 1699737 h 2269892"/>
              <a:gd name="connsiteX14" fmla="*/ 774551 w 849855"/>
              <a:gd name="connsiteY14" fmla="*/ 1764283 h 2269892"/>
              <a:gd name="connsiteX15" fmla="*/ 763793 w 849855"/>
              <a:gd name="connsiteY15" fmla="*/ 1796556 h 2269892"/>
              <a:gd name="connsiteX16" fmla="*/ 731520 w 849855"/>
              <a:gd name="connsiteY16" fmla="*/ 1839586 h 2269892"/>
              <a:gd name="connsiteX17" fmla="*/ 710005 w 849855"/>
              <a:gd name="connsiteY17" fmla="*/ 1882617 h 2269892"/>
              <a:gd name="connsiteX18" fmla="*/ 699248 w 849855"/>
              <a:gd name="connsiteY18" fmla="*/ 1914890 h 2269892"/>
              <a:gd name="connsiteX19" fmla="*/ 666975 w 849855"/>
              <a:gd name="connsiteY19" fmla="*/ 1947163 h 2269892"/>
              <a:gd name="connsiteX20" fmla="*/ 623944 w 849855"/>
              <a:gd name="connsiteY20" fmla="*/ 2022466 h 2269892"/>
              <a:gd name="connsiteX21" fmla="*/ 602429 w 849855"/>
              <a:gd name="connsiteY21" fmla="*/ 2043982 h 2269892"/>
              <a:gd name="connsiteX22" fmla="*/ 580913 w 849855"/>
              <a:gd name="connsiteY22" fmla="*/ 2087012 h 2269892"/>
              <a:gd name="connsiteX23" fmla="*/ 548640 w 849855"/>
              <a:gd name="connsiteY23" fmla="*/ 2151558 h 2269892"/>
              <a:gd name="connsiteX24" fmla="*/ 537883 w 849855"/>
              <a:gd name="connsiteY24" fmla="*/ 2183831 h 2269892"/>
              <a:gd name="connsiteX25" fmla="*/ 505610 w 849855"/>
              <a:gd name="connsiteY25" fmla="*/ 2216104 h 2269892"/>
              <a:gd name="connsiteX26" fmla="*/ 484095 w 849855"/>
              <a:gd name="connsiteY26" fmla="*/ 2248377 h 2269892"/>
              <a:gd name="connsiteX27" fmla="*/ 408791 w 849855"/>
              <a:gd name="connsiteY27" fmla="*/ 2269892 h 2269892"/>
              <a:gd name="connsiteX28" fmla="*/ 258184 w 849855"/>
              <a:gd name="connsiteY28" fmla="*/ 2259134 h 2269892"/>
              <a:gd name="connsiteX29" fmla="*/ 204396 w 849855"/>
              <a:gd name="connsiteY29" fmla="*/ 2205346 h 2269892"/>
              <a:gd name="connsiteX30" fmla="*/ 172123 w 849855"/>
              <a:gd name="connsiteY30" fmla="*/ 2183831 h 2269892"/>
              <a:gd name="connsiteX31" fmla="*/ 150608 w 849855"/>
              <a:gd name="connsiteY31" fmla="*/ 2119285 h 2269892"/>
              <a:gd name="connsiteX32" fmla="*/ 118335 w 849855"/>
              <a:gd name="connsiteY32" fmla="*/ 1990193 h 2269892"/>
              <a:gd name="connsiteX33" fmla="*/ 107577 w 849855"/>
              <a:gd name="connsiteY33" fmla="*/ 1957920 h 2269892"/>
              <a:gd name="connsiteX34" fmla="*/ 86062 w 849855"/>
              <a:gd name="connsiteY34" fmla="*/ 1828829 h 2269892"/>
              <a:gd name="connsiteX35" fmla="*/ 64546 w 849855"/>
              <a:gd name="connsiteY35" fmla="*/ 1710494 h 2269892"/>
              <a:gd name="connsiteX36" fmla="*/ 43031 w 849855"/>
              <a:gd name="connsiteY36" fmla="*/ 1624433 h 2269892"/>
              <a:gd name="connsiteX37" fmla="*/ 21516 w 849855"/>
              <a:gd name="connsiteY37" fmla="*/ 1516857 h 2269892"/>
              <a:gd name="connsiteX38" fmla="*/ 10758 w 849855"/>
              <a:gd name="connsiteY38" fmla="*/ 1387765 h 2269892"/>
              <a:gd name="connsiteX39" fmla="*/ 0 w 849855"/>
              <a:gd name="connsiteY39" fmla="*/ 1355492 h 2269892"/>
              <a:gd name="connsiteX40" fmla="*/ 10758 w 849855"/>
              <a:gd name="connsiteY40" fmla="*/ 925186 h 2269892"/>
              <a:gd name="connsiteX41" fmla="*/ 32273 w 849855"/>
              <a:gd name="connsiteY41" fmla="*/ 817610 h 2269892"/>
              <a:gd name="connsiteX42" fmla="*/ 53789 w 849855"/>
              <a:gd name="connsiteY42" fmla="*/ 785337 h 2269892"/>
              <a:gd name="connsiteX43" fmla="*/ 86062 w 849855"/>
              <a:gd name="connsiteY43" fmla="*/ 193666 h 2269892"/>
              <a:gd name="connsiteX44" fmla="*/ 161365 w 849855"/>
              <a:gd name="connsiteY44" fmla="*/ 129120 h 2269892"/>
              <a:gd name="connsiteX45" fmla="*/ 247426 w 849855"/>
              <a:gd name="connsiteY45" fmla="*/ 96847 h 2269892"/>
              <a:gd name="connsiteX46" fmla="*/ 290457 w 849855"/>
              <a:gd name="connsiteY46" fmla="*/ 75332 h 2269892"/>
              <a:gd name="connsiteX47" fmla="*/ 355003 w 849855"/>
              <a:gd name="connsiteY47" fmla="*/ 64574 h 2269892"/>
              <a:gd name="connsiteX48" fmla="*/ 387276 w 849855"/>
              <a:gd name="connsiteY48" fmla="*/ 43059 h 2269892"/>
              <a:gd name="connsiteX49" fmla="*/ 419549 w 849855"/>
              <a:gd name="connsiteY49" fmla="*/ 32302 h 2269892"/>
              <a:gd name="connsiteX50" fmla="*/ 441064 w 849855"/>
              <a:gd name="connsiteY50" fmla="*/ 10786 h 2269892"/>
              <a:gd name="connsiteX51" fmla="*/ 484095 w 849855"/>
              <a:gd name="connsiteY51" fmla="*/ 29 h 2269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9855" h="2269892">
                <a:moveTo>
                  <a:pt x="591671" y="182909"/>
                </a:moveTo>
                <a:cubicBezTo>
                  <a:pt x="602429" y="204424"/>
                  <a:pt x="614692" y="225250"/>
                  <a:pt x="623944" y="247454"/>
                </a:cubicBezTo>
                <a:cubicBezTo>
                  <a:pt x="632667" y="268389"/>
                  <a:pt x="635317" y="291715"/>
                  <a:pt x="645459" y="312000"/>
                </a:cubicBezTo>
                <a:lnTo>
                  <a:pt x="688490" y="398062"/>
                </a:lnTo>
                <a:cubicBezTo>
                  <a:pt x="695662" y="412405"/>
                  <a:pt x="698666" y="429753"/>
                  <a:pt x="710005" y="441092"/>
                </a:cubicBezTo>
                <a:lnTo>
                  <a:pt x="742278" y="473365"/>
                </a:lnTo>
                <a:cubicBezTo>
                  <a:pt x="749450" y="491294"/>
                  <a:pt x="754212" y="510387"/>
                  <a:pt x="763793" y="527153"/>
                </a:cubicBezTo>
                <a:cubicBezTo>
                  <a:pt x="768825" y="535959"/>
                  <a:pt x="783240" y="538739"/>
                  <a:pt x="785309" y="548669"/>
                </a:cubicBezTo>
                <a:cubicBezTo>
                  <a:pt x="801548" y="626615"/>
                  <a:pt x="817582" y="785337"/>
                  <a:pt x="817582" y="785337"/>
                </a:cubicBezTo>
                <a:cubicBezTo>
                  <a:pt x="821335" y="935447"/>
                  <a:pt x="809397" y="1127601"/>
                  <a:pt x="839097" y="1290946"/>
                </a:cubicBezTo>
                <a:cubicBezTo>
                  <a:pt x="841742" y="1305493"/>
                  <a:pt x="846269" y="1319633"/>
                  <a:pt x="849855" y="1333977"/>
                </a:cubicBezTo>
                <a:cubicBezTo>
                  <a:pt x="842683" y="1430796"/>
                  <a:pt x="837691" y="1527800"/>
                  <a:pt x="828339" y="1624433"/>
                </a:cubicBezTo>
                <a:cubicBezTo>
                  <a:pt x="826915" y="1639149"/>
                  <a:pt x="823406" y="1653874"/>
                  <a:pt x="817582" y="1667464"/>
                </a:cubicBezTo>
                <a:cubicBezTo>
                  <a:pt x="812489" y="1679348"/>
                  <a:pt x="803238" y="1688979"/>
                  <a:pt x="796066" y="1699737"/>
                </a:cubicBezTo>
                <a:lnTo>
                  <a:pt x="774551" y="1764283"/>
                </a:lnTo>
                <a:cubicBezTo>
                  <a:pt x="770965" y="1775041"/>
                  <a:pt x="770597" y="1787484"/>
                  <a:pt x="763793" y="1796556"/>
                </a:cubicBezTo>
                <a:cubicBezTo>
                  <a:pt x="753035" y="1810899"/>
                  <a:pt x="741022" y="1824382"/>
                  <a:pt x="731520" y="1839586"/>
                </a:cubicBezTo>
                <a:cubicBezTo>
                  <a:pt x="723021" y="1853185"/>
                  <a:pt x="716322" y="1867877"/>
                  <a:pt x="710005" y="1882617"/>
                </a:cubicBezTo>
                <a:cubicBezTo>
                  <a:pt x="705538" y="1893040"/>
                  <a:pt x="705538" y="1905455"/>
                  <a:pt x="699248" y="1914890"/>
                </a:cubicBezTo>
                <a:cubicBezTo>
                  <a:pt x="690809" y="1927549"/>
                  <a:pt x="676715" y="1935476"/>
                  <a:pt x="666975" y="1947163"/>
                </a:cubicBezTo>
                <a:cubicBezTo>
                  <a:pt x="630294" y="1991180"/>
                  <a:pt x="659017" y="1969855"/>
                  <a:pt x="623944" y="2022466"/>
                </a:cubicBezTo>
                <a:cubicBezTo>
                  <a:pt x="618318" y="2030905"/>
                  <a:pt x="608055" y="2035543"/>
                  <a:pt x="602429" y="2043982"/>
                </a:cubicBezTo>
                <a:cubicBezTo>
                  <a:pt x="593534" y="2057325"/>
                  <a:pt x="588085" y="2072669"/>
                  <a:pt x="580913" y="2087012"/>
                </a:cubicBezTo>
                <a:cubicBezTo>
                  <a:pt x="554381" y="2193145"/>
                  <a:pt x="589745" y="2083051"/>
                  <a:pt x="548640" y="2151558"/>
                </a:cubicBezTo>
                <a:cubicBezTo>
                  <a:pt x="542806" y="2161282"/>
                  <a:pt x="544173" y="2174396"/>
                  <a:pt x="537883" y="2183831"/>
                </a:cubicBezTo>
                <a:cubicBezTo>
                  <a:pt x="529444" y="2196490"/>
                  <a:pt x="515349" y="2204417"/>
                  <a:pt x="505610" y="2216104"/>
                </a:cubicBezTo>
                <a:cubicBezTo>
                  <a:pt x="497333" y="2226036"/>
                  <a:pt x="494191" y="2240300"/>
                  <a:pt x="484095" y="2248377"/>
                </a:cubicBezTo>
                <a:cubicBezTo>
                  <a:pt x="477082" y="2253987"/>
                  <a:pt x="411599" y="2269190"/>
                  <a:pt x="408791" y="2269892"/>
                </a:cubicBezTo>
                <a:cubicBezTo>
                  <a:pt x="358589" y="2266306"/>
                  <a:pt x="306178" y="2274290"/>
                  <a:pt x="258184" y="2259134"/>
                </a:cubicBezTo>
                <a:cubicBezTo>
                  <a:pt x="234005" y="2251499"/>
                  <a:pt x="225493" y="2219411"/>
                  <a:pt x="204396" y="2205346"/>
                </a:cubicBezTo>
                <a:lnTo>
                  <a:pt x="172123" y="2183831"/>
                </a:lnTo>
                <a:cubicBezTo>
                  <a:pt x="164951" y="2162316"/>
                  <a:pt x="156108" y="2141287"/>
                  <a:pt x="150608" y="2119285"/>
                </a:cubicBezTo>
                <a:cubicBezTo>
                  <a:pt x="139850" y="2076254"/>
                  <a:pt x="132362" y="2032272"/>
                  <a:pt x="118335" y="1990193"/>
                </a:cubicBezTo>
                <a:cubicBezTo>
                  <a:pt x="114749" y="1979435"/>
                  <a:pt x="110327" y="1968921"/>
                  <a:pt x="107577" y="1957920"/>
                </a:cubicBezTo>
                <a:cubicBezTo>
                  <a:pt x="94898" y="1907207"/>
                  <a:pt x="95172" y="1883489"/>
                  <a:pt x="86062" y="1828829"/>
                </a:cubicBezTo>
                <a:cubicBezTo>
                  <a:pt x="79471" y="1789283"/>
                  <a:pt x="72805" y="1749726"/>
                  <a:pt x="64546" y="1710494"/>
                </a:cubicBezTo>
                <a:cubicBezTo>
                  <a:pt x="58454" y="1681558"/>
                  <a:pt x="49446" y="1653299"/>
                  <a:pt x="43031" y="1624433"/>
                </a:cubicBezTo>
                <a:cubicBezTo>
                  <a:pt x="35098" y="1588735"/>
                  <a:pt x="28688" y="1552716"/>
                  <a:pt x="21516" y="1516857"/>
                </a:cubicBezTo>
                <a:cubicBezTo>
                  <a:pt x="17930" y="1473826"/>
                  <a:pt x="16465" y="1430566"/>
                  <a:pt x="10758" y="1387765"/>
                </a:cubicBezTo>
                <a:cubicBezTo>
                  <a:pt x="9259" y="1376525"/>
                  <a:pt x="0" y="1366832"/>
                  <a:pt x="0" y="1355492"/>
                </a:cubicBezTo>
                <a:cubicBezTo>
                  <a:pt x="0" y="1212012"/>
                  <a:pt x="4658" y="1068536"/>
                  <a:pt x="10758" y="925186"/>
                </a:cubicBezTo>
                <a:cubicBezTo>
                  <a:pt x="11680" y="903527"/>
                  <a:pt x="18614" y="844927"/>
                  <a:pt x="32273" y="817610"/>
                </a:cubicBezTo>
                <a:cubicBezTo>
                  <a:pt x="38055" y="806046"/>
                  <a:pt x="46617" y="796095"/>
                  <a:pt x="53789" y="785337"/>
                </a:cubicBezTo>
                <a:cubicBezTo>
                  <a:pt x="137970" y="532791"/>
                  <a:pt x="19891" y="908320"/>
                  <a:pt x="86062" y="193666"/>
                </a:cubicBezTo>
                <a:cubicBezTo>
                  <a:pt x="90636" y="144267"/>
                  <a:pt x="129800" y="140598"/>
                  <a:pt x="161365" y="129120"/>
                </a:cubicBezTo>
                <a:cubicBezTo>
                  <a:pt x="190158" y="118650"/>
                  <a:pt x="219145" y="108631"/>
                  <a:pt x="247426" y="96847"/>
                </a:cubicBezTo>
                <a:cubicBezTo>
                  <a:pt x="262229" y="90679"/>
                  <a:pt x="275097" y="79940"/>
                  <a:pt x="290457" y="75332"/>
                </a:cubicBezTo>
                <a:cubicBezTo>
                  <a:pt x="311349" y="69064"/>
                  <a:pt x="333488" y="68160"/>
                  <a:pt x="355003" y="64574"/>
                </a:cubicBezTo>
                <a:cubicBezTo>
                  <a:pt x="365761" y="57402"/>
                  <a:pt x="375712" y="48841"/>
                  <a:pt x="387276" y="43059"/>
                </a:cubicBezTo>
                <a:cubicBezTo>
                  <a:pt x="397418" y="37988"/>
                  <a:pt x="409825" y="38136"/>
                  <a:pt x="419549" y="32302"/>
                </a:cubicBezTo>
                <a:cubicBezTo>
                  <a:pt x="428246" y="27084"/>
                  <a:pt x="432367" y="16004"/>
                  <a:pt x="441064" y="10786"/>
                </a:cubicBezTo>
                <a:cubicBezTo>
                  <a:pt x="460882" y="-1105"/>
                  <a:pt x="467012" y="29"/>
                  <a:pt x="484095" y="2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9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迴圈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判斷</a:t>
            </a:r>
            <a:r>
              <a:rPr lang="zh-TW" altLang="zh-TW" b="1" dirty="0"/>
              <a:t>質數</a:t>
            </a:r>
            <a:endParaRPr lang="en-US" altLang="zh-TW" b="1" dirty="0"/>
          </a:p>
          <a:p>
            <a:r>
              <a:rPr lang="zh-TW" altLang="en-US" dirty="0" smtClean="0"/>
              <a:t>求</a:t>
            </a:r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ivisor, GCD</a:t>
            </a:r>
            <a:r>
              <a:rPr lang="en-US" altLang="zh-TW" dirty="0" smtClean="0"/>
              <a:t>)</a:t>
            </a:r>
          </a:p>
          <a:p>
            <a:r>
              <a:rPr lang="zh-TW" altLang="en-US" b="1" dirty="0" smtClean="0"/>
              <a:t>判斷</a:t>
            </a:r>
            <a:r>
              <a:rPr lang="zh-TW" altLang="en-US" dirty="0" smtClean="0"/>
              <a:t>迴文</a:t>
            </a:r>
            <a:r>
              <a:rPr lang="en-US" altLang="zh-TW" dirty="0"/>
              <a:t>palindrome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235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判斷</a:t>
            </a:r>
            <a:r>
              <a:rPr lang="zh-TW" altLang="zh-TW" b="1" dirty="0"/>
              <a:t>質數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04856"/>
            <a:ext cx="10515600" cy="5653144"/>
          </a:xfrm>
        </p:spPr>
        <p:txBody>
          <a:bodyPr>
            <a:normAutofit/>
          </a:bodyPr>
          <a:lstStyle/>
          <a:p>
            <a:r>
              <a:rPr lang="zh-TW" altLang="zh-TW" b="1" dirty="0" smtClean="0"/>
              <a:t>質數</a:t>
            </a:r>
            <a:r>
              <a:rPr lang="en-US" altLang="zh-TW" b="1" dirty="0" smtClean="0"/>
              <a:t>(Prime number)</a:t>
            </a:r>
          </a:p>
          <a:p>
            <a:pPr lvl="1"/>
            <a:r>
              <a:rPr lang="zh-TW" altLang="en-US" dirty="0" smtClean="0"/>
              <a:t>又</a:t>
            </a:r>
            <a:r>
              <a:rPr lang="zh-TW" altLang="en-US" dirty="0"/>
              <a:t>稱</a:t>
            </a:r>
            <a:r>
              <a:rPr lang="zh-TW" altLang="en-US" b="1" dirty="0"/>
              <a:t>素數</a:t>
            </a:r>
            <a:r>
              <a:rPr lang="zh-TW" altLang="en-US" dirty="0"/>
              <a:t>，指在大於</a:t>
            </a:r>
            <a:r>
              <a:rPr lang="en-US" altLang="zh-TW" dirty="0"/>
              <a:t>1</a:t>
            </a:r>
            <a:r>
              <a:rPr lang="zh-TW" altLang="en-US" dirty="0"/>
              <a:t>的</a:t>
            </a:r>
            <a:r>
              <a:rPr lang="zh-TW" altLang="en-US" dirty="0">
                <a:hlinkClick r:id="rId2" tooltip="自然數"/>
              </a:rPr>
              <a:t>自然數</a:t>
            </a:r>
            <a:r>
              <a:rPr lang="zh-TW" altLang="en-US" dirty="0"/>
              <a:t>中，除了</a:t>
            </a:r>
            <a:r>
              <a:rPr lang="en-US" altLang="zh-TW" dirty="0"/>
              <a:t>1</a:t>
            </a:r>
            <a:r>
              <a:rPr lang="zh-TW" altLang="en-US" dirty="0"/>
              <a:t>和該數自身外，無法被其他自然數</a:t>
            </a:r>
            <a:r>
              <a:rPr lang="zh-TW" altLang="en-US" dirty="0">
                <a:hlinkClick r:id="rId3" tooltip="整除"/>
              </a:rPr>
              <a:t>整除</a:t>
            </a:r>
            <a:r>
              <a:rPr lang="zh-TW" altLang="en-US" dirty="0"/>
              <a:t>的數（也可定義為只有</a:t>
            </a:r>
            <a:r>
              <a:rPr lang="en-US" altLang="zh-TW" dirty="0"/>
              <a:t>1</a:t>
            </a:r>
            <a:r>
              <a:rPr lang="zh-TW" altLang="en-US" dirty="0"/>
              <a:t>與該數本身兩個正</a:t>
            </a:r>
            <a:r>
              <a:rPr lang="zh-TW" altLang="en-US" dirty="0">
                <a:hlinkClick r:id="rId4" tooltip="因數"/>
              </a:rPr>
              <a:t>因數</a:t>
            </a:r>
            <a:r>
              <a:rPr lang="zh-TW" altLang="en-US" dirty="0"/>
              <a:t>的數）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2, 3, 5, 7, 11, 13 ,…..</a:t>
            </a:r>
            <a:r>
              <a:rPr lang="zh-TW" altLang="en-US" dirty="0" smtClean="0"/>
              <a:t>是</a:t>
            </a:r>
            <a:r>
              <a:rPr lang="zh-TW" altLang="zh-TW" b="1" dirty="0" smtClean="0"/>
              <a:t>質數</a:t>
            </a:r>
            <a:endParaRPr lang="en-US" altLang="zh-TW" b="1" dirty="0" smtClean="0"/>
          </a:p>
          <a:p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解</a:t>
            </a:r>
            <a:r>
              <a:rPr lang="zh-TW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法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求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是否為</a:t>
            </a:r>
            <a:r>
              <a:rPr lang="zh-TW" altLang="zh-TW" b="1" dirty="0" smtClean="0"/>
              <a:t>質數</a:t>
            </a:r>
            <a:r>
              <a:rPr lang="en-US" altLang="zh-TW" b="1" dirty="0" smtClean="0"/>
              <a:t>?</a:t>
            </a:r>
            <a:endParaRPr lang="en-US" altLang="zh-TW" dirty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利用</a:t>
            </a:r>
            <a:r>
              <a:rPr lang="zh-TW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除法</a:t>
            </a:r>
            <a:endParaRPr lang="en-US" altLang="zh-TW" dirty="0" smtClean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N/2, N/3,</a:t>
            </a:r>
            <a:r>
              <a:rPr lang="en-US" altLang="zh-TW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N/4,…………….</a:t>
            </a:r>
            <a:r>
              <a:rPr lang="en-US" altLang="zh-TW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N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TW" dirty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Ｎ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%2≠0,</a:t>
            </a:r>
            <a:r>
              <a:rPr lang="zh-TW" altLang="en-US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Ｎ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%3≠0………………..</a:t>
            </a:r>
            <a:r>
              <a:rPr lang="zh-TW" altLang="en-US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Ｎ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%(N-1)≠0  (</a:t>
            </a:r>
            <a:r>
              <a:rPr lang="zh-TW" altLang="en-US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如何判斷</a:t>
            </a:r>
            <a:r>
              <a:rPr lang="zh-TW" altLang="zh-TW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整除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altLang="zh-TW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</a:t>
            </a: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TW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N/</a:t>
            </a: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TW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N/4,……………. , N/(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N/2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endParaRPr lang="en-US" altLang="zh-TW" dirty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altLang="zh-TW" dirty="0" smtClean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zh-TW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試除法</a:t>
            </a:r>
            <a:endParaRPr lang="en-US" altLang="zh-TW" dirty="0" smtClean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zh-TW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較</a:t>
            </a:r>
            <a:r>
              <a:rPr lang="zh-TW" altLang="zh-TW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簡單，但需時較長</a:t>
            </a:r>
            <a:r>
              <a:rPr lang="zh-TW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zh-TW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zh-TW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設</a:t>
            </a:r>
            <a:r>
              <a:rPr lang="zh-TW" altLang="zh-TW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被測試的自然數為n，使用此方法者需逐一測試2與 </a:t>
            </a:r>
            <a:r>
              <a:rPr lang="en-US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SQRT(n)</a:t>
            </a:r>
            <a:r>
              <a:rPr lang="zh-TW" altLang="zh-TW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TW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√n</a:t>
            </a:r>
            <a:r>
              <a:rPr lang="en-US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TW" altLang="zh-TW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之間</a:t>
            </a:r>
            <a:r>
              <a:rPr lang="zh-TW" altLang="zh-TW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的整數，確保它們</a:t>
            </a:r>
            <a:r>
              <a:rPr lang="zh-TW" altLang="zh-TW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無一能整除</a:t>
            </a:r>
            <a:r>
              <a:rPr lang="zh-TW" altLang="zh-TW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n。</a:t>
            </a:r>
            <a:r>
              <a:rPr lang="zh-TW" altLang="zh-TW" sz="600" dirty="0"/>
              <a:t> </a:t>
            </a:r>
            <a:endParaRPr lang="en-US" altLang="zh-TW" sz="600" dirty="0" smtClean="0"/>
          </a:p>
          <a:p>
            <a:pPr lvl="1"/>
            <a:endParaRPr lang="en-US" altLang="zh-TW" sz="12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1400" dirty="0" smtClean="0">
                <a:hlinkClick r:id="rId5"/>
              </a:rPr>
              <a:t>Reference: https</a:t>
            </a:r>
            <a:r>
              <a:rPr lang="en-US" altLang="zh-TW" sz="1400" dirty="0">
                <a:hlinkClick r:id="rId5"/>
              </a:rPr>
              <a:t>://zh.wikipedia.org/wiki/%E7%B4%A0%E6%95%B0</a:t>
            </a:r>
            <a:endParaRPr lang="en-US" altLang="zh-TW" sz="1400" dirty="0"/>
          </a:p>
          <a:p>
            <a:endParaRPr lang="zh-TW" altLang="zh-TW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  <p:sp>
        <p:nvSpPr>
          <p:cNvPr id="9" name="AutoShape 7" descr="\sqrt{n}"/>
          <p:cNvSpPr>
            <a:spLocks noChangeAspect="1" noChangeArrowheads="1"/>
          </p:cNvSpPr>
          <p:nvPr/>
        </p:nvSpPr>
        <p:spPr bwMode="auto">
          <a:xfrm>
            <a:off x="53149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829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3348" y="591670"/>
            <a:ext cx="2765612" cy="516368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判斷</a:t>
            </a:r>
            <a:r>
              <a:rPr lang="zh-TW" altLang="zh-TW" b="1" dirty="0" smtClean="0"/>
              <a:t>質數</a:t>
            </a:r>
            <a:r>
              <a:rPr lang="en-US" altLang="zh-TW" b="1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14661" y="276182"/>
            <a:ext cx="5861320" cy="67900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n=3, 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String </a:t>
            </a:r>
            <a:r>
              <a:rPr lang="en-US" altLang="zh-TW" dirty="0" err="1"/>
              <a:t>dif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</a:t>
            </a:r>
            <a:r>
              <a:rPr lang="en-US" altLang="zh-TW" dirty="0"/>
              <a:t>prime;</a:t>
            </a:r>
          </a:p>
          <a:p>
            <a:pPr marL="0" indent="0">
              <a:buNone/>
            </a:pPr>
            <a:r>
              <a:rPr lang="en-US" altLang="zh-TW" dirty="0" err="1" smtClean="0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整數：</a:t>
            </a:r>
            <a:r>
              <a:rPr lang="en-US" altLang="zh-TW" dirty="0"/>
              <a:t>");		</a:t>
            </a:r>
          </a:p>
          <a:p>
            <a:pPr marL="0" indent="0">
              <a:buNone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if (n&lt;=0) </a:t>
            </a:r>
            <a:r>
              <a:rPr lang="en-US" altLang="zh-TW" dirty="0" err="1" smtClean="0"/>
              <a:t>System.exit</a:t>
            </a:r>
            <a:r>
              <a:rPr lang="en-US" altLang="zh-TW" dirty="0" smtClean="0"/>
              <a:t>(-1);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>
                <a:solidFill>
                  <a:srgbClr val="FF0000"/>
                </a:solidFill>
              </a:rPr>
              <a:t>prime=true;</a:t>
            </a:r>
          </a:p>
          <a:p>
            <a:pPr marL="0" indent="0">
              <a:buNone/>
            </a:pPr>
            <a:r>
              <a:rPr lang="en-US" altLang="zh-TW" dirty="0"/>
              <a:t>    while </a:t>
            </a:r>
            <a:r>
              <a:rPr lang="en-US" altLang="zh-TW" dirty="0" smtClean="0"/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&lt;=</a:t>
            </a:r>
            <a:r>
              <a:rPr lang="en-US" altLang="zh-TW" dirty="0" smtClean="0">
                <a:solidFill>
                  <a:srgbClr val="FF0000"/>
                </a:solidFill>
              </a:rPr>
              <a:t>n-1</a:t>
            </a:r>
            <a:r>
              <a:rPr lang="en-US" altLang="zh-TW" dirty="0" smtClean="0"/>
              <a:t>) </a:t>
            </a:r>
            <a:r>
              <a:rPr lang="en-US" altLang="zh-TW" dirty="0"/>
              <a:t>{</a:t>
            </a:r>
          </a:p>
          <a:p>
            <a:pPr marL="0" indent="0">
              <a:buNone/>
            </a:pPr>
            <a:r>
              <a:rPr lang="en-US" altLang="zh-TW" dirty="0"/>
              <a:t>      if (</a:t>
            </a:r>
            <a:r>
              <a:rPr lang="en-US" altLang="zh-TW" dirty="0" err="1">
                <a:solidFill>
                  <a:srgbClr val="FF0000"/>
                </a:solidFill>
              </a:rPr>
              <a:t>n%i</a:t>
            </a:r>
            <a:r>
              <a:rPr lang="en-US" altLang="zh-TW" dirty="0">
                <a:solidFill>
                  <a:srgbClr val="FF0000"/>
                </a:solidFill>
              </a:rPr>
              <a:t>==0</a:t>
            </a:r>
            <a:r>
              <a:rPr lang="en-US" altLang="zh-TW" dirty="0"/>
              <a:t>)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{ </a:t>
            </a:r>
            <a:r>
              <a:rPr lang="en-US" altLang="zh-TW" dirty="0" smtClean="0">
                <a:solidFill>
                  <a:srgbClr val="FF0000"/>
                </a:solidFill>
              </a:rPr>
              <a:t>prime=false</a:t>
            </a:r>
            <a:r>
              <a:rPr lang="en-US" altLang="zh-TW" dirty="0">
                <a:solidFill>
                  <a:srgbClr val="FF0000"/>
                </a:solidFill>
              </a:rPr>
              <a:t>;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         break</a:t>
            </a:r>
            <a:r>
              <a:rPr lang="en-US" altLang="zh-TW" dirty="0"/>
              <a:t>;}     </a:t>
            </a:r>
          </a:p>
          <a:p>
            <a:pPr marL="0" indent="0">
              <a:buNone/>
            </a:pPr>
            <a:r>
              <a:rPr lang="en-US" altLang="zh-TW" dirty="0"/>
              <a:t>      ++</a:t>
            </a:r>
            <a:r>
              <a:rPr lang="en-US" altLang="zh-TW" dirty="0" err="1"/>
              <a:t>i</a:t>
            </a:r>
            <a:r>
              <a:rPr lang="en-US" altLang="zh-TW" dirty="0"/>
              <a:t>;    </a:t>
            </a:r>
          </a:p>
          <a:p>
            <a:pPr marL="0" indent="0">
              <a:buNone/>
            </a:pPr>
            <a:r>
              <a:rPr lang="en-US" altLang="zh-TW" dirty="0"/>
              <a:t>       }   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smtClean="0"/>
              <a:t> if (prime)  </a:t>
            </a:r>
            <a:r>
              <a:rPr lang="en-US" altLang="zh-TW" dirty="0" err="1" smtClean="0"/>
              <a:t>dif</a:t>
            </a:r>
            <a:r>
              <a:rPr lang="en-US" altLang="zh-TW" dirty="0" smtClean="0"/>
              <a:t>="</a:t>
            </a:r>
            <a:r>
              <a:rPr lang="zh-TW" altLang="en-US" dirty="0"/>
              <a:t>是質數</a:t>
            </a:r>
            <a:r>
              <a:rPr lang="en-US" altLang="zh-TW" dirty="0" smtClean="0"/>
              <a:t>!“; </a:t>
            </a:r>
          </a:p>
          <a:p>
            <a:pPr marL="0" indent="0">
              <a:buNone/>
            </a:pPr>
            <a:r>
              <a:rPr lang="en-US" altLang="zh-TW" dirty="0" smtClean="0"/>
              <a:t>   else  </a:t>
            </a:r>
            <a:r>
              <a:rPr lang="en-US" altLang="zh-TW" dirty="0" err="1" smtClean="0"/>
              <a:t>dif</a:t>
            </a:r>
            <a:r>
              <a:rPr lang="en-US" altLang="zh-TW" dirty="0" smtClean="0"/>
              <a:t>="</a:t>
            </a:r>
            <a:r>
              <a:rPr lang="zh-TW" altLang="en-US" dirty="0"/>
              <a:t>不是質數</a:t>
            </a:r>
            <a:r>
              <a:rPr lang="en-US" altLang="zh-TW" dirty="0"/>
              <a:t>!";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n+dif</a:t>
            </a:r>
            <a:r>
              <a:rPr lang="en-US" altLang="zh-TW" dirty="0"/>
              <a:t>);   </a:t>
            </a:r>
          </a:p>
          <a:p>
            <a:pPr marL="0" indent="0">
              <a:buNone/>
            </a:pPr>
            <a:r>
              <a:rPr lang="en-US" altLang="zh-TW" dirty="0" smtClean="0"/>
              <a:t>}//</a:t>
            </a:r>
            <a:r>
              <a:rPr lang="en-US" altLang="zh-TW" dirty="0"/>
              <a:t>while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51" y="1278088"/>
            <a:ext cx="3848537" cy="541854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186" y="1480481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597" y="207603"/>
            <a:ext cx="8276392" cy="665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241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3348" y="946673"/>
            <a:ext cx="3477214" cy="473336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判斷</a:t>
            </a:r>
            <a:r>
              <a:rPr lang="zh-TW" altLang="zh-TW" b="1" dirty="0" smtClean="0"/>
              <a:t>質數</a:t>
            </a:r>
            <a:r>
              <a:rPr lang="en-US" altLang="zh-TW" b="1" dirty="0" smtClean="0"/>
              <a:t>2:</a:t>
            </a:r>
            <a:br>
              <a:rPr lang="en-US" altLang="zh-TW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98755" y="67901"/>
            <a:ext cx="5409499" cy="67900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n=3, 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String </a:t>
            </a:r>
            <a:r>
              <a:rPr lang="en-US" altLang="zh-TW" dirty="0" err="1"/>
              <a:t>dif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</a:t>
            </a:r>
            <a:r>
              <a:rPr lang="en-US" altLang="zh-TW" dirty="0"/>
              <a:t>prime;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while </a:t>
            </a:r>
            <a:r>
              <a:rPr lang="en-US" altLang="zh-TW" dirty="0"/>
              <a:t>(n&gt;2) {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整數：</a:t>
            </a:r>
            <a:r>
              <a:rPr lang="en-US" altLang="zh-TW" dirty="0"/>
              <a:t>");		</a:t>
            </a:r>
          </a:p>
          <a:p>
            <a:pPr marL="0" indent="0">
              <a:buNone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if (n&lt;=0) break;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>
                <a:solidFill>
                  <a:srgbClr val="FF0000"/>
                </a:solidFill>
              </a:rPr>
              <a:t>prime=true;</a:t>
            </a:r>
          </a:p>
          <a:p>
            <a:pPr marL="0" indent="0">
              <a:buNone/>
            </a:pPr>
            <a:r>
              <a:rPr lang="en-US" altLang="zh-TW" dirty="0"/>
              <a:t>    while (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*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&lt;=n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  if (</a:t>
            </a:r>
            <a:r>
              <a:rPr lang="en-US" altLang="zh-TW" dirty="0" err="1">
                <a:solidFill>
                  <a:srgbClr val="FF0000"/>
                </a:solidFill>
              </a:rPr>
              <a:t>n%i</a:t>
            </a:r>
            <a:r>
              <a:rPr lang="en-US" altLang="zh-TW" dirty="0">
                <a:solidFill>
                  <a:srgbClr val="FF0000"/>
                </a:solidFill>
              </a:rPr>
              <a:t>==0</a:t>
            </a:r>
            <a:r>
              <a:rPr lang="en-US" altLang="zh-TW" dirty="0"/>
              <a:t>) {</a:t>
            </a:r>
            <a:r>
              <a:rPr lang="en-US" altLang="zh-TW" dirty="0">
                <a:solidFill>
                  <a:srgbClr val="FF0000"/>
                </a:solidFill>
              </a:rPr>
              <a:t>prime=false; break</a:t>
            </a:r>
            <a:r>
              <a:rPr lang="en-US" altLang="zh-TW" dirty="0"/>
              <a:t>;}     </a:t>
            </a:r>
          </a:p>
          <a:p>
            <a:pPr marL="0" indent="0">
              <a:buNone/>
            </a:pPr>
            <a:r>
              <a:rPr lang="en-US" altLang="zh-TW" dirty="0"/>
              <a:t>      ++</a:t>
            </a:r>
            <a:r>
              <a:rPr lang="en-US" altLang="zh-TW" dirty="0" err="1"/>
              <a:t>i</a:t>
            </a:r>
            <a:r>
              <a:rPr lang="en-US" altLang="zh-TW" dirty="0"/>
              <a:t>;    </a:t>
            </a:r>
          </a:p>
          <a:p>
            <a:pPr marL="0" indent="0">
              <a:buNone/>
            </a:pPr>
            <a:r>
              <a:rPr lang="en-US" altLang="zh-TW" dirty="0"/>
              <a:t>       }   </a:t>
            </a:r>
          </a:p>
          <a:p>
            <a:pPr marL="0" indent="0">
              <a:buNone/>
            </a:pPr>
            <a:r>
              <a:rPr lang="en-US" altLang="zh-TW" dirty="0" smtClean="0"/>
              <a:t>   </a:t>
            </a:r>
            <a:r>
              <a:rPr lang="en-US" altLang="zh-TW" dirty="0"/>
              <a:t>if (prime) 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是質數</a:t>
            </a:r>
            <a:r>
              <a:rPr lang="en-US" altLang="zh-TW" dirty="0"/>
              <a:t>!“; </a:t>
            </a:r>
          </a:p>
          <a:p>
            <a:pPr marL="0" indent="0">
              <a:buNone/>
            </a:pPr>
            <a:r>
              <a:rPr lang="en-US" altLang="zh-TW" dirty="0"/>
              <a:t>   else 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不是質數</a:t>
            </a:r>
            <a:r>
              <a:rPr lang="en-US" altLang="zh-TW" dirty="0" smtClean="0"/>
              <a:t>!";</a:t>
            </a:r>
          </a:p>
          <a:p>
            <a:pPr marL="0" indent="0">
              <a:buNone/>
            </a:pPr>
            <a:r>
              <a:rPr lang="en-US" altLang="zh-TW" dirty="0" smtClean="0"/>
              <a:t>   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n+dif</a:t>
            </a:r>
            <a:r>
              <a:rPr lang="en-US" altLang="zh-TW" dirty="0"/>
              <a:t>);   </a:t>
            </a:r>
          </a:p>
          <a:p>
            <a:pPr marL="0" indent="0">
              <a:buNone/>
            </a:pPr>
            <a:r>
              <a:rPr lang="en-US" altLang="zh-TW" dirty="0" smtClean="0"/>
              <a:t>}//</a:t>
            </a:r>
            <a:r>
              <a:rPr lang="en-US" altLang="zh-TW" dirty="0"/>
              <a:t>while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82880" y="1495312"/>
            <a:ext cx="41524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減少</a:t>
            </a:r>
            <a:r>
              <a:rPr lang="zh-TW" altLang="zh-TW" sz="2800" dirty="0" smtClean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除法</a:t>
            </a:r>
            <a:r>
              <a:rPr lang="zh-TW" altLang="en-US" sz="2800" dirty="0" smtClean="0"/>
              <a:t>次數</a:t>
            </a:r>
            <a:endParaRPr lang="en-US" altLang="zh-TW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利用二層</a:t>
            </a:r>
            <a:r>
              <a:rPr lang="en-US" altLang="zh-TW" sz="2800" dirty="0" smtClean="0"/>
              <a:t>while</a:t>
            </a:r>
            <a:r>
              <a:rPr lang="zh-TW" altLang="en-US" sz="2800" dirty="0" smtClean="0"/>
              <a:t>，提供重複數入數值及</a:t>
            </a:r>
            <a:r>
              <a:rPr lang="zh-TW" altLang="en-US" sz="2800" b="1" dirty="0"/>
              <a:t>判斷</a:t>
            </a:r>
            <a:endParaRPr lang="en-US" altLang="zh-TW" sz="28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78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迴圈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判斷</a:t>
            </a:r>
            <a:r>
              <a:rPr lang="zh-TW" altLang="zh-TW" b="1" dirty="0" smtClean="0"/>
              <a:t>質數</a:t>
            </a:r>
            <a:r>
              <a:rPr lang="en-US" altLang="zh-TW" b="1" dirty="0" smtClean="0"/>
              <a:t>(Prime number)</a:t>
            </a:r>
            <a:endParaRPr lang="en-US" altLang="zh-TW" b="1" dirty="0"/>
          </a:p>
          <a:p>
            <a:r>
              <a:rPr lang="zh-TW" altLang="en-US" dirty="0" smtClean="0"/>
              <a:t>求</a:t>
            </a:r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ivisor, GCD</a:t>
            </a:r>
            <a:r>
              <a:rPr lang="en-US" altLang="zh-TW" dirty="0" smtClean="0"/>
              <a:t>)</a:t>
            </a:r>
          </a:p>
          <a:p>
            <a:r>
              <a:rPr lang="zh-TW" altLang="en-US" b="1" dirty="0" smtClean="0"/>
              <a:t>判斷</a:t>
            </a:r>
            <a:r>
              <a:rPr lang="zh-TW" altLang="en-US" dirty="0" smtClean="0"/>
              <a:t>迴文</a:t>
            </a:r>
            <a:r>
              <a:rPr lang="en-US" altLang="zh-TW" dirty="0" smtClean="0"/>
              <a:t>(palindrome)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2788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7137" y="687855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/>
              <a:t>Demo</a:t>
            </a:r>
            <a:r>
              <a:rPr lang="zh-TW" altLang="en-US" b="1" dirty="0"/>
              <a:t>判斷</a:t>
            </a:r>
            <a:r>
              <a:rPr lang="zh-TW" altLang="zh-TW" b="1" dirty="0"/>
              <a:t>質數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678653"/>
            <a:ext cx="10515600" cy="3498309"/>
          </a:xfrm>
        </p:spPr>
        <p:txBody>
          <a:bodyPr/>
          <a:lstStyle/>
          <a:p>
            <a:r>
              <a:rPr lang="en-US" altLang="zh-TW" dirty="0" smtClean="0"/>
              <a:t>prime_0.java</a:t>
            </a:r>
          </a:p>
          <a:p>
            <a:r>
              <a:rPr lang="en-US" altLang="zh-TW" dirty="0" smtClean="0"/>
              <a:t>prime_1.java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9846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求兩</a:t>
            </a:r>
            <a:r>
              <a:rPr lang="zh-TW" altLang="en-US" dirty="0"/>
              <a:t>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en-US" altLang="zh-TW" dirty="0" smtClean="0"/>
              <a:t>ivisor, GCD)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/>
          <a:lstStyle/>
          <a:p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ivisor)</a:t>
            </a:r>
            <a:r>
              <a:rPr lang="zh-TW" altLang="en-US" dirty="0"/>
              <a:t>是能夠同時整除它們的最大的正</a:t>
            </a:r>
            <a:r>
              <a:rPr lang="zh-TW" altLang="en-US" dirty="0" smtClean="0"/>
              <a:t>整數</a:t>
            </a:r>
            <a:endParaRPr lang="en-US" altLang="zh-TW" dirty="0" smtClean="0"/>
          </a:p>
          <a:p>
            <a:r>
              <a:rPr lang="zh-TW" altLang="en-US" dirty="0"/>
              <a:t>求兩個</a:t>
            </a:r>
            <a:r>
              <a:rPr lang="zh-TW" altLang="en-US" dirty="0" smtClean="0"/>
              <a:t>整數</a:t>
            </a:r>
            <a:r>
              <a:rPr lang="en-US" altLang="zh-TW" dirty="0"/>
              <a:t>GCD</a:t>
            </a:r>
            <a:r>
              <a:rPr lang="zh-TW" altLang="en-US" dirty="0" smtClean="0"/>
              <a:t>的方法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從</a:t>
            </a:r>
            <a:r>
              <a:rPr lang="en-US" altLang="zh-TW" dirty="0" smtClean="0"/>
              <a:t>2</a:t>
            </a:r>
            <a:r>
              <a:rPr lang="zh-TW" altLang="en-US" dirty="0" smtClean="0"/>
              <a:t>開始找， 直到能整除</a:t>
            </a:r>
            <a:r>
              <a:rPr lang="zh-TW" altLang="en-US" dirty="0"/>
              <a:t>兩個整數</a:t>
            </a:r>
            <a:r>
              <a:rPr lang="zh-TW" altLang="en-US" dirty="0" smtClean="0"/>
              <a:t>的最大正整數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何時結束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不會超過</a:t>
            </a:r>
            <a:r>
              <a:rPr lang="zh-TW" altLang="en-US" dirty="0"/>
              <a:t>兩個整數的</a:t>
            </a:r>
            <a:r>
              <a:rPr lang="zh-TW" altLang="en-US" dirty="0" smtClean="0"/>
              <a:t>最</a:t>
            </a:r>
            <a:r>
              <a:rPr lang="zh-TW" altLang="en-US" dirty="0"/>
              <a:t>小</a:t>
            </a:r>
            <a:r>
              <a:rPr lang="zh-TW" altLang="en-US" dirty="0" smtClean="0"/>
              <a:t>整數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200, 40</a:t>
            </a:r>
            <a:r>
              <a:rPr lang="zh-TW" altLang="en-US" dirty="0" smtClean="0"/>
              <a:t>的</a:t>
            </a:r>
            <a:r>
              <a:rPr lang="en-US" altLang="zh-TW" dirty="0"/>
              <a:t>GCD</a:t>
            </a:r>
          </a:p>
          <a:p>
            <a:pPr lvl="1"/>
            <a:r>
              <a:rPr lang="zh-TW" altLang="en-US" b="1" dirty="0" smtClean="0"/>
              <a:t>輾轉相除法 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下一回</a:t>
            </a:r>
            <a:r>
              <a:rPr lang="en-US" altLang="zh-TW" b="1" dirty="0" smtClean="0"/>
              <a:t>)</a:t>
            </a:r>
          </a:p>
          <a:p>
            <a:pPr lvl="1"/>
            <a:r>
              <a:rPr lang="zh-TW" altLang="en-US" dirty="0"/>
              <a:t>輾轉相</a:t>
            </a:r>
            <a:r>
              <a:rPr lang="zh-TW" altLang="en-US" dirty="0" smtClean="0"/>
              <a:t>減法</a:t>
            </a:r>
            <a:r>
              <a:rPr lang="en-US" altLang="zh-TW" b="1" dirty="0"/>
              <a:t>(</a:t>
            </a:r>
            <a:r>
              <a:rPr lang="zh-TW" altLang="en-US" b="1" dirty="0"/>
              <a:t>下一回</a:t>
            </a:r>
            <a:r>
              <a:rPr lang="en-US" altLang="zh-TW" b="1" dirty="0" smtClean="0"/>
              <a:t>)</a:t>
            </a:r>
          </a:p>
          <a:p>
            <a:r>
              <a:rPr lang="zh-TW" altLang="en-US" dirty="0" smtClean="0"/>
              <a:t>最小公倍數</a:t>
            </a:r>
            <a:r>
              <a:rPr lang="en-US" altLang="zh-TW" dirty="0" smtClean="0"/>
              <a:t>(LCM):</a:t>
            </a:r>
            <a:r>
              <a:rPr lang="zh-TW" altLang="en-US" dirty="0" smtClean="0"/>
              <a:t> </a:t>
            </a:r>
            <a:r>
              <a:rPr lang="en-US" altLang="zh-TW" dirty="0"/>
              <a:t>n1*n2/</a:t>
            </a:r>
            <a:r>
              <a:rPr lang="en-US" altLang="zh-TW" dirty="0" err="1"/>
              <a:t>gcd</a:t>
            </a:r>
            <a:endParaRPr lang="en-US" altLang="zh-TW" b="1" dirty="0"/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1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求兩個整數</a:t>
            </a:r>
            <a:r>
              <a:rPr lang="en-US" altLang="zh-TW" dirty="0"/>
              <a:t>GCD</a:t>
            </a:r>
            <a:r>
              <a:rPr lang="zh-TW" altLang="en-US" dirty="0"/>
              <a:t>的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ivisor)</a:t>
            </a:r>
            <a:r>
              <a:rPr lang="zh-TW" altLang="en-US" dirty="0"/>
              <a:t>是能夠同時整除它們的最大的正整數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592" y="2897667"/>
            <a:ext cx="6496050" cy="17240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592" y="4983596"/>
            <a:ext cx="5991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82" y="356071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用三種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完成</a:t>
            </a:r>
            <a:r>
              <a:rPr lang="en-US" altLang="zh-TW" dirty="0" smtClean="0"/>
              <a:t>: while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512" y="1027568"/>
            <a:ext cx="12095430" cy="583043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=1;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=2</a:t>
            </a:r>
            <a:r>
              <a:rPr lang="en-US" altLang="zh-TW" sz="3600" dirty="0" smtClean="0"/>
              <a:t>;</a:t>
            </a: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 while (</a:t>
            </a:r>
            <a:r>
              <a:rPr lang="en-US" altLang="zh-TW" sz="3600" dirty="0" err="1">
                <a:solidFill>
                  <a:srgbClr val="FF0000"/>
                </a:solidFill>
              </a:rPr>
              <a:t>i</a:t>
            </a:r>
            <a:r>
              <a:rPr lang="en-US" altLang="zh-TW" sz="3600" dirty="0">
                <a:solidFill>
                  <a:srgbClr val="FF0000"/>
                </a:solidFill>
              </a:rPr>
              <a:t>&lt;=n1 &amp;&amp; </a:t>
            </a:r>
            <a:r>
              <a:rPr lang="en-US" altLang="zh-TW" sz="3600" dirty="0" err="1">
                <a:solidFill>
                  <a:srgbClr val="FF0000"/>
                </a:solidFill>
              </a:rPr>
              <a:t>i</a:t>
            </a:r>
            <a:r>
              <a:rPr lang="en-US" altLang="zh-TW" sz="3600" dirty="0">
                <a:solidFill>
                  <a:srgbClr val="FF0000"/>
                </a:solidFill>
              </a:rPr>
              <a:t>&lt;=n2</a:t>
            </a:r>
            <a:r>
              <a:rPr lang="en-US" altLang="zh-TW" sz="3600" dirty="0"/>
              <a:t>) {</a:t>
            </a:r>
          </a:p>
          <a:p>
            <a:pPr marL="0" indent="0">
              <a:buNone/>
            </a:pPr>
            <a:r>
              <a:rPr lang="en-US" altLang="zh-TW" sz="3600" dirty="0"/>
              <a:t>      if (n1%i==0 &amp;&amp; n2%i==0) 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   </a:t>
            </a:r>
            <a:r>
              <a:rPr lang="en-US" altLang="zh-TW" sz="3600" dirty="0" err="1" smtClean="0"/>
              <a:t>gcd</a:t>
            </a:r>
            <a:r>
              <a:rPr lang="en-US" altLang="zh-TW" sz="3600" dirty="0" smtClean="0"/>
              <a:t>=</a:t>
            </a:r>
            <a:r>
              <a:rPr lang="en-US" altLang="zh-TW" sz="3600" dirty="0" err="1" smtClean="0"/>
              <a:t>i</a:t>
            </a:r>
            <a:r>
              <a:rPr lang="en-US" altLang="zh-TW" sz="3600" dirty="0"/>
              <a:t>;</a:t>
            </a:r>
          </a:p>
          <a:p>
            <a:pPr marL="0" indent="0">
              <a:buNone/>
            </a:pPr>
            <a:r>
              <a:rPr lang="en-US" altLang="zh-TW" sz="3600" dirty="0"/>
              <a:t>      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++;} //while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System.out.println</a:t>
            </a:r>
            <a:r>
              <a:rPr lang="en-US" altLang="zh-TW" sz="3600" dirty="0"/>
              <a:t>("1-while: GCD("+n1+","+n2+")="+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);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200" dirty="0" err="1"/>
              <a:t>System.out.println</a:t>
            </a:r>
            <a:r>
              <a:rPr lang="en-US" altLang="zh-TW" sz="3200" dirty="0"/>
              <a:t>("1-while: LCM("+n1+","+n2+")="+n1*n2/</a:t>
            </a:r>
            <a:r>
              <a:rPr lang="en-US" altLang="zh-TW" sz="3200" dirty="0" err="1"/>
              <a:t>gcd</a:t>
            </a:r>
            <a:r>
              <a:rPr lang="en-US" altLang="zh-TW" sz="3200" dirty="0"/>
              <a:t>);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8523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7542" y="75414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用三種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完成</a:t>
            </a:r>
            <a:r>
              <a:rPr lang="en-US" altLang="zh-TW" dirty="0" smtClean="0"/>
              <a:t>: do while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8887" y="769544"/>
            <a:ext cx="11199137" cy="5830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pt-BR" altLang="zh-TW" sz="3200" dirty="0"/>
              <a:t> gcd=1; i=2;</a:t>
            </a:r>
          </a:p>
          <a:p>
            <a:pPr marL="0" indent="0">
              <a:buNone/>
            </a:pPr>
            <a:r>
              <a:rPr lang="pt-BR" altLang="zh-TW" sz="3200" dirty="0"/>
              <a:t>     do {</a:t>
            </a:r>
          </a:p>
          <a:p>
            <a:pPr marL="0" indent="0">
              <a:buNone/>
            </a:pPr>
            <a:r>
              <a:rPr lang="pt-BR" altLang="zh-TW" sz="3200" dirty="0"/>
              <a:t>     </a:t>
            </a:r>
            <a:r>
              <a:rPr lang="zh-TW" altLang="en-US" sz="3200" dirty="0" smtClean="0"/>
              <a:t> </a:t>
            </a:r>
            <a:r>
              <a:rPr lang="pt-BR" altLang="zh-TW" sz="3200" dirty="0" smtClean="0"/>
              <a:t>  </a:t>
            </a:r>
            <a:r>
              <a:rPr lang="pt-BR" altLang="zh-TW" sz="3200" dirty="0"/>
              <a:t>if (n1%i==0 &amp;&amp; n2%i==0) </a:t>
            </a:r>
            <a:endParaRPr lang="pt-BR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</a:t>
            </a:r>
            <a:r>
              <a:rPr lang="pt-BR" altLang="zh-TW" sz="3200" dirty="0" smtClean="0"/>
              <a:t>gcd=i</a:t>
            </a:r>
            <a:r>
              <a:rPr lang="pt-BR" altLang="zh-TW" sz="3200" dirty="0"/>
              <a:t>;</a:t>
            </a:r>
          </a:p>
          <a:p>
            <a:pPr marL="0" indent="0">
              <a:buNone/>
            </a:pPr>
            <a:r>
              <a:rPr lang="pt-BR" altLang="zh-TW" sz="3200" dirty="0"/>
              <a:t>    </a:t>
            </a:r>
            <a:r>
              <a:rPr lang="zh-TW" altLang="en-US" sz="3200" dirty="0" smtClean="0"/>
              <a:t> </a:t>
            </a:r>
            <a:r>
              <a:rPr lang="pt-BR" altLang="zh-TW" sz="3200" dirty="0" smtClean="0"/>
              <a:t>   </a:t>
            </a:r>
            <a:r>
              <a:rPr lang="pt-BR" altLang="zh-TW" sz="3200" dirty="0"/>
              <a:t>i</a:t>
            </a:r>
            <a:r>
              <a:rPr lang="pt-BR" altLang="zh-TW" sz="3200" dirty="0" smtClean="0"/>
              <a:t>++;</a:t>
            </a:r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</a:t>
            </a:r>
            <a:r>
              <a:rPr lang="pt-BR" altLang="zh-TW" sz="3200" dirty="0" smtClean="0"/>
              <a:t>} </a:t>
            </a:r>
            <a:r>
              <a:rPr lang="pt-BR" altLang="zh-TW" sz="3200" dirty="0"/>
              <a:t>while (i&lt;=n1 &amp;&amp; i&lt;=n2);</a:t>
            </a:r>
          </a:p>
          <a:p>
            <a:pPr marL="0" indent="0">
              <a:buNone/>
            </a:pPr>
            <a:r>
              <a:rPr lang="pt-BR" altLang="zh-TW" sz="3200" dirty="0"/>
              <a:t>    System.out.println("2-do while: GCD("+n1+","+n2+")="+gcd);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625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7542" y="75414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用三種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完成</a:t>
            </a:r>
            <a:r>
              <a:rPr lang="en-US" altLang="zh-TW" dirty="0" smtClean="0"/>
              <a:t>: for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748" y="769544"/>
            <a:ext cx="11805719" cy="6088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/>
              <a:t>  for(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=1,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=2;(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&lt;=n1 &amp;&amp;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&lt;=n2);</a:t>
            </a:r>
            <a:r>
              <a:rPr lang="en-US" altLang="zh-TW" sz="3600" dirty="0" err="1"/>
              <a:t>i</a:t>
            </a:r>
            <a:r>
              <a:rPr lang="en-US" altLang="zh-TW" sz="3600" dirty="0"/>
              <a:t>++) </a:t>
            </a:r>
          </a:p>
          <a:p>
            <a:pPr marL="0" indent="0">
              <a:buNone/>
            </a:pPr>
            <a:r>
              <a:rPr lang="en-US" altLang="zh-TW" sz="3600" dirty="0"/>
              <a:t>       if (n1%i==0 &amp;&amp; n2%i==0) 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   </a:t>
            </a:r>
            <a:r>
              <a:rPr lang="en-US" altLang="zh-TW" sz="3600" dirty="0" err="1" smtClean="0"/>
              <a:t>gcd</a:t>
            </a:r>
            <a:r>
              <a:rPr lang="en-US" altLang="zh-TW" sz="3600" dirty="0" smtClean="0"/>
              <a:t>=</a:t>
            </a:r>
            <a:r>
              <a:rPr lang="en-US" altLang="zh-TW" sz="3600" dirty="0" err="1" smtClean="0"/>
              <a:t>i</a:t>
            </a:r>
            <a:r>
              <a:rPr lang="en-US" altLang="zh-TW" sz="3600" dirty="0"/>
              <a:t>;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System.out.println</a:t>
            </a:r>
            <a:r>
              <a:rPr lang="en-US" altLang="zh-TW" sz="3600" dirty="0"/>
              <a:t>("3-for: GCD("+n1+","+n2+")="+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+"\n");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0692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7542" y="75414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用三種</a:t>
            </a:r>
            <a:r>
              <a:rPr lang="en-US" altLang="zh-TW" dirty="0" smtClean="0"/>
              <a:t>while loop </a:t>
            </a:r>
            <a:r>
              <a:rPr lang="zh-TW" altLang="en-US" dirty="0" smtClean="0"/>
              <a:t>顯示過程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748" y="769544"/>
            <a:ext cx="12448515" cy="6088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err="1" smtClean="0"/>
              <a:t>gcd</a:t>
            </a:r>
            <a:r>
              <a:rPr lang="en-US" altLang="zh-TW" sz="3600" dirty="0" smtClean="0"/>
              <a:t>=1</a:t>
            </a:r>
            <a:r>
              <a:rPr lang="en-US" altLang="zh-TW" sz="3600" dirty="0"/>
              <a:t>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=2;</a:t>
            </a:r>
          </a:p>
          <a:p>
            <a:pPr marL="0" indent="0">
              <a:buNone/>
            </a:pPr>
            <a:r>
              <a:rPr lang="en-US" altLang="zh-TW" sz="3600" dirty="0" smtClean="0"/>
              <a:t>while </a:t>
            </a:r>
            <a:r>
              <a:rPr lang="en-US" altLang="zh-TW" sz="3600" dirty="0"/>
              <a:t>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&lt;=n1 &amp;&amp;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&lt;=n2) {</a:t>
            </a:r>
          </a:p>
          <a:p>
            <a:pPr marL="0" indent="0">
              <a:buNone/>
            </a:pPr>
            <a:r>
              <a:rPr lang="en-US" altLang="zh-TW" sz="3600" dirty="0"/>
              <a:t>      if (n1%i==0 &amp;&amp; n2%i==0) {</a:t>
            </a:r>
          </a:p>
          <a:p>
            <a:pPr marL="0" indent="0">
              <a:buNone/>
            </a:pPr>
            <a:r>
              <a:rPr lang="en-US" altLang="zh-TW" sz="3600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(n1+" and "+n2+"</a:t>
            </a:r>
            <a:r>
              <a:rPr lang="zh-TW" altLang="en-US" dirty="0"/>
              <a:t>能被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+"</a:t>
            </a:r>
            <a:r>
              <a:rPr lang="zh-TW" altLang="en-US" dirty="0"/>
              <a:t>整除</a:t>
            </a:r>
            <a:r>
              <a:rPr lang="en-US" altLang="zh-TW" dirty="0"/>
              <a:t>,so </a:t>
            </a:r>
            <a:r>
              <a:rPr lang="zh-TW" altLang="en-US" dirty="0"/>
              <a:t>目前</a:t>
            </a:r>
            <a:r>
              <a:rPr lang="en-US" altLang="zh-TW" dirty="0" err="1"/>
              <a:t>gcd</a:t>
            </a:r>
            <a:r>
              <a:rPr lang="zh-TW" altLang="en-US" dirty="0"/>
              <a:t>改為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sz="3600" dirty="0"/>
              <a:t>        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=</a:t>
            </a:r>
            <a:r>
              <a:rPr lang="en-US" altLang="zh-TW" sz="3600" dirty="0" err="1"/>
              <a:t>i</a:t>
            </a:r>
            <a:r>
              <a:rPr lang="en-US" altLang="zh-TW" sz="3600" dirty="0"/>
              <a:t>;}</a:t>
            </a:r>
          </a:p>
          <a:p>
            <a:pPr marL="0" indent="0">
              <a:buNone/>
            </a:pPr>
            <a:r>
              <a:rPr lang="en-US" altLang="zh-TW" sz="3600" dirty="0"/>
              <a:t>      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++;} //</a:t>
            </a:r>
            <a:r>
              <a:rPr lang="en-US" altLang="zh-TW" sz="3600" dirty="0" smtClean="0"/>
              <a:t>while</a:t>
            </a:r>
          </a:p>
          <a:p>
            <a:pPr marL="0" indent="0">
              <a:buNone/>
            </a:pPr>
            <a:r>
              <a:rPr lang="en-US" altLang="zh-TW" sz="3600" dirty="0" err="1" smtClean="0"/>
              <a:t>System.out.println</a:t>
            </a:r>
            <a:r>
              <a:rPr lang="en-US" altLang="zh-TW" sz="3600" dirty="0"/>
              <a:t>("1-while: GCD("+n1+","+n2+")="+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);</a:t>
            </a:r>
          </a:p>
          <a:p>
            <a:pPr marL="0" indent="0">
              <a:buNone/>
            </a:pPr>
            <a:r>
              <a:rPr lang="en-US" altLang="zh-TW" sz="3600" dirty="0" err="1" smtClean="0"/>
              <a:t>System.out.println</a:t>
            </a:r>
            <a:r>
              <a:rPr lang="en-US" altLang="zh-TW" sz="3600" dirty="0"/>
              <a:t>("1-while: LCM("+n1+","+n2+")="+n1*n2/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);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77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102" y="0"/>
            <a:ext cx="6192046" cy="449071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799" y="4436100"/>
            <a:ext cx="5627974" cy="25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palindrome</a:t>
            </a:r>
            <a:r>
              <a:rPr lang="zh-TW" altLang="en-US" dirty="0"/>
              <a:t>迴文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2017/1/2 line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745" y="2229644"/>
            <a:ext cx="328612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4703" y="120682"/>
            <a:ext cx="10515600" cy="974788"/>
          </a:xfrm>
        </p:spPr>
        <p:txBody>
          <a:bodyPr/>
          <a:lstStyle/>
          <a:p>
            <a:r>
              <a:rPr lang="en-US" altLang="zh-TW" dirty="0" smtClean="0"/>
              <a:t>palindrome</a:t>
            </a:r>
            <a:r>
              <a:rPr lang="zh-TW" altLang="en-US" dirty="0"/>
              <a:t>迴文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869" y="1219907"/>
            <a:ext cx="5263836" cy="275456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輸入字串，判斷是否為迴文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迴文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2017102</a:t>
            </a:r>
          </a:p>
          <a:p>
            <a:pPr lvl="1"/>
            <a:r>
              <a:rPr lang="en-US" altLang="zh-TW" dirty="0" smtClean="0"/>
              <a:t>ABCBA</a:t>
            </a:r>
          </a:p>
          <a:p>
            <a:pPr lvl="1"/>
            <a:r>
              <a:rPr lang="en-US" altLang="zh-TW" dirty="0" smtClean="0"/>
              <a:t>ABBA</a:t>
            </a:r>
          </a:p>
          <a:p>
            <a:r>
              <a:rPr lang="zh-TW" altLang="en-US" dirty="0" smtClean="0"/>
              <a:t>不是迴文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ABCBB</a:t>
            </a: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124261" y="1344344"/>
            <a:ext cx="6953061" cy="2892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輸入字串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Scanner </a:t>
            </a:r>
            <a:r>
              <a:rPr lang="en-US" altLang="zh-TW" dirty="0"/>
              <a:t>input = new Scanner(System.in);</a:t>
            </a:r>
          </a:p>
          <a:p>
            <a:pPr marL="457200" lvl="1" indent="0">
              <a:buNone/>
            </a:pPr>
            <a:r>
              <a:rPr lang="en-US" altLang="zh-TW" dirty="0" smtClean="0"/>
              <a:t>String str1 </a:t>
            </a:r>
            <a:r>
              <a:rPr lang="en-US" altLang="zh-TW" dirty="0"/>
              <a:t>= </a:t>
            </a:r>
            <a:r>
              <a:rPr lang="en-US" altLang="zh-TW" dirty="0" err="1"/>
              <a:t>input.next</a:t>
            </a:r>
            <a:r>
              <a:rPr lang="en-US" altLang="zh-TW" dirty="0" err="1">
                <a:solidFill>
                  <a:srgbClr val="FF0000"/>
                </a:solidFill>
              </a:rPr>
              <a:t>Line</a:t>
            </a:r>
            <a:r>
              <a:rPr lang="en-US" altLang="zh-TW" dirty="0" smtClean="0"/>
              <a:t>();</a:t>
            </a:r>
          </a:p>
          <a:p>
            <a:r>
              <a:rPr lang="en-US" altLang="zh-TW" dirty="0"/>
              <a:t>str1.length</a:t>
            </a:r>
            <a:r>
              <a:rPr lang="en-US" altLang="zh-TW" dirty="0" smtClean="0"/>
              <a:t>()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字串長度</a:t>
            </a:r>
            <a:endParaRPr lang="en-US" altLang="zh-TW" dirty="0" smtClean="0"/>
          </a:p>
          <a:p>
            <a:r>
              <a:rPr lang="en-US" altLang="zh-TW" dirty="0" smtClean="0"/>
              <a:t> :</a:t>
            </a:r>
            <a:r>
              <a:rPr lang="zh-TW" altLang="en-US" dirty="0" smtClean="0"/>
              <a:t>取得字串第</a:t>
            </a:r>
            <a:r>
              <a:rPr lang="en-US" altLang="zh-TW" dirty="0" err="1" smtClean="0"/>
              <a:t>i</a:t>
            </a:r>
            <a:r>
              <a:rPr lang="zh-TW" altLang="en-US" dirty="0" smtClean="0"/>
              <a:t>個</a:t>
            </a:r>
            <a:r>
              <a:rPr lang="zh-TW" altLang="en-US" dirty="0" smtClean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char</a:t>
            </a:r>
            <a:r>
              <a:rPr lang="en-US" altLang="zh-TW" dirty="0" smtClean="0"/>
              <a:t>acter)</a:t>
            </a:r>
          </a:p>
          <a:p>
            <a:pPr lvl="1"/>
            <a:r>
              <a:rPr lang="en-US" altLang="zh-TW" dirty="0" smtClean="0"/>
              <a:t>i: 0~</a:t>
            </a:r>
            <a:r>
              <a:rPr lang="en-US" altLang="zh-TW" dirty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-1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1869038" y="4983848"/>
          <a:ext cx="4540815" cy="518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08163"/>
                <a:gridCol w="908163"/>
                <a:gridCol w="908163"/>
                <a:gridCol w="908163"/>
                <a:gridCol w="9081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792587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=0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652666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=1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585173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=2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517680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=3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607503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=4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113578" y="5058262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str1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333708" y="5058262"/>
            <a:ext cx="29518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str1.length</a:t>
            </a:r>
            <a:r>
              <a:rPr lang="en-US" altLang="zh-TW" sz="3200" dirty="0" smtClean="0">
                <a:solidFill>
                  <a:srgbClr val="FF0000"/>
                </a:solidFill>
              </a:rPr>
              <a:t>()==5</a:t>
            </a:r>
            <a:r>
              <a:rPr lang="zh-TW" altLang="en-US" sz="3200" dirty="0" smtClean="0">
                <a:solidFill>
                  <a:srgbClr val="FF0000"/>
                </a:solidFill>
              </a:rPr>
              <a:t> </a:t>
            </a:r>
            <a:endParaRPr lang="zh-TW" altLang="en-US" sz="3200" dirty="0"/>
          </a:p>
        </p:txBody>
      </p:sp>
      <p:sp>
        <p:nvSpPr>
          <p:cNvPr id="13" name="拱形 12"/>
          <p:cNvSpPr/>
          <p:nvPr/>
        </p:nvSpPr>
        <p:spPr>
          <a:xfrm>
            <a:off x="1827631" y="3460410"/>
            <a:ext cx="4160897" cy="2901551"/>
          </a:xfrm>
          <a:prstGeom prst="blockArc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57622" y="6398697"/>
            <a:ext cx="1476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(0)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250377" y="6292859"/>
            <a:ext cx="1476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03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6228" y="294696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搶答</a:t>
            </a:r>
            <a:r>
              <a:rPr lang="en-US" altLang="zh-TW" dirty="0" smtClean="0"/>
              <a:t>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0252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345" y="0"/>
            <a:ext cx="10515600" cy="1325563"/>
          </a:xfrm>
        </p:spPr>
        <p:txBody>
          <a:bodyPr/>
          <a:lstStyle/>
          <a:p>
            <a:r>
              <a:rPr lang="zh-TW" altLang="en-US" dirty="0"/>
              <a:t>取得字串第</a:t>
            </a:r>
            <a:r>
              <a:rPr lang="en-US" altLang="zh-TW" dirty="0" err="1"/>
              <a:t>i</a:t>
            </a:r>
            <a:r>
              <a:rPr lang="zh-TW" altLang="en-US" dirty="0"/>
              <a:t>個字元</a:t>
            </a:r>
            <a:r>
              <a:rPr lang="en-US" altLang="zh-TW" dirty="0"/>
              <a:t>(character)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32096"/>
            <a:ext cx="6783925" cy="5599568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>
            <a:off x="4517679" y="3684760"/>
            <a:ext cx="2697933" cy="452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7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7621" y="75416"/>
            <a:ext cx="6621855" cy="63981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輸入字串，判斷是否為迴文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513" y="809229"/>
            <a:ext cx="10515600" cy="5108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left=0;right=str1.length</a:t>
            </a:r>
            <a:r>
              <a:rPr lang="en-US" altLang="zh-TW" dirty="0"/>
              <a:t>()-1;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palindrome=</a:t>
            </a:r>
            <a:r>
              <a:rPr lang="en-US" altLang="zh-TW" dirty="0" smtClean="0">
                <a:solidFill>
                  <a:srgbClr val="FF0000"/>
                </a:solidFill>
              </a:rPr>
              <a:t>true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while (left&lt;right) {</a:t>
            </a:r>
          </a:p>
          <a:p>
            <a:pPr marL="0" indent="0">
              <a:buNone/>
            </a:pPr>
            <a:r>
              <a:rPr lang="en-US" altLang="zh-TW" dirty="0"/>
              <a:t>       if (str1.charAt(left)</a:t>
            </a:r>
            <a:r>
              <a:rPr lang="en-US" altLang="zh-TW" dirty="0">
                <a:solidFill>
                  <a:srgbClr val="FF0000"/>
                </a:solidFill>
              </a:rPr>
              <a:t>!=</a:t>
            </a:r>
            <a:r>
              <a:rPr lang="en-US" altLang="zh-TW" dirty="0"/>
              <a:t>str1.charAt(right)) 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zh-TW" altLang="en-US" dirty="0" smtClean="0"/>
              <a:t>  </a:t>
            </a:r>
            <a:r>
              <a:rPr lang="en-US" altLang="zh-TW" dirty="0" smtClean="0"/>
              <a:t>    </a:t>
            </a:r>
            <a:r>
              <a:rPr lang="en-US" altLang="zh-TW" dirty="0"/>
              <a:t>{palindrome=false;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break</a:t>
            </a:r>
            <a:r>
              <a:rPr lang="en-US" altLang="zh-TW" dirty="0"/>
              <a:t>;}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smtClean="0"/>
              <a:t>  </a:t>
            </a:r>
            <a:r>
              <a:rPr lang="en-US" altLang="zh-TW" dirty="0" smtClean="0">
                <a:solidFill>
                  <a:srgbClr val="FF0000"/>
                </a:solidFill>
              </a:rPr>
              <a:t>left++;</a:t>
            </a:r>
            <a:r>
              <a:rPr lang="zh-TW" altLang="en-US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7030A0"/>
                </a:solidFill>
              </a:rPr>
              <a:t>right--;</a:t>
            </a:r>
            <a:r>
              <a:rPr lang="zh-TW" altLang="en-US" b="1" dirty="0" smtClean="0">
                <a:solidFill>
                  <a:srgbClr val="7030A0"/>
                </a:solidFill>
              </a:rPr>
              <a:t>  </a:t>
            </a:r>
            <a:endParaRPr lang="en-US" altLang="zh-TW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</a:rPr>
              <a:t>       </a:t>
            </a:r>
            <a:r>
              <a:rPr lang="en-US" altLang="zh-TW" dirty="0" smtClean="0"/>
              <a:t>}//while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if (palindrome) 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是迴文</a:t>
            </a:r>
            <a:r>
              <a:rPr lang="en-US" altLang="zh-TW" dirty="0" smtClean="0"/>
              <a:t>!“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else                    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不是迴文</a:t>
            </a:r>
            <a:r>
              <a:rPr lang="en-US" altLang="zh-TW" dirty="0"/>
              <a:t>!";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 smtClean="0"/>
              <a:t>(+</a:t>
            </a:r>
            <a:r>
              <a:rPr lang="en-US" altLang="zh-TW" dirty="0"/>
              <a:t>dif);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7292064" y="6011886"/>
          <a:ext cx="4540815" cy="518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08163"/>
                <a:gridCol w="908163"/>
                <a:gridCol w="908163"/>
                <a:gridCol w="908163"/>
                <a:gridCol w="9081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向下箭號 6"/>
          <p:cNvSpPr/>
          <p:nvPr/>
        </p:nvSpPr>
        <p:spPr>
          <a:xfrm>
            <a:off x="7387628" y="5532440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10936586" y="5532440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855394" y="5204965"/>
            <a:ext cx="623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right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224075" y="5171233"/>
            <a:ext cx="49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left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936040" y="6355472"/>
            <a:ext cx="908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/>
              <a:t>str1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855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7405" y="337965"/>
            <a:ext cx="10937341" cy="13255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 smtClean="0"/>
              <a:t>10</a:t>
            </a:r>
            <a:r>
              <a:rPr lang="zh-TW" altLang="en-US" dirty="0" smtClean="0"/>
              <a:t>周習題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4"/>
            <a:ext cx="11275337" cy="5032375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10 </a:t>
            </a:r>
            <a:r>
              <a:rPr lang="en-US" altLang="zh-TW" sz="3600" dirty="0" smtClean="0">
                <a:solidFill>
                  <a:srgbClr val="FF0000"/>
                </a:solidFill>
              </a:rPr>
              <a:t>-1:</a:t>
            </a:r>
            <a:r>
              <a:rPr lang="zh-TW" altLang="en-US" sz="3600" dirty="0" smtClean="0">
                <a:solidFill>
                  <a:srgbClr val="FF0000"/>
                </a:solidFill>
              </a:rPr>
              <a:t>求２～ｎ之所有</a:t>
            </a:r>
            <a:r>
              <a:rPr lang="zh-TW" altLang="zh-TW" sz="3200" b="1" dirty="0" smtClean="0"/>
              <a:t>質數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200" dirty="0" smtClean="0">
                <a:solidFill>
                  <a:srgbClr val="FF0000"/>
                </a:solidFill>
              </a:rPr>
              <a:t>輸入</a:t>
            </a:r>
            <a:r>
              <a:rPr lang="en-US" altLang="zh-TW" sz="3200" dirty="0" smtClean="0">
                <a:solidFill>
                  <a:srgbClr val="FF0000"/>
                </a:solidFill>
              </a:rPr>
              <a:t>n</a:t>
            </a:r>
            <a:r>
              <a:rPr lang="zh-TW" altLang="en-US" sz="3200" dirty="0" smtClean="0">
                <a:solidFill>
                  <a:srgbClr val="FF0000"/>
                </a:solidFill>
              </a:rPr>
              <a:t>， </a:t>
            </a:r>
            <a:r>
              <a:rPr lang="zh-TW" altLang="en-US" sz="3200" dirty="0" smtClean="0"/>
              <a:t>列出２～ｎ</a:t>
            </a:r>
            <a:r>
              <a:rPr lang="zh-TW" altLang="en-US" sz="3200" dirty="0"/>
              <a:t>之所有</a:t>
            </a:r>
            <a:r>
              <a:rPr lang="zh-TW" altLang="zh-TW" sz="2800" b="1" dirty="0" smtClean="0"/>
              <a:t>質數</a:t>
            </a:r>
            <a:endParaRPr lang="en-US" altLang="zh-TW" sz="3200" dirty="0" smtClean="0"/>
          </a:p>
          <a:p>
            <a:pPr lvl="1"/>
            <a:r>
              <a:rPr lang="zh-TW" altLang="en-US" sz="2800" dirty="0" smtClean="0">
                <a:solidFill>
                  <a:srgbClr val="FF0000"/>
                </a:solidFill>
              </a:rPr>
              <a:t>輸入錯誤</a:t>
            </a:r>
            <a:r>
              <a:rPr lang="en-US" altLang="zh-TW" sz="2800" dirty="0" smtClean="0">
                <a:solidFill>
                  <a:srgbClr val="FF0000"/>
                </a:solidFill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</a:rPr>
              <a:t>如＜＝</a:t>
            </a:r>
            <a:r>
              <a:rPr lang="zh-TW" altLang="en-US" sz="2800" dirty="0">
                <a:solidFill>
                  <a:srgbClr val="FF0000"/>
                </a:solidFill>
              </a:rPr>
              <a:t>１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r>
              <a:rPr lang="zh-TW" altLang="en-US" sz="2800" dirty="0">
                <a:solidFill>
                  <a:srgbClr val="FF0000"/>
                </a:solidFill>
              </a:rPr>
              <a:t>，結束</a:t>
            </a:r>
            <a:r>
              <a:rPr lang="zh-TW" altLang="en-US" sz="2800" dirty="0" smtClean="0">
                <a:solidFill>
                  <a:srgbClr val="FF0000"/>
                </a:solidFill>
              </a:rPr>
              <a:t>程式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>
                <a:solidFill>
                  <a:srgbClr val="FF0000"/>
                </a:solidFill>
              </a:rPr>
              <a:t>輸入</a:t>
            </a:r>
            <a:r>
              <a:rPr lang="en-US" altLang="zh-TW" sz="2800" dirty="0" smtClean="0">
                <a:solidFill>
                  <a:srgbClr val="FF0000"/>
                </a:solidFill>
              </a:rPr>
              <a:t>n</a:t>
            </a:r>
            <a:r>
              <a:rPr lang="zh-TW" altLang="en-US" sz="2800" dirty="0" smtClean="0">
                <a:solidFill>
                  <a:srgbClr val="FF0000"/>
                </a:solidFill>
              </a:rPr>
              <a:t>後，分別以</a:t>
            </a:r>
            <a:r>
              <a:rPr lang="en-US" altLang="zh-TW" sz="2800" dirty="0" smtClean="0">
                <a:solidFill>
                  <a:srgbClr val="FF0000"/>
                </a:solidFill>
              </a:rPr>
              <a:t>while, 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do..while</a:t>
            </a:r>
            <a:r>
              <a:rPr lang="en-US" altLang="zh-TW" sz="2800" dirty="0" smtClean="0">
                <a:solidFill>
                  <a:srgbClr val="FF0000"/>
                </a:solidFill>
              </a:rPr>
              <a:t>, for </a:t>
            </a:r>
            <a:r>
              <a:rPr lang="zh-TW" altLang="en-US" sz="2800" dirty="0" smtClean="0">
                <a:solidFill>
                  <a:srgbClr val="FF0000"/>
                </a:solidFill>
              </a:rPr>
              <a:t>等三種</a:t>
            </a:r>
            <a:r>
              <a:rPr lang="zh-TW" altLang="en-US" sz="2800" dirty="0">
                <a:solidFill>
                  <a:srgbClr val="FF0000"/>
                </a:solidFill>
              </a:rPr>
              <a:t>迴圈</a:t>
            </a:r>
            <a:r>
              <a:rPr lang="zh-TW" altLang="en-US" sz="2800" dirty="0" smtClean="0">
                <a:solidFill>
                  <a:srgbClr val="FF0000"/>
                </a:solidFill>
              </a:rPr>
              <a:t>求</a:t>
            </a:r>
            <a:r>
              <a:rPr lang="zh-TW" altLang="en-US" sz="2800" dirty="0">
                <a:solidFill>
                  <a:srgbClr val="FF0000"/>
                </a:solidFill>
              </a:rPr>
              <a:t>解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lvl="2"/>
            <a:r>
              <a:rPr lang="zh-TW" altLang="en-US" sz="2800" dirty="0" smtClean="0">
                <a:solidFill>
                  <a:prstClr val="black"/>
                </a:solidFill>
              </a:rPr>
              <a:t>放置於同一</a:t>
            </a:r>
            <a:r>
              <a:rPr lang="en-US" altLang="zh-TW" sz="2800" dirty="0" smtClean="0">
                <a:solidFill>
                  <a:prstClr val="black"/>
                </a:solidFill>
              </a:rPr>
              <a:t>.java</a:t>
            </a:r>
          </a:p>
          <a:p>
            <a:pPr lvl="2"/>
            <a:r>
              <a:rPr lang="zh-TW" altLang="en-US" sz="2800" dirty="0" smtClean="0">
                <a:solidFill>
                  <a:prstClr val="black"/>
                </a:solidFill>
              </a:rPr>
              <a:t>使用者可重複</a:t>
            </a:r>
            <a:r>
              <a:rPr lang="zh-TW" altLang="en-US" sz="2800" dirty="0" smtClean="0">
                <a:solidFill>
                  <a:srgbClr val="FF0000"/>
                </a:solidFill>
              </a:rPr>
              <a:t>輸入，直到輸入</a:t>
            </a:r>
            <a:r>
              <a:rPr lang="en-US" altLang="zh-TW" sz="2800" dirty="0" smtClean="0">
                <a:solidFill>
                  <a:srgbClr val="FF0000"/>
                </a:solidFill>
              </a:rPr>
              <a:t>&lt;=</a:t>
            </a:r>
            <a:r>
              <a:rPr lang="zh-TW" altLang="en-US" sz="2800" dirty="0" smtClean="0">
                <a:solidFill>
                  <a:srgbClr val="FF0000"/>
                </a:solidFill>
              </a:rPr>
              <a:t>１或回答</a:t>
            </a:r>
            <a:r>
              <a:rPr lang="en-US" altLang="zh-TW" sz="2800" dirty="0" smtClean="0">
                <a:solidFill>
                  <a:srgbClr val="FF0000"/>
                </a:solidFill>
              </a:rPr>
              <a:t>N</a:t>
            </a:r>
            <a:r>
              <a:rPr lang="zh-TW" altLang="en-US" sz="2800" dirty="0" smtClean="0">
                <a:solidFill>
                  <a:srgbClr val="FF0000"/>
                </a:solidFill>
              </a:rPr>
              <a:t>，才結束程式</a:t>
            </a:r>
            <a:r>
              <a:rPr lang="zh-TW" altLang="zh-TW" sz="800" dirty="0" smtClean="0">
                <a:solidFill>
                  <a:schemeClr val="bg1"/>
                </a:solidFill>
              </a:rPr>
              <a:t>題</a:t>
            </a:r>
            <a:r>
              <a:rPr lang="zh-TW" altLang="zh-TW" sz="800" dirty="0">
                <a:solidFill>
                  <a:schemeClr val="bg1"/>
                </a:solidFill>
              </a:rPr>
              <a:t>，答錯不出下一題，直到答對為止</a:t>
            </a:r>
            <a:r>
              <a:rPr lang="zh-TW" altLang="zh-TW" sz="800" dirty="0" smtClean="0">
                <a:solidFill>
                  <a:schemeClr val="bg1"/>
                </a:solidFill>
              </a:rPr>
              <a:t>；</a:t>
            </a:r>
            <a:r>
              <a:rPr lang="en-US" altLang="zh-TW" sz="800" dirty="0" smtClean="0">
                <a:solidFill>
                  <a:schemeClr val="bg1"/>
                </a:solidFill>
              </a:rPr>
              <a:t>   </a:t>
            </a:r>
            <a:r>
              <a:rPr lang="en-US" altLang="zh-TW" sz="800" dirty="0">
                <a:solidFill>
                  <a:schemeClr val="bg1"/>
                </a:solidFill>
              </a:rPr>
              <a:t>(2)</a:t>
            </a:r>
            <a:r>
              <a:rPr lang="zh-TW" altLang="zh-TW" sz="800" dirty="0">
                <a:solidFill>
                  <a:schemeClr val="bg1"/>
                </a:solidFill>
              </a:rPr>
              <a:t>出</a:t>
            </a:r>
            <a:r>
              <a:rPr lang="en-US" altLang="zh-TW" sz="800" dirty="0">
                <a:solidFill>
                  <a:schemeClr val="bg1"/>
                </a:solidFill>
              </a:rPr>
              <a:t>N</a:t>
            </a:r>
            <a:r>
              <a:rPr lang="zh-TW" altLang="zh-TW" sz="800" dirty="0">
                <a:solidFill>
                  <a:schemeClr val="bg1"/>
                </a:solidFill>
              </a:rPr>
              <a:t>題，由</a:t>
            </a:r>
            <a:r>
              <a:rPr lang="en-US" altLang="zh-TW" sz="800" dirty="0">
                <a:solidFill>
                  <a:schemeClr val="bg1"/>
                </a:solidFill>
              </a:rPr>
              <a:t>user</a:t>
            </a:r>
            <a:r>
              <a:rPr lang="zh-TW" altLang="zh-TW" sz="800" dirty="0">
                <a:solidFill>
                  <a:schemeClr val="bg1"/>
                </a:solidFill>
              </a:rPr>
              <a:t>決定題數，每題</a:t>
            </a:r>
            <a:r>
              <a:rPr lang="en-US" altLang="zh-TW" sz="800" dirty="0">
                <a:solidFill>
                  <a:schemeClr val="bg1"/>
                </a:solidFill>
              </a:rPr>
              <a:t>10</a:t>
            </a:r>
            <a:r>
              <a:rPr lang="zh-TW" altLang="zh-TW" sz="800" dirty="0">
                <a:solidFill>
                  <a:schemeClr val="bg1"/>
                </a:solidFill>
              </a:rPr>
              <a:t>分，答錯之題目須於結束時顯示；</a:t>
            </a:r>
          </a:p>
          <a:p>
            <a:pPr lvl="1"/>
            <a:r>
              <a:rPr lang="zh-TW" altLang="en-US" dirty="0" smtClean="0">
                <a:solidFill>
                  <a:prstClr val="black"/>
                </a:solidFill>
              </a:rPr>
              <a:t>繳交</a:t>
            </a:r>
            <a:r>
              <a:rPr lang="en-US" altLang="zh-TW" dirty="0" smtClean="0">
                <a:solidFill>
                  <a:prstClr val="black"/>
                </a:solidFill>
              </a:rPr>
              <a:t>”</a:t>
            </a:r>
            <a:r>
              <a:rPr lang="zh-TW" altLang="en-US" dirty="0" smtClean="0">
                <a:solidFill>
                  <a:prstClr val="black"/>
                </a:solidFill>
              </a:rPr>
              <a:t>設計歷程</a:t>
            </a:r>
            <a:r>
              <a:rPr lang="en-US" altLang="zh-TW" dirty="0" smtClean="0">
                <a:solidFill>
                  <a:prstClr val="black"/>
                </a:solidFill>
              </a:rPr>
              <a:t>”</a:t>
            </a:r>
            <a:r>
              <a:rPr lang="zh-TW" altLang="en-US" dirty="0" smtClean="0">
                <a:solidFill>
                  <a:prstClr val="black"/>
                </a:solidFill>
              </a:rPr>
              <a:t>檔及</a:t>
            </a:r>
            <a:r>
              <a:rPr lang="en-US" altLang="zh-TW" dirty="0" smtClean="0">
                <a:solidFill>
                  <a:prstClr val="black"/>
                </a:solidFill>
              </a:rPr>
              <a:t>.java</a:t>
            </a:r>
          </a:p>
          <a:p>
            <a:pPr marL="228600" lvl="1">
              <a:spcBef>
                <a:spcPts val="1000"/>
              </a:spcBef>
            </a:pP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8011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9462" y="2553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/>
              <a:t>Review  </a:t>
            </a:r>
            <a:br>
              <a:rPr lang="en-US" altLang="zh-TW" sz="6000" dirty="0" smtClean="0"/>
            </a:br>
            <a:r>
              <a:rPr lang="en-US" altLang="zh-TW" sz="6000" dirty="0" smtClean="0">
                <a:solidFill>
                  <a:srgbClr val="FF0000"/>
                </a:solidFill>
              </a:rPr>
              <a:t>switch   case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262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改</a:t>
            </a:r>
            <a:r>
              <a:rPr lang="zh-TW" altLang="en-US" dirty="0" smtClean="0"/>
              <a:t>為</a:t>
            </a:r>
            <a:r>
              <a:rPr lang="en-US" altLang="zh-TW" dirty="0"/>
              <a:t>5</a:t>
            </a:r>
            <a:r>
              <a:rPr lang="zh-TW" altLang="en-US" dirty="0" smtClean="0"/>
              <a:t>等第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079" y="0"/>
            <a:ext cx="4457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95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4231" y="365125"/>
            <a:ext cx="4124569" cy="1325563"/>
          </a:xfrm>
        </p:spPr>
        <p:txBody>
          <a:bodyPr/>
          <a:lstStyle/>
          <a:p>
            <a:r>
              <a:rPr lang="zh-TW" altLang="en-US" dirty="0" smtClean="0"/>
              <a:t>改變</a:t>
            </a:r>
            <a:r>
              <a:rPr lang="zh-TW" altLang="en-US" dirty="0" smtClean="0">
                <a:solidFill>
                  <a:srgbClr val="FF0000"/>
                </a:solidFill>
              </a:rPr>
              <a:t>運算式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44231" y="1520825"/>
            <a:ext cx="10515600" cy="4351338"/>
          </a:xfrm>
        </p:spPr>
        <p:txBody>
          <a:bodyPr/>
          <a:lstStyle/>
          <a:p>
            <a:r>
              <a:rPr lang="en-US" altLang="zh-TW" dirty="0"/>
              <a:t>(score-50)/10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252" y="49457"/>
            <a:ext cx="5978624" cy="6858000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>
            <a:off x="6111631" y="2461846"/>
            <a:ext cx="1836615" cy="78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1547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- </a:t>
            </a:r>
            <a:r>
              <a:rPr lang="zh-TW" altLang="en-US" dirty="0"/>
              <a:t>斜金字塔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6906" y="2603499"/>
            <a:ext cx="4828744" cy="341630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利用迴圈印出</a:t>
            </a:r>
            <a:r>
              <a:rPr lang="zh-TW" altLang="en-US" sz="1400" dirty="0"/>
              <a:t> 「 </a:t>
            </a:r>
            <a:r>
              <a:rPr lang="zh-TW" altLang="en-US" dirty="0"/>
              <a:t>* 」，逐行增加印出個數，直到印出</a:t>
            </a:r>
            <a:r>
              <a:rPr lang="en-US" altLang="zh-TW" dirty="0"/>
              <a:t>7</a:t>
            </a:r>
            <a:r>
              <a:rPr lang="zh-TW" altLang="en-US" dirty="0"/>
              <a:t>層斜金字塔。</a:t>
            </a:r>
            <a:endParaRPr lang="en-US" altLang="zh-TW" dirty="0"/>
          </a:p>
          <a:p>
            <a:r>
              <a:rPr lang="zh-TW" altLang="en-US" dirty="0"/>
              <a:t>本題利用到巢狀迴圈的概念</a:t>
            </a:r>
            <a:endParaRPr lang="en-US" altLang="zh-TW" dirty="0"/>
          </a:p>
          <a:p>
            <a:r>
              <a:rPr lang="zh-TW" altLang="en-US" dirty="0"/>
              <a:t>巢狀迴圈為迴圈範圍內又有迴圈，從外層來看，內層迴圈只屬與外層迴圈內的動作。因此外層迴作用，內層迴圈開始運作到執行結束後，又回到外層迴圈。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003" y="2330449"/>
            <a:ext cx="5257800" cy="3962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1" name="群組 10"/>
          <p:cNvGrpSpPr/>
          <p:nvPr/>
        </p:nvGrpSpPr>
        <p:grpSpPr>
          <a:xfrm>
            <a:off x="10378911" y="4223208"/>
            <a:ext cx="1652833" cy="2368092"/>
            <a:chOff x="9916367" y="2787359"/>
            <a:chExt cx="1855153" cy="3004006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16367" y="3298039"/>
              <a:ext cx="1855153" cy="2493326"/>
            </a:xfrm>
            <a:prstGeom prst="rect">
              <a:avLst/>
            </a:prstGeom>
          </p:spPr>
        </p:pic>
        <p:sp>
          <p:nvSpPr>
            <p:cNvPr id="9" name="文字方塊 8"/>
            <p:cNvSpPr txBox="1"/>
            <p:nvPr/>
          </p:nvSpPr>
          <p:spPr>
            <a:xfrm>
              <a:off x="9916367" y="2787359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07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Q1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s,x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s=0;</a:t>
            </a:r>
          </a:p>
          <a:p>
            <a:pPr marL="0" indent="0">
              <a:buNone/>
            </a:pPr>
            <a:r>
              <a:rPr lang="en-US" altLang="zh-TW" dirty="0"/>
              <a:t>    for(x=1;x&lt;5;x++)</a:t>
            </a:r>
          </a:p>
          <a:p>
            <a:pPr marL="0" indent="0">
              <a:buNone/>
            </a:pPr>
            <a:r>
              <a:rPr lang="en-US" altLang="zh-TW" dirty="0"/>
              <a:t>      s=s*x;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("s="+s);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735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２</a:t>
            </a:r>
            <a:r>
              <a:rPr lang="en-US" altLang="zh-TW" dirty="0" smtClean="0"/>
              <a:t>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s=1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for(x=1;x&lt;5;x++){</a:t>
            </a:r>
          </a:p>
          <a:p>
            <a:pPr marL="0" indent="0">
              <a:buNone/>
            </a:pPr>
            <a:r>
              <a:rPr lang="en-US" altLang="zh-TW" dirty="0"/>
              <a:t>      s=s*x;</a:t>
            </a:r>
          </a:p>
          <a:p>
            <a:pPr marL="0" indent="0">
              <a:buNone/>
            </a:pPr>
            <a:r>
              <a:rPr lang="en-US" altLang="zh-TW" dirty="0"/>
              <a:t>      x++;</a:t>
            </a:r>
          </a:p>
          <a:p>
            <a:pPr marL="0" indent="0">
              <a:buNone/>
            </a:pPr>
            <a:r>
              <a:rPr lang="en-US" altLang="zh-TW" dirty="0"/>
              <a:t> 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("s="+s);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93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３</a:t>
            </a:r>
            <a:r>
              <a:rPr lang="en-US" altLang="zh-TW" dirty="0" smtClean="0"/>
              <a:t>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s=x=1;</a:t>
            </a:r>
          </a:p>
          <a:p>
            <a:pPr marL="0" indent="0">
              <a:buNone/>
            </a:pPr>
            <a:r>
              <a:rPr lang="en-US" altLang="zh-TW" dirty="0"/>
              <a:t>    for(;x&lt;100;){</a:t>
            </a:r>
          </a:p>
          <a:p>
            <a:pPr marL="0" indent="0">
              <a:buNone/>
            </a:pPr>
            <a:r>
              <a:rPr lang="en-US" altLang="zh-TW" dirty="0"/>
              <a:t>      s=</a:t>
            </a:r>
            <a:r>
              <a:rPr lang="en-US" altLang="zh-TW" dirty="0" err="1"/>
              <a:t>s+x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  if(x==51)break;</a:t>
            </a:r>
          </a:p>
          <a:p>
            <a:pPr marL="0" indent="0">
              <a:buNone/>
            </a:pPr>
            <a:r>
              <a:rPr lang="en-US" altLang="zh-TW" dirty="0"/>
              <a:t>      ++x;</a:t>
            </a:r>
          </a:p>
          <a:p>
            <a:pPr marL="0" indent="0">
              <a:buNone/>
            </a:pPr>
            <a:r>
              <a:rPr lang="en-US" altLang="zh-TW" dirty="0"/>
              <a:t> 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("x="+x);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939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４</a:t>
            </a:r>
            <a:r>
              <a:rPr lang="en-US" altLang="zh-TW" dirty="0" smtClean="0"/>
              <a:t>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s=x=1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do{</a:t>
            </a:r>
          </a:p>
          <a:p>
            <a:pPr marL="0" indent="0">
              <a:buNone/>
            </a:pPr>
            <a:r>
              <a:rPr lang="en-US" altLang="zh-TW" dirty="0"/>
              <a:t>      s=</a:t>
            </a:r>
            <a:r>
              <a:rPr lang="en-US" altLang="zh-TW" dirty="0" err="1"/>
              <a:t>s+x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  x++;</a:t>
            </a:r>
          </a:p>
          <a:p>
            <a:pPr marL="0" indent="0">
              <a:buNone/>
            </a:pPr>
            <a:r>
              <a:rPr lang="en-US" altLang="zh-TW" dirty="0"/>
              <a:t>    }while(x&gt;=10);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("x="+x+" s=" +s);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123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５</a:t>
            </a:r>
            <a:r>
              <a:rPr lang="en-US" altLang="zh-TW" dirty="0" smtClean="0"/>
              <a:t>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s=x=10;</a:t>
            </a:r>
          </a:p>
          <a:p>
            <a:pPr marL="0" indent="0">
              <a:buNone/>
            </a:pPr>
            <a:r>
              <a:rPr lang="en-US" altLang="zh-TW" dirty="0"/>
              <a:t>    while(x&lt;=0){</a:t>
            </a:r>
          </a:p>
          <a:p>
            <a:pPr marL="0" indent="0">
              <a:buNone/>
            </a:pPr>
            <a:r>
              <a:rPr lang="en-US" altLang="zh-TW" dirty="0"/>
              <a:t>      s=x;</a:t>
            </a:r>
          </a:p>
          <a:p>
            <a:pPr marL="0" indent="0">
              <a:buNone/>
            </a:pPr>
            <a:r>
              <a:rPr lang="en-US" altLang="zh-TW" dirty="0"/>
              <a:t>      x=x+2;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("x="+x+" s=" +s);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93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６</a:t>
            </a:r>
            <a:r>
              <a:rPr lang="en-US" altLang="zh-TW" dirty="0" smtClean="0"/>
              <a:t>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s=x=10;</a:t>
            </a:r>
          </a:p>
          <a:p>
            <a:pPr marL="0" indent="0">
              <a:buNone/>
            </a:pPr>
            <a:r>
              <a:rPr lang="en-US" altLang="zh-TW" dirty="0"/>
              <a:t>    while(x&lt;=10){</a:t>
            </a:r>
          </a:p>
          <a:p>
            <a:pPr marL="0" indent="0">
              <a:buNone/>
            </a:pPr>
            <a:r>
              <a:rPr lang="en-US" altLang="zh-TW" dirty="0"/>
              <a:t>      s=x;</a:t>
            </a:r>
          </a:p>
          <a:p>
            <a:pPr marL="0" indent="0">
              <a:buNone/>
            </a:pPr>
            <a:r>
              <a:rPr lang="en-US" altLang="zh-TW" dirty="0"/>
              <a:t>      x=x+2;</a:t>
            </a:r>
          </a:p>
          <a:p>
            <a:pPr marL="0" indent="0">
              <a:buNone/>
            </a:pPr>
            <a:r>
              <a:rPr lang="en-US" altLang="zh-TW" dirty="0"/>
              <a:t> 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("x="+x+" s=" +s);</a:t>
            </a:r>
          </a:p>
          <a:p>
            <a:pPr marL="0" indent="0">
              <a:buNone/>
            </a:pPr>
            <a:r>
              <a:rPr lang="en-US" altLang="zh-TW" dirty="0"/>
              <a:t>  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082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1468</Words>
  <Application>Microsoft Office PowerPoint</Application>
  <PresentationFormat>寬螢幕</PresentationFormat>
  <Paragraphs>314</Paragraphs>
  <Slides>36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43" baseType="lpstr">
      <vt:lpstr>微軟正黑體</vt:lpstr>
      <vt:lpstr>新細明體</vt:lpstr>
      <vt:lpstr>Arial</vt:lpstr>
      <vt:lpstr>Calibri</vt:lpstr>
      <vt:lpstr>Calibri Light</vt:lpstr>
      <vt:lpstr>Wingdings 2</vt:lpstr>
      <vt:lpstr>Office 佈景主題</vt:lpstr>
      <vt:lpstr>PowerPoint 簡報</vt:lpstr>
      <vt:lpstr>迴圈LOOP應用</vt:lpstr>
      <vt:lpstr>搶答!!</vt:lpstr>
      <vt:lpstr>Q1 : 印出結果?</vt:lpstr>
      <vt:lpstr>Q２ : 印出結果?</vt:lpstr>
      <vt:lpstr>Q３ : 印出結果?</vt:lpstr>
      <vt:lpstr>Q４ : 印出結果?</vt:lpstr>
      <vt:lpstr>Q５ : 印出結果?</vt:lpstr>
      <vt:lpstr>Q６ : 印出結果?</vt:lpstr>
      <vt:lpstr>Ｑ１～Ｑ６</vt:lpstr>
      <vt:lpstr>Ｑ７　Debug :輸入奇數n,求S=1+3+5+.........+n</vt:lpstr>
      <vt:lpstr>Ｑ８　　Debug :輸入整數n,求S= 1*2*3*.......*n  </vt:lpstr>
      <vt:lpstr>Debug :輸入奇數n,求S=1+3+5+.........+n</vt:lpstr>
      <vt:lpstr>PowerPoint 簡報</vt:lpstr>
      <vt:lpstr>迴圈LOOP應用</vt:lpstr>
      <vt:lpstr>判斷質數</vt:lpstr>
      <vt:lpstr>判斷質數1</vt:lpstr>
      <vt:lpstr>PowerPoint 簡報</vt:lpstr>
      <vt:lpstr>判斷質數2:  </vt:lpstr>
      <vt:lpstr>Demo判斷質數</vt:lpstr>
      <vt:lpstr>求兩個整數的最大公因數(greatest common divisor, GCD)</vt:lpstr>
      <vt:lpstr>求兩個整數GCD的方法1</vt:lpstr>
      <vt:lpstr>用三種loop完成: while</vt:lpstr>
      <vt:lpstr>用三種loop完成: do while</vt:lpstr>
      <vt:lpstr>用三種loop完成: for</vt:lpstr>
      <vt:lpstr>用三種while loop 顯示過程</vt:lpstr>
      <vt:lpstr>PowerPoint 簡報</vt:lpstr>
      <vt:lpstr>palindrome迴文</vt:lpstr>
      <vt:lpstr>palindrome迴文</vt:lpstr>
      <vt:lpstr>取得字串第i個字元(character)</vt:lpstr>
      <vt:lpstr>輸入字串，判斷是否為迴文?</vt:lpstr>
      <vt:lpstr>第10周習題:</vt:lpstr>
      <vt:lpstr>Review   switch   case</vt:lpstr>
      <vt:lpstr>改為5等第</vt:lpstr>
      <vt:lpstr>改變運算式</vt:lpstr>
      <vt:lpstr>主題：字元金字塔 - 斜金字塔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70</cp:revision>
  <dcterms:created xsi:type="dcterms:W3CDTF">2018-03-30T12:59:37Z</dcterms:created>
  <dcterms:modified xsi:type="dcterms:W3CDTF">2018-04-27T04:07:10Z</dcterms:modified>
</cp:coreProperties>
</file>