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5" r:id="rId3"/>
    <p:sldId id="343" r:id="rId4"/>
    <p:sldId id="344" r:id="rId5"/>
    <p:sldId id="312" r:id="rId6"/>
    <p:sldId id="360" r:id="rId7"/>
    <p:sldId id="347" r:id="rId8"/>
    <p:sldId id="348" r:id="rId9"/>
    <p:sldId id="349" r:id="rId10"/>
    <p:sldId id="350" r:id="rId11"/>
    <p:sldId id="351" r:id="rId12"/>
    <p:sldId id="361" r:id="rId13"/>
    <p:sldId id="352" r:id="rId14"/>
    <p:sldId id="353" r:id="rId15"/>
    <p:sldId id="354" r:id="rId16"/>
    <p:sldId id="355" r:id="rId17"/>
    <p:sldId id="356" r:id="rId18"/>
    <p:sldId id="358" r:id="rId19"/>
    <p:sldId id="357" r:id="rId20"/>
    <p:sldId id="359" r:id="rId21"/>
    <p:sldId id="345" r:id="rId22"/>
    <p:sldId id="306" r:id="rId2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1986521-3100-47DC-BC73-C736B8F00B02}">
          <p14:sldIdLst>
            <p14:sldId id="256"/>
            <p14:sldId id="305"/>
            <p14:sldId id="343"/>
            <p14:sldId id="344"/>
            <p14:sldId id="312"/>
            <p14:sldId id="360"/>
            <p14:sldId id="347"/>
            <p14:sldId id="348"/>
            <p14:sldId id="349"/>
            <p14:sldId id="350"/>
            <p14:sldId id="351"/>
            <p14:sldId id="361"/>
            <p14:sldId id="352"/>
            <p14:sldId id="353"/>
            <p14:sldId id="354"/>
            <p14:sldId id="355"/>
            <p14:sldId id="356"/>
            <p14:sldId id="358"/>
            <p14:sldId id="357"/>
            <p14:sldId id="359"/>
            <p14:sldId id="34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737" autoAdjust="0"/>
  </p:normalViewPr>
  <p:slideViewPr>
    <p:cSldViewPr snapToGrid="0">
      <p:cViewPr varScale="1">
        <p:scale>
          <a:sx n="51" d="100"/>
          <a:sy n="51" d="100"/>
        </p:scale>
        <p:origin x="662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9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82CDE-5DEB-40C6-816B-1ED4ED50CD36}" type="datetimeFigureOut">
              <a:rPr lang="zh-TW" altLang="en-US" smtClean="0"/>
              <a:t>2018/2/25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BCE0-5BD4-4010-801F-6C24C75936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373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408CC-773D-46DC-9959-10C7FFA0B5D7}" type="datetimeFigureOut">
              <a:rPr lang="zh-TW" altLang="en-US" smtClean="0"/>
              <a:t>2018/2/25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23E4F-156B-4784-8340-64468ED2B9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06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3E4F-156B-4784-8340-64468ED2B96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21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AE7-3C47-4552-A544-44861EF942C4}" type="datetimeFigureOut">
              <a:rPr lang="zh-TW" altLang="en-US" smtClean="0">
                <a:solidFill>
                  <a:prstClr val="black"/>
                </a:solidFill>
              </a:rPr>
              <a:pPr/>
              <a:t>2018/2/25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0D9A-AEB1-4F8F-8E77-F99C44F72415}" type="slidenum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AE7-3C47-4552-A544-44861EF942C4}" type="datetimeFigureOut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2018/2/25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0D9A-AEB1-4F8F-8E77-F99C44F72415}" type="slidenum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3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AE7-3C47-4552-A544-44861EF942C4}" type="datetimeFigureOut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2018/2/25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0D9A-AEB1-4F8F-8E77-F99C44F72415}" type="slidenum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22A5AE7-3C47-4552-A544-44861EF942C4}" type="datetimeFigureOut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2018/2/25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51F0D9A-AEB1-4F8F-8E77-F99C44F72415}" type="slidenum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4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AE7-3C47-4552-A544-44861EF942C4}" type="datetimeFigureOut">
              <a:rPr lang="zh-TW" altLang="en-US" smtClean="0">
                <a:solidFill>
                  <a:prstClr val="black"/>
                </a:solidFill>
              </a:rPr>
              <a:pPr/>
              <a:t>2018/2/25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0D9A-AEB1-4F8F-8E77-F99C44F72415}" type="slidenum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2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22A5AE7-3C47-4552-A544-44861EF942C4}" type="datetimeFigureOut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2018/2/25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51F0D9A-AEB1-4F8F-8E77-F99C44F72415}" type="slidenum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4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AE7-3C47-4552-A544-44861EF942C4}" type="datetimeFigureOut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2018/2/25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0D9A-AEB1-4F8F-8E77-F99C44F72415}" type="slidenum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6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AE7-3C47-4552-A544-44861EF942C4}" type="datetimeFigureOut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2018/2/25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0D9A-AEB1-4F8F-8E77-F99C44F72415}" type="slidenum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AE7-3C47-4552-A544-44861EF942C4}" type="datetimeFigureOut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2018/2/25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0D9A-AEB1-4F8F-8E77-F99C44F72415}" type="slidenum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AE7-3C47-4552-A544-44861EF942C4}" type="datetimeFigureOut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2018/2/25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0D9A-AEB1-4F8F-8E77-F99C44F72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72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AE7-3C47-4552-A544-44861EF942C4}" type="datetimeFigureOut">
              <a:rPr lang="zh-TW" altLang="en-US" smtClean="0"/>
              <a:pPr/>
              <a:t>2018/2/25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0D9A-AEB1-4F8F-8E77-F99C44F72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42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222A5AE7-3C47-4552-A544-44861EF942C4}" type="datetimeFigureOut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2018/2/25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51F0D9A-AEB1-4F8F-8E77-F99C44F72415}" type="slidenum">
              <a:rPr lang="zh-TW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2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s.utaipei.edu.tw/bin/home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rite_once,_run_anywhere" TargetMode="External"/><Relationship Id="rId13" Type="http://schemas.openxmlformats.org/officeDocument/2006/relationships/hyperlink" Target="https://en.wikipedia.org/wiki/Sun_Microsystems" TargetMode="External"/><Relationship Id="rId18" Type="http://schemas.openxmlformats.org/officeDocument/2006/relationships/hyperlink" Target="https://en.wikipedia.org/wiki/C_(programming_language)" TargetMode="External"/><Relationship Id="rId26" Type="http://schemas.openxmlformats.org/officeDocument/2006/relationships/hyperlink" Target="https://en.wikipedia.org/wiki/GNU_Compiler_for_Java" TargetMode="External"/><Relationship Id="rId3" Type="http://schemas.openxmlformats.org/officeDocument/2006/relationships/hyperlink" Target="https://en.wikipedia.org/wiki/Indonesia" TargetMode="External"/><Relationship Id="rId21" Type="http://schemas.openxmlformats.org/officeDocument/2006/relationships/hyperlink" Target="https://en.wikipedia.org/wiki/Reference_implementation" TargetMode="External"/><Relationship Id="rId7" Type="http://schemas.openxmlformats.org/officeDocument/2006/relationships/hyperlink" Target="https://en.wikipedia.org/wiki/Object-oriented_programming" TargetMode="External"/><Relationship Id="rId12" Type="http://schemas.openxmlformats.org/officeDocument/2006/relationships/hyperlink" Target="https://en.wikipedia.org/wiki/James_Gosling" TargetMode="External"/><Relationship Id="rId17" Type="http://schemas.openxmlformats.org/officeDocument/2006/relationships/hyperlink" Target="https://en.wikipedia.org/wiki/Syntax_(programming_languages)" TargetMode="External"/><Relationship Id="rId25" Type="http://schemas.openxmlformats.org/officeDocument/2006/relationships/hyperlink" Target="https://en.wikipedia.org/wiki/GNU_General_Public_License" TargetMode="External"/><Relationship Id="rId2" Type="http://schemas.openxmlformats.org/officeDocument/2006/relationships/hyperlink" Target="https://en.wikipedia.org/wiki/Island" TargetMode="External"/><Relationship Id="rId16" Type="http://schemas.openxmlformats.org/officeDocument/2006/relationships/hyperlink" Target="https://en.wikipedia.org/wiki/Patrick_Naughton" TargetMode="External"/><Relationship Id="rId20" Type="http://schemas.openxmlformats.org/officeDocument/2006/relationships/hyperlink" Target="https://en.wikipedia.org/wiki/Low-level_programming_language" TargetMode="External"/><Relationship Id="rId29" Type="http://schemas.openxmlformats.org/officeDocument/2006/relationships/hyperlink" Target="https://en.wikipedia.org/wiki/O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lass-based_programming" TargetMode="External"/><Relationship Id="rId11" Type="http://schemas.openxmlformats.org/officeDocument/2006/relationships/hyperlink" Target="https://en.wikipedia.org/wiki/Computer_architecture" TargetMode="External"/><Relationship Id="rId24" Type="http://schemas.openxmlformats.org/officeDocument/2006/relationships/hyperlink" Target="https://en.wikipedia.org/wiki/Software_relicensing" TargetMode="External"/><Relationship Id="rId5" Type="http://schemas.openxmlformats.org/officeDocument/2006/relationships/hyperlink" Target="https://en.wikipedia.org/wiki/Concurrent_computing" TargetMode="External"/><Relationship Id="rId15" Type="http://schemas.openxmlformats.org/officeDocument/2006/relationships/hyperlink" Target="https://en.wikipedia.org/wiki/Java_(software_platform)" TargetMode="External"/><Relationship Id="rId23" Type="http://schemas.openxmlformats.org/officeDocument/2006/relationships/hyperlink" Target="https://en.wikipedia.org/wiki/Java_Community_Process" TargetMode="External"/><Relationship Id="rId28" Type="http://schemas.openxmlformats.org/officeDocument/2006/relationships/hyperlink" Target="https://en.wikipedia.org/wiki/IcedTea" TargetMode="External"/><Relationship Id="rId10" Type="http://schemas.openxmlformats.org/officeDocument/2006/relationships/hyperlink" Target="https://en.wikipedia.org/wiki/Java_virtual_machine" TargetMode="External"/><Relationship Id="rId19" Type="http://schemas.openxmlformats.org/officeDocument/2006/relationships/hyperlink" Target="https://en.wikipedia.org/wiki/C++" TargetMode="External"/><Relationship Id="rId4" Type="http://schemas.openxmlformats.org/officeDocument/2006/relationships/hyperlink" Target="https://en.wikipedia.org/wiki/Programming_language" TargetMode="External"/><Relationship Id="rId9" Type="http://schemas.openxmlformats.org/officeDocument/2006/relationships/hyperlink" Target="https://en.wikipedia.org/wiki/Compiler" TargetMode="External"/><Relationship Id="rId14" Type="http://schemas.openxmlformats.org/officeDocument/2006/relationships/hyperlink" Target="https://en.wikipedia.org/wiki/Sun_acquisition_by_Oracle" TargetMode="External"/><Relationship Id="rId22" Type="http://schemas.openxmlformats.org/officeDocument/2006/relationships/hyperlink" Target="https://en.wikipedia.org/wiki/Library_(computing)" TargetMode="External"/><Relationship Id="rId27" Type="http://schemas.openxmlformats.org/officeDocument/2006/relationships/hyperlink" Target="https://en.wikipedia.org/wiki/GNU_Classpath" TargetMode="External"/><Relationship Id="rId30" Type="http://schemas.openxmlformats.org/officeDocument/2006/relationships/hyperlink" Target="https://en.wikipedia.org/wiki/Java_version_histor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Java</a:t>
            </a:r>
            <a:r>
              <a:rPr lang="zh-TW" altLang="en-US" dirty="0" smtClean="0"/>
              <a:t>程式設計第一類接觸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臺北市立</a:t>
            </a:r>
            <a:r>
              <a:rPr lang="zh-TW" altLang="en-US" dirty="0" smtClean="0"/>
              <a:t>大學 </a:t>
            </a:r>
            <a:r>
              <a:rPr lang="zh-TW" altLang="en-US" dirty="0" smtClean="0">
                <a:hlinkClick r:id="rId2" tooltip="資訊科學系(含碩士班)"/>
              </a:rPr>
              <a:t>資訊科學</a:t>
            </a:r>
            <a:r>
              <a:rPr lang="zh-TW" altLang="en-US" dirty="0">
                <a:hlinkClick r:id="rId2" tooltip="資訊科學系(含碩士班)"/>
              </a:rPr>
              <a:t>系</a:t>
            </a:r>
            <a:r>
              <a:rPr lang="en-US" altLang="zh-TW" dirty="0">
                <a:hlinkClick r:id="rId2" tooltip="資訊科學系(含碩士班)"/>
              </a:rPr>
              <a:t>(</a:t>
            </a:r>
            <a:r>
              <a:rPr lang="zh-TW" altLang="en-US" dirty="0">
                <a:hlinkClick r:id="rId2" tooltip="資訊科學系(含碩士班)"/>
              </a:rPr>
              <a:t>含碩士班</a:t>
            </a:r>
            <a:r>
              <a:rPr lang="en-US" altLang="zh-TW" dirty="0" smtClean="0">
                <a:hlinkClick r:id="rId2" tooltip="資訊科學系(含碩士班)"/>
              </a:rPr>
              <a:t>)</a:t>
            </a:r>
            <a:endParaRPr lang="en-US" altLang="zh-TW" dirty="0" smtClean="0"/>
          </a:p>
          <a:p>
            <a:r>
              <a:rPr lang="zh-TW" altLang="en-US" dirty="0" smtClean="0"/>
              <a:t>賴阿福</a:t>
            </a:r>
            <a:endParaRPr lang="en-US" altLang="zh-TW" dirty="0" smtClean="0"/>
          </a:p>
          <a:p>
            <a:r>
              <a:rPr lang="en-US" altLang="zh-TW" dirty="0" smtClean="0"/>
              <a:t>laiahfur@gmail.com</a:t>
            </a:r>
            <a:endParaRPr lang="en-US" altLang="zh-TW" dirty="0" smtClean="0"/>
          </a:p>
          <a:p>
            <a:r>
              <a:rPr lang="en-US" altLang="zh-TW" dirty="0" smtClean="0"/>
              <a:t>CS</a:t>
            </a:r>
            <a:r>
              <a:rPr lang="zh-TW" altLang="en-US" dirty="0" smtClean="0"/>
              <a:t> </a:t>
            </a:r>
            <a:r>
              <a:rPr lang="en-US" altLang="zh-TW" dirty="0" smtClean="0"/>
              <a:t>TEAM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26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6280" y="-86061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How to compile </a:t>
            </a:r>
            <a:r>
              <a:rPr lang="en-US" altLang="zh-TW" dirty="0"/>
              <a:t>your first program?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06240" y="3810000"/>
            <a:ext cx="1325880" cy="3352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192780" y="2910840"/>
            <a:ext cx="1325880" cy="3352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71123" y="847247"/>
            <a:ext cx="2457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進入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cmd</a:t>
            </a:r>
            <a:r>
              <a:rPr lang="zh-TW" altLang="en-US" dirty="0" smtClean="0"/>
              <a:t>編譯程式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command line</a:t>
            </a:r>
            <a:r>
              <a:rPr lang="zh-TW" altLang="en-US" dirty="0" smtClean="0"/>
              <a:t>環境</a:t>
            </a:r>
            <a:endParaRPr lang="en-US" altLang="zh-TW" dirty="0" smtClean="0"/>
          </a:p>
          <a:p>
            <a:r>
              <a:rPr lang="en-US" altLang="zh-TW" dirty="0" smtClean="0"/>
              <a:t>(MS</a:t>
            </a:r>
            <a:r>
              <a:rPr lang="zh-TW" altLang="en-US" dirty="0" smtClean="0"/>
              <a:t> </a:t>
            </a:r>
            <a:r>
              <a:rPr lang="en-US" altLang="zh-TW" dirty="0" smtClean="0"/>
              <a:t>DOS)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882561" y="3504790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查</a:t>
            </a:r>
            <a:r>
              <a:rPr lang="zh-TW" altLang="en-US" dirty="0" smtClean="0"/>
              <a:t>看結果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產出</a:t>
            </a:r>
            <a:r>
              <a:rPr lang="en-US" altLang="zh-TW" dirty="0" smtClean="0">
                <a:solidFill>
                  <a:srgbClr val="FF0000"/>
                </a:solidFill>
              </a:rPr>
              <a:t>.class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250" y="1803382"/>
            <a:ext cx="6518070" cy="119510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385024" y="2362730"/>
            <a:ext cx="2399477" cy="3120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84" y="987738"/>
            <a:ext cx="4280592" cy="216381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211" y="3048898"/>
            <a:ext cx="4280592" cy="216381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634945" y="4372325"/>
            <a:ext cx="793444" cy="318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cmd</a:t>
            </a:r>
            <a:endParaRPr lang="zh-TW" altLang="en-US" sz="1400" dirty="0"/>
          </a:p>
        </p:txBody>
      </p:sp>
      <p:sp>
        <p:nvSpPr>
          <p:cNvPr id="22" name="矩形 21"/>
          <p:cNvSpPr/>
          <p:nvPr/>
        </p:nvSpPr>
        <p:spPr>
          <a:xfrm>
            <a:off x="988695" y="2305500"/>
            <a:ext cx="1846898" cy="3352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430619" y="4368800"/>
            <a:ext cx="1846898" cy="3352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1699708" y="2640780"/>
            <a:ext cx="1935237" cy="1728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5389581" y="2684858"/>
            <a:ext cx="968188" cy="184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207" y="4531802"/>
            <a:ext cx="4665113" cy="920541"/>
          </a:xfrm>
          <a:prstGeom prst="rect">
            <a:avLst/>
          </a:prstGeom>
        </p:spPr>
      </p:pic>
      <p:cxnSp>
        <p:nvCxnSpPr>
          <p:cNvPr id="27" name="直線單箭頭接點 26"/>
          <p:cNvCxnSpPr/>
          <p:nvPr/>
        </p:nvCxnSpPr>
        <p:spPr>
          <a:xfrm flipH="1">
            <a:off x="8509299" y="2640780"/>
            <a:ext cx="839096" cy="2351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523795" y="4940242"/>
            <a:ext cx="2233392" cy="3298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3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How to run</a:t>
            </a:r>
            <a:r>
              <a:rPr lang="zh-TW" altLang="en-US" dirty="0" smtClean="0"/>
              <a:t> </a:t>
            </a:r>
            <a:r>
              <a:rPr lang="en-US" altLang="zh-TW" dirty="0"/>
              <a:t>your first program</a:t>
            </a:r>
            <a:r>
              <a:rPr lang="en-US" altLang="zh-TW" dirty="0" smtClean="0"/>
              <a:t>?</a:t>
            </a:r>
            <a:r>
              <a:rPr lang="zh-TW" altLang="en-US" dirty="0" smtClean="0"/>
              <a:t>執行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2480" y="1290479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錯誤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Java </a:t>
            </a:r>
            <a:r>
              <a:rPr lang="en-US" altLang="zh-TW" dirty="0" err="1" smtClean="0"/>
              <a:t>welcomea</a:t>
            </a:r>
            <a:r>
              <a:rPr lang="en-US" altLang="zh-TW" dirty="0" err="1" smtClean="0">
                <a:solidFill>
                  <a:srgbClr val="FF0000"/>
                </a:solidFill>
              </a:rPr>
              <a:t>.class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正確</a:t>
            </a:r>
            <a:endParaRPr lang="en-US" altLang="zh-TW" dirty="0" smtClean="0"/>
          </a:p>
          <a:p>
            <a:pPr marL="228600" lvl="1">
              <a:spcBef>
                <a:spcPts val="1000"/>
              </a:spcBef>
            </a:pPr>
            <a:r>
              <a:rPr lang="en-US" altLang="zh-TW" dirty="0"/>
              <a:t>Java </a:t>
            </a:r>
            <a:r>
              <a:rPr lang="en-US" altLang="zh-TW" dirty="0" err="1" smtClean="0"/>
              <a:t>welcomea</a:t>
            </a:r>
            <a:endParaRPr lang="en-US" altLang="zh-TW" dirty="0"/>
          </a:p>
          <a:p>
            <a:pPr lvl="1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85" y="2287429"/>
            <a:ext cx="6629400" cy="657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853" y="4090427"/>
            <a:ext cx="61531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副檔名未出現</a:t>
            </a:r>
            <a:r>
              <a:rPr lang="en-US" altLang="zh-TW" dirty="0" smtClean="0"/>
              <a:t>,how to do?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57" y="1460743"/>
            <a:ext cx="5255222" cy="26701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913" y="3315875"/>
            <a:ext cx="6732550" cy="33950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13986" y="3636085"/>
            <a:ext cx="505609" cy="3012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632986" y="5561852"/>
            <a:ext cx="1507714" cy="41984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8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開始練習</a:t>
            </a:r>
            <a:r>
              <a:rPr lang="en-US" altLang="zh-TW" dirty="0" smtClean="0"/>
              <a:t>!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仿作</a:t>
            </a:r>
            <a:r>
              <a:rPr lang="en-US" altLang="zh-TW" dirty="0" smtClean="0"/>
              <a:t>:EDIT, COMPILE, RUN</a:t>
            </a:r>
          </a:p>
          <a:p>
            <a:r>
              <a:rPr lang="zh-TW" altLang="en-US" dirty="0" smtClean="0"/>
              <a:t>修改</a:t>
            </a:r>
            <a:r>
              <a:rPr lang="en-US" altLang="zh-TW" dirty="0" smtClean="0"/>
              <a:t>:</a:t>
            </a:r>
            <a:r>
              <a:rPr lang="zh-TW" altLang="en-US" dirty="0" smtClean="0"/>
              <a:t> 增加一行輸出，如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55" y="3498533"/>
            <a:ext cx="712936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5320" y="167005"/>
            <a:ext cx="10515600" cy="716915"/>
          </a:xfrm>
        </p:spPr>
        <p:txBody>
          <a:bodyPr/>
          <a:lstStyle/>
          <a:p>
            <a:r>
              <a:rPr lang="zh-TW" altLang="en-US" dirty="0" smtClean="0"/>
              <a:t>程式回顧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160" y="126174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java.util</a:t>
            </a:r>
            <a:r>
              <a:rPr lang="en-US" altLang="zh-TW" dirty="0"/>
              <a:t>.*; </a:t>
            </a:r>
            <a:r>
              <a:rPr lang="en-US" altLang="zh-TW" dirty="0" smtClean="0"/>
              <a:t>//</a:t>
            </a:r>
            <a:r>
              <a:rPr lang="zh-TW" altLang="en-US" dirty="0" smtClean="0"/>
              <a:t>匯入函數庫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public </a:t>
            </a:r>
            <a:r>
              <a:rPr lang="en-US" altLang="zh-TW" dirty="0"/>
              <a:t>class </a:t>
            </a:r>
            <a:r>
              <a:rPr lang="en-US" altLang="zh-TW" dirty="0" err="1">
                <a:solidFill>
                  <a:srgbClr val="FF0000"/>
                </a:solidFill>
              </a:rPr>
              <a:t>welcomea</a:t>
            </a:r>
            <a:r>
              <a:rPr lang="en-US" altLang="zh-TW" dirty="0"/>
              <a:t>{ </a:t>
            </a:r>
          </a:p>
          <a:p>
            <a:pPr marL="0" indent="0">
              <a:buNone/>
            </a:pPr>
            <a:r>
              <a:rPr lang="en-US" altLang="zh-TW" dirty="0"/>
              <a:t>public static void 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  <a:r>
              <a:rPr lang="en-US" altLang="zh-TW" dirty="0" smtClean="0"/>
              <a:t>//</a:t>
            </a:r>
            <a:r>
              <a:rPr lang="zh-TW" altLang="en-US" dirty="0" smtClean="0"/>
              <a:t>主程式名稱固定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</a:rPr>
              <a:t>//</a:t>
            </a:r>
            <a:r>
              <a:rPr lang="zh-TW" altLang="en-US" dirty="0" smtClean="0">
                <a:solidFill>
                  <a:srgbClr val="FF0000"/>
                </a:solidFill>
              </a:rPr>
              <a:t>主程式</a:t>
            </a:r>
            <a:r>
              <a:rPr lang="en-US" altLang="zh-TW" dirty="0" smtClean="0">
                <a:solidFill>
                  <a:srgbClr val="FF0000"/>
                </a:solidFill>
              </a:rPr>
              <a:t>body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}//</a:t>
            </a:r>
            <a:r>
              <a:rPr lang="en-US" altLang="zh-TW" dirty="0"/>
              <a:t>main</a:t>
            </a:r>
            <a:r>
              <a:rPr lang="en-US" altLang="zh-TW" dirty="0" smtClean="0"/>
              <a:t>()</a:t>
            </a:r>
            <a:r>
              <a:rPr lang="zh-TW" altLang="en-US" dirty="0" smtClean="0"/>
              <a:t>結尾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}//</a:t>
            </a:r>
            <a:r>
              <a:rPr lang="en-US" altLang="zh-TW" dirty="0" smtClean="0"/>
              <a:t>class</a:t>
            </a:r>
            <a:r>
              <a:rPr lang="zh-TW" altLang="en-US" dirty="0"/>
              <a:t>結尾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0" y="2011680"/>
            <a:ext cx="8427720" cy="288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884920" y="332815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Class body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0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5320" y="167005"/>
            <a:ext cx="10515600" cy="716915"/>
          </a:xfrm>
        </p:spPr>
        <p:txBody>
          <a:bodyPr/>
          <a:lstStyle/>
          <a:p>
            <a:r>
              <a:rPr lang="zh-TW" altLang="en-US" dirty="0" smtClean="0"/>
              <a:t>仔細研究程式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160" y="12617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java.util</a:t>
            </a:r>
            <a:r>
              <a:rPr lang="en-US" altLang="zh-TW" dirty="0"/>
              <a:t>.*; </a:t>
            </a:r>
            <a:r>
              <a:rPr lang="en-US" altLang="zh-TW" dirty="0" smtClean="0"/>
              <a:t>//</a:t>
            </a:r>
            <a:r>
              <a:rPr lang="zh-TW" altLang="en-US" dirty="0" smtClean="0"/>
              <a:t>匯入函數庫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public </a:t>
            </a:r>
            <a:r>
              <a:rPr lang="en-US" altLang="zh-TW" dirty="0"/>
              <a:t>class </a:t>
            </a:r>
            <a:r>
              <a:rPr lang="en-US" altLang="zh-TW" dirty="0" err="1">
                <a:solidFill>
                  <a:srgbClr val="FF0000"/>
                </a:solidFill>
              </a:rPr>
              <a:t>welcomea</a:t>
            </a:r>
            <a:r>
              <a:rPr lang="en-US" altLang="zh-TW" dirty="0"/>
              <a:t>{ </a:t>
            </a:r>
          </a:p>
          <a:p>
            <a:pPr marL="0" indent="0">
              <a:buNone/>
            </a:pPr>
            <a:r>
              <a:rPr lang="en-US" altLang="zh-TW" dirty="0"/>
              <a:t>public static void 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 smtClean="0"/>
              <a:t>(“Java </a:t>
            </a:r>
            <a:r>
              <a:rPr lang="en-US" altLang="zh-TW" dirty="0"/>
              <a:t>is an excellent computer language</a:t>
            </a:r>
            <a:r>
              <a:rPr lang="en-US" altLang="zh-TW" dirty="0" smtClean="0"/>
              <a:t>.”);//</a:t>
            </a:r>
            <a:r>
              <a:rPr lang="zh-TW" altLang="en-US" dirty="0" smtClean="0"/>
              <a:t>輸出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("Let's start to learn Java!");</a:t>
            </a:r>
          </a:p>
          <a:p>
            <a:pPr marL="0" indent="0">
              <a:buNone/>
            </a:pPr>
            <a:r>
              <a:rPr lang="en-US" altLang="zh-TW" dirty="0"/>
              <a:t> }//main()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4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程式概念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Java</a:t>
            </a:r>
            <a:r>
              <a:rPr lang="zh-TW" altLang="en-US" dirty="0" smtClean="0"/>
              <a:t>是物件導向</a:t>
            </a:r>
            <a:r>
              <a:rPr lang="en-US" altLang="zh-TW" dirty="0" smtClean="0"/>
              <a:t>(OOP)</a:t>
            </a:r>
            <a:r>
              <a:rPr lang="zh-TW" altLang="en-US" dirty="0" smtClean="0"/>
              <a:t>語言，因此在設計都須將程式視為物件之類別</a:t>
            </a:r>
            <a:r>
              <a:rPr lang="en-US" altLang="zh-TW" dirty="0" smtClean="0"/>
              <a:t>(class)</a:t>
            </a:r>
            <a:r>
              <a:rPr lang="zh-TW" altLang="en-US" dirty="0" smtClean="0"/>
              <a:t>，給予類別名稱</a:t>
            </a:r>
            <a:r>
              <a:rPr lang="en-US" altLang="zh-TW" dirty="0" smtClean="0"/>
              <a:t>(class</a:t>
            </a:r>
            <a:r>
              <a:rPr lang="zh-TW" altLang="en-US" dirty="0" smtClean="0"/>
              <a:t> </a:t>
            </a:r>
            <a:r>
              <a:rPr lang="en-US" altLang="zh-TW" dirty="0" smtClean="0"/>
              <a:t>name)</a:t>
            </a:r>
            <a:r>
              <a:rPr lang="zh-TW" altLang="en-US" dirty="0" smtClean="0"/>
              <a:t>，且類別名稱一定是主檔案名稱</a:t>
            </a:r>
            <a:r>
              <a:rPr lang="en-US" altLang="zh-TW" dirty="0" smtClean="0"/>
              <a:t>(</a:t>
            </a:r>
            <a:r>
              <a:rPr lang="zh-TW" altLang="en-US" dirty="0" smtClean="0"/>
              <a:t>主檔名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，副檔名一定是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類別名稱如何命名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 smtClean="0">
                <a:solidFill>
                  <a:srgbClr val="FF0000"/>
                </a:solidFill>
              </a:rPr>
              <a:t>英文字開頭</a:t>
            </a:r>
            <a:r>
              <a:rPr lang="zh-TW" altLang="en-US" dirty="0" smtClean="0"/>
              <a:t>，取有意義名稱，勿用中文</a:t>
            </a:r>
            <a:endParaRPr lang="en-US" altLang="zh-TW" dirty="0" smtClean="0"/>
          </a:p>
          <a:p>
            <a:r>
              <a:rPr lang="en-US" altLang="zh-TW" dirty="0" smtClean="0"/>
              <a:t>Java</a:t>
            </a:r>
            <a:r>
              <a:rPr lang="zh-TW" altLang="en-US" dirty="0" smtClean="0"/>
              <a:t>程式由許多</a:t>
            </a:r>
            <a:r>
              <a:rPr lang="zh-TW" altLang="en-US" dirty="0" smtClean="0">
                <a:solidFill>
                  <a:srgbClr val="FF0000"/>
                </a:solidFill>
              </a:rPr>
              <a:t>函數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方法</a:t>
            </a:r>
            <a:r>
              <a:rPr lang="en-US" altLang="zh-TW" dirty="0" smtClean="0"/>
              <a:t>(function/method)</a:t>
            </a:r>
            <a:r>
              <a:rPr lang="zh-TW" altLang="en-US" dirty="0" smtClean="0"/>
              <a:t>所組成，函數是由許多敘述或指令所組成。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033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程式</a:t>
            </a:r>
            <a:r>
              <a:rPr lang="zh-TW" altLang="en-US" dirty="0"/>
              <a:t>概念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CPU</a:t>
            </a:r>
            <a:r>
              <a:rPr lang="zh-TW" altLang="en-US" dirty="0" smtClean="0"/>
              <a:t>如何知道</a:t>
            </a:r>
            <a:r>
              <a:rPr lang="zh-TW" altLang="en-US" dirty="0">
                <a:solidFill>
                  <a:srgbClr val="FF0000"/>
                </a:solidFill>
              </a:rPr>
              <a:t>開始</a:t>
            </a:r>
            <a:r>
              <a:rPr lang="zh-TW" altLang="en-US" dirty="0" smtClean="0"/>
              <a:t>要執行哪一函數</a:t>
            </a:r>
            <a:r>
              <a:rPr lang="en-US" altLang="zh-TW" dirty="0" smtClean="0"/>
              <a:t>?CPU</a:t>
            </a:r>
            <a:r>
              <a:rPr lang="zh-TW" altLang="en-US" dirty="0" smtClean="0"/>
              <a:t>很笨</a:t>
            </a:r>
            <a:r>
              <a:rPr lang="en-US" altLang="zh-TW" dirty="0" smtClean="0"/>
              <a:t>!</a:t>
            </a:r>
          </a:p>
          <a:p>
            <a:pPr lvl="1"/>
            <a:r>
              <a:rPr lang="zh-TW" altLang="en-US" dirty="0" smtClean="0"/>
              <a:t>因此須規定開始執行的函數</a:t>
            </a:r>
            <a:r>
              <a:rPr lang="en-US" altLang="zh-TW" dirty="0" smtClean="0"/>
              <a:t>(entry point)</a:t>
            </a:r>
            <a:r>
              <a:rPr lang="zh-TW" altLang="en-US" dirty="0" smtClean="0"/>
              <a:t>，那就是</a:t>
            </a:r>
            <a:r>
              <a:rPr lang="en-US" altLang="zh-TW" dirty="0" smtClean="0">
                <a:solidFill>
                  <a:srgbClr val="FF0000"/>
                </a:solidFill>
              </a:rPr>
              <a:t>main</a:t>
            </a:r>
            <a:r>
              <a:rPr lang="zh-TW" altLang="en-US" dirty="0" smtClean="0"/>
              <a:t>，</a:t>
            </a:r>
            <a:r>
              <a:rPr lang="en-US" altLang="zh-TW" dirty="0" smtClean="0"/>
              <a:t>main</a:t>
            </a:r>
            <a:r>
              <a:rPr lang="zh-TW" altLang="en-US" dirty="0"/>
              <a:t>即</a:t>
            </a:r>
            <a:r>
              <a:rPr lang="zh-TW" altLang="en-US" dirty="0" smtClean="0"/>
              <a:t>為主函數。</a:t>
            </a:r>
            <a:endParaRPr lang="en-US" altLang="zh-TW" dirty="0"/>
          </a:p>
          <a:p>
            <a:r>
              <a:rPr lang="zh-TW" altLang="en-US" dirty="0" smtClean="0"/>
              <a:t>大部分電腦都不是自然語言，因此會先規定一些字彙做為特殊功能，即保留字</a:t>
            </a:r>
            <a:r>
              <a:rPr lang="en-US" altLang="zh-TW" dirty="0" smtClean="0"/>
              <a:t>(reserved word)</a:t>
            </a:r>
            <a:r>
              <a:rPr lang="zh-TW" altLang="en-US" dirty="0" smtClean="0"/>
              <a:t>，這些字有特殊用途，不可任意使用</a:t>
            </a:r>
            <a:endParaRPr lang="en-US" altLang="zh-TW" dirty="0" smtClean="0"/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lass, public, static, void</a:t>
            </a:r>
          </a:p>
          <a:p>
            <a:r>
              <a:rPr lang="zh-TW" altLang="en-US" dirty="0" smtClean="0"/>
              <a:t>區分大小寫</a:t>
            </a:r>
            <a:r>
              <a:rPr lang="en-US" altLang="zh-TW" dirty="0" smtClean="0"/>
              <a:t>(case sensitive):</a:t>
            </a:r>
            <a:r>
              <a:rPr lang="zh-TW" altLang="en-US" dirty="0" smtClean="0"/>
              <a:t>各種名稱、保留字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r>
              <a:rPr lang="en-US" altLang="zh-TW" dirty="0" smtClean="0"/>
              <a:t>  :class/object</a:t>
            </a:r>
            <a:r>
              <a:rPr lang="zh-TW" altLang="en-US" dirty="0" smtClean="0"/>
              <a:t>存取符號，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TW" dirty="0" smtClean="0"/>
              <a:t>”</a:t>
            </a:r>
          </a:p>
          <a:p>
            <a:r>
              <a:rPr lang="en-US" altLang="zh-TW" dirty="0" smtClean="0"/>
              <a:t>“</a:t>
            </a:r>
            <a:r>
              <a:rPr lang="zh-TW" altLang="en-US" dirty="0" smtClean="0"/>
              <a:t>  </a:t>
            </a:r>
            <a:r>
              <a:rPr lang="en-US" altLang="zh-TW" dirty="0" smtClean="0"/>
              <a:t>”:</a:t>
            </a:r>
            <a:r>
              <a:rPr lang="zh-TW" altLang="en-US" dirty="0" smtClean="0"/>
              <a:t> 字串常數</a:t>
            </a:r>
            <a:endParaRPr lang="en-US" altLang="zh-TW" dirty="0" smtClean="0"/>
          </a:p>
          <a:p>
            <a:r>
              <a:rPr lang="en-US" altLang="zh-TW" dirty="0" smtClean="0"/>
              <a:t>//  :</a:t>
            </a:r>
            <a:r>
              <a:rPr lang="zh-TW" altLang="en-US" dirty="0" smtClean="0"/>
              <a:t>註解</a:t>
            </a:r>
            <a:r>
              <a:rPr lang="en-US" altLang="zh-TW" dirty="0" smtClean="0"/>
              <a:t>(comment), </a:t>
            </a:r>
            <a:r>
              <a:rPr lang="zh-TW" altLang="en-US" dirty="0" smtClean="0"/>
              <a:t>說明用，</a:t>
            </a:r>
            <a:r>
              <a:rPr lang="zh-TW" altLang="en-US" dirty="0"/>
              <a:t>不是</a:t>
            </a:r>
            <a:r>
              <a:rPr lang="zh-TW" altLang="en-US" dirty="0" smtClean="0"/>
              <a:t>指令，編譯時會被忽略</a:t>
            </a: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174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1" y="365125"/>
            <a:ext cx="115062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習題</a:t>
            </a:r>
            <a:r>
              <a:rPr lang="en-US" altLang="zh-TW" dirty="0" smtClean="0"/>
              <a:t>2-1:</a:t>
            </a:r>
            <a:r>
              <a:rPr lang="zh-TW" altLang="en-US" dirty="0" smtClean="0"/>
              <a:t>編輯你</a:t>
            </a:r>
            <a:r>
              <a:rPr lang="zh-TW" altLang="en-US" dirty="0"/>
              <a:t>的第一支</a:t>
            </a:r>
            <a:r>
              <a:rPr lang="en-US" altLang="zh-TW" dirty="0"/>
              <a:t>java</a:t>
            </a:r>
            <a:r>
              <a:rPr lang="zh-TW" altLang="en-US" dirty="0" smtClean="0"/>
              <a:t>程式，完成</a:t>
            </a:r>
            <a:r>
              <a:rPr lang="en-US" altLang="zh-TW" dirty="0" smtClean="0"/>
              <a:t>java</a:t>
            </a:r>
            <a:r>
              <a:rPr lang="zh-TW" altLang="en-US" dirty="0"/>
              <a:t>程式三部曲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4914" y="1540443"/>
            <a:ext cx="10003971" cy="298586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為</a:t>
            </a:r>
            <a:r>
              <a:rPr lang="zh-TW" altLang="en-US" dirty="0"/>
              <a:t>你的第一支</a:t>
            </a:r>
            <a:r>
              <a:rPr lang="en-US" altLang="zh-TW" dirty="0"/>
              <a:t>java</a:t>
            </a:r>
            <a:r>
              <a:rPr lang="zh-TW" altLang="en-US" dirty="0" smtClean="0"/>
              <a:t>程式取名字，如</a:t>
            </a:r>
            <a:r>
              <a:rPr lang="en-US" altLang="zh-TW" dirty="0" smtClean="0">
                <a:solidFill>
                  <a:srgbClr val="FF0000"/>
                </a:solidFill>
              </a:rPr>
              <a:t>AF_first</a:t>
            </a:r>
            <a:r>
              <a:rPr lang="en-US" altLang="zh-TW" dirty="0" smtClean="0"/>
              <a:t>.java</a:t>
            </a:r>
          </a:p>
          <a:p>
            <a:pPr lvl="1"/>
            <a:r>
              <a:rPr lang="zh-TW" altLang="en-US" dirty="0" smtClean="0"/>
              <a:t>名字規則</a:t>
            </a:r>
            <a:r>
              <a:rPr lang="en-US" altLang="zh-TW" dirty="0" smtClean="0"/>
              <a:t>:</a:t>
            </a:r>
            <a:r>
              <a:rPr lang="zh-TW" altLang="en-US" dirty="0" smtClean="0"/>
              <a:t>英文字開頭、區分大小寫、第二字元後可用數字</a:t>
            </a:r>
            <a:r>
              <a:rPr lang="en-US" altLang="zh-TW" dirty="0" smtClean="0"/>
              <a:t>_</a:t>
            </a:r>
            <a:r>
              <a:rPr lang="zh-TW" altLang="en-US" dirty="0" smtClean="0"/>
              <a:t>，但不可用</a:t>
            </a:r>
            <a:r>
              <a:rPr lang="en-US" altLang="zh-TW" dirty="0" smtClean="0"/>
              <a:t>+-</a:t>
            </a:r>
            <a:r>
              <a:rPr lang="zh-TW" altLang="en-US" dirty="0" smtClean="0"/>
              <a:t>*</a:t>
            </a:r>
            <a:r>
              <a:rPr lang="en-US" altLang="zh-TW" dirty="0" smtClean="0"/>
              <a:t>/</a:t>
            </a:r>
          </a:p>
          <a:p>
            <a:r>
              <a:rPr lang="zh-TW" altLang="en-US" dirty="0"/>
              <a:t>輸</a:t>
            </a:r>
            <a:r>
              <a:rPr lang="zh-TW" altLang="en-US" dirty="0" smtClean="0"/>
              <a:t>出敘述至少四行，寫出</a:t>
            </a:r>
            <a:r>
              <a:rPr lang="zh-TW" altLang="en-US" dirty="0"/>
              <a:t>第一支</a:t>
            </a:r>
            <a:r>
              <a:rPr lang="en-US" altLang="zh-TW" dirty="0"/>
              <a:t>java</a:t>
            </a:r>
            <a:r>
              <a:rPr lang="zh-TW" altLang="en-US" dirty="0" smtClean="0"/>
              <a:t>程式感受，中英文不限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System.out.println</a:t>
            </a:r>
            <a:r>
              <a:rPr lang="en-US" altLang="zh-TW" dirty="0" smtClean="0"/>
              <a:t>(“</a:t>
            </a:r>
            <a:r>
              <a:rPr lang="zh-TW" altLang="en-US" dirty="0" smtClean="0"/>
              <a:t>   </a:t>
            </a:r>
            <a:r>
              <a:rPr lang="en-US" altLang="zh-TW" dirty="0" smtClean="0"/>
              <a:t>!");</a:t>
            </a:r>
          </a:p>
          <a:p>
            <a:r>
              <a:rPr lang="zh-TW" altLang="en-US" dirty="0" smtClean="0"/>
              <a:t>上傳</a:t>
            </a:r>
            <a:r>
              <a:rPr lang="zh-TW" altLang="en-US" dirty="0" smtClean="0"/>
              <a:t>作業</a:t>
            </a:r>
            <a:r>
              <a:rPr lang="en-US" altLang="zh-TW" dirty="0" smtClean="0"/>
              <a:t>(.java</a:t>
            </a:r>
            <a:r>
              <a:rPr lang="zh-TW" altLang="en-US" dirty="0" smtClean="0"/>
              <a:t>及執行畫面截圖放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docx</a:t>
            </a:r>
            <a:r>
              <a:rPr lang="en-US" altLang="zh-TW" dirty="0" smtClean="0"/>
              <a:t>)</a:t>
            </a:r>
            <a:r>
              <a:rPr lang="zh-TW" altLang="en-US" dirty="0" smtClean="0"/>
              <a:t>至</a:t>
            </a:r>
            <a:r>
              <a:rPr lang="zh-TW" altLang="en-US" dirty="0" smtClean="0"/>
              <a:t>酷</a:t>
            </a:r>
            <a:r>
              <a:rPr lang="zh-TW" altLang="en-US" dirty="0"/>
              <a:t>課雲</a:t>
            </a:r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3958199" y="4107379"/>
            <a:ext cx="36712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import </a:t>
            </a:r>
            <a:r>
              <a:rPr lang="en-US" altLang="zh-TW" dirty="0" err="1"/>
              <a:t>java.util</a:t>
            </a:r>
            <a:r>
              <a:rPr lang="en-US" altLang="zh-TW" dirty="0"/>
              <a:t>.*; //</a:t>
            </a:r>
            <a:r>
              <a:rPr lang="zh-TW" altLang="en-US" dirty="0"/>
              <a:t>匯入函數庫</a:t>
            </a:r>
            <a:endParaRPr lang="en-US" altLang="zh-TW" dirty="0"/>
          </a:p>
          <a:p>
            <a:r>
              <a:rPr lang="en-US" altLang="zh-TW" dirty="0"/>
              <a:t>public class </a:t>
            </a:r>
            <a:r>
              <a:rPr lang="en-US" altLang="zh-TW" dirty="0" err="1">
                <a:solidFill>
                  <a:srgbClr val="FF0000"/>
                </a:solidFill>
              </a:rPr>
              <a:t>AF_first</a:t>
            </a:r>
            <a:r>
              <a:rPr lang="en-US" altLang="zh-TW" dirty="0"/>
              <a:t> </a:t>
            </a:r>
            <a:r>
              <a:rPr lang="en-US" altLang="zh-TW" dirty="0" smtClean="0"/>
              <a:t>{ </a:t>
            </a:r>
            <a:endParaRPr lang="en-US" altLang="zh-TW" dirty="0"/>
          </a:p>
          <a:p>
            <a:r>
              <a:rPr lang="en-US" altLang="zh-TW" dirty="0"/>
              <a:t>public static void 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 smtClean="0"/>
              <a:t>(“”);//</a:t>
            </a:r>
            <a:r>
              <a:rPr lang="zh-TW" altLang="en-US" dirty="0"/>
              <a:t>輸出</a:t>
            </a:r>
            <a:endParaRPr lang="en-US" altLang="zh-TW" dirty="0"/>
          </a:p>
          <a:p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 smtClean="0"/>
              <a:t>("");</a:t>
            </a:r>
          </a:p>
          <a:p>
            <a:r>
              <a:rPr lang="en-US" altLang="zh-TW" dirty="0"/>
              <a:t> </a:t>
            </a:r>
            <a:r>
              <a:rPr lang="en-US" altLang="zh-TW" dirty="0" err="1"/>
              <a:t>System.out.println</a:t>
            </a:r>
            <a:r>
              <a:rPr lang="en-US" altLang="zh-TW" dirty="0" smtClean="0"/>
              <a:t>("");</a:t>
            </a:r>
          </a:p>
          <a:p>
            <a:r>
              <a:rPr lang="en-US" altLang="zh-TW" dirty="0"/>
              <a:t> </a:t>
            </a:r>
            <a:r>
              <a:rPr lang="en-US" altLang="zh-TW" dirty="0" err="1"/>
              <a:t>System.out.println</a:t>
            </a:r>
            <a:r>
              <a:rPr lang="en-US" altLang="zh-TW" dirty="0" smtClean="0"/>
              <a:t>("");</a:t>
            </a:r>
            <a:endParaRPr lang="en-US" altLang="zh-TW" dirty="0"/>
          </a:p>
          <a:p>
            <a:r>
              <a:rPr lang="en-US" altLang="zh-TW" dirty="0"/>
              <a:t> }//main()</a:t>
            </a:r>
          </a:p>
          <a:p>
            <a:r>
              <a:rPr lang="en-US" altLang="zh-TW" dirty="0"/>
              <a:t>}//class</a:t>
            </a:r>
            <a:endParaRPr lang="zh-TW" altLang="en-US" dirty="0"/>
          </a:p>
          <a:p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5676899" y="1923029"/>
            <a:ext cx="1230088" cy="260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Debug</a:t>
            </a:r>
            <a:r>
              <a:rPr lang="zh-TW" altLang="en-US" dirty="0" smtClean="0"/>
              <a:t>抓錯蟲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673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err="1" smtClean="0"/>
              <a:t>mport</a:t>
            </a:r>
            <a:r>
              <a:rPr lang="en-US" altLang="zh-TW" dirty="0" smtClean="0"/>
              <a:t> </a:t>
            </a:r>
            <a:r>
              <a:rPr lang="en-US" altLang="zh-TW" dirty="0" err="1"/>
              <a:t>java.util</a:t>
            </a:r>
            <a:r>
              <a:rPr lang="en-US" altLang="zh-TW" dirty="0"/>
              <a:t>.*; </a:t>
            </a:r>
            <a:r>
              <a:rPr lang="en-US" altLang="zh-TW" dirty="0" smtClean="0"/>
              <a:t>/</a:t>
            </a:r>
            <a:r>
              <a:rPr lang="zh-TW" altLang="en-US" dirty="0" smtClean="0"/>
              <a:t>匯入</a:t>
            </a:r>
            <a:r>
              <a:rPr lang="zh-TW" altLang="en-US" dirty="0"/>
              <a:t>函數庫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public class </a:t>
            </a:r>
            <a:r>
              <a:rPr lang="en-US" altLang="zh-TW" dirty="0" smtClean="0"/>
              <a:t>9welcomex{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public static void </a:t>
            </a:r>
            <a:r>
              <a:rPr lang="en-US" altLang="zh-TW" dirty="0" smtClean="0"/>
              <a:t>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 smtClean="0"/>
              <a:t>system.Out.println</a:t>
            </a:r>
            <a:r>
              <a:rPr lang="en-US" altLang="zh-TW" dirty="0"/>
              <a:t>(“Java is an excellent computer language</a:t>
            </a:r>
            <a:r>
              <a:rPr lang="en-US" altLang="zh-TW" dirty="0" smtClean="0"/>
              <a:t>.’’);/</a:t>
            </a:r>
            <a:r>
              <a:rPr lang="zh-TW" altLang="en-US" dirty="0" smtClean="0"/>
              <a:t>輸出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 smtClean="0"/>
              <a:t>system.Out.println</a:t>
            </a:r>
            <a:r>
              <a:rPr lang="en-US" altLang="zh-TW" dirty="0" smtClean="0"/>
              <a:t>(‘Let's </a:t>
            </a:r>
            <a:r>
              <a:rPr lang="en-US" altLang="zh-TW" dirty="0"/>
              <a:t>start to learn Java</a:t>
            </a:r>
            <a:r>
              <a:rPr lang="en-US" altLang="zh-TW" dirty="0" smtClean="0"/>
              <a:t>!’)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}/main</a:t>
            </a:r>
            <a:r>
              <a:rPr lang="en-US" altLang="zh-TW" dirty="0"/>
              <a:t>()</a:t>
            </a:r>
          </a:p>
          <a:p>
            <a:pPr marL="0" indent="0">
              <a:buNone/>
            </a:pPr>
            <a:r>
              <a:rPr lang="en-US" altLang="zh-TW" dirty="0" smtClean="0"/>
              <a:t>}/class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58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2400" y="233552"/>
            <a:ext cx="11353800" cy="1325563"/>
          </a:xfrm>
        </p:spPr>
        <p:txBody>
          <a:bodyPr>
            <a:normAutofit/>
          </a:bodyPr>
          <a:lstStyle/>
          <a:p>
            <a:r>
              <a:rPr lang="zh-TW" altLang="en-US" sz="3500" b="1" dirty="0"/>
              <a:t>如何將高階語言轉換</a:t>
            </a:r>
            <a:r>
              <a:rPr lang="en-US" altLang="zh-TW" sz="3500" b="1" dirty="0"/>
              <a:t>(</a:t>
            </a:r>
            <a:r>
              <a:rPr lang="zh-TW" altLang="en-US" sz="3500" b="1" dirty="0"/>
              <a:t>翻譯</a:t>
            </a:r>
            <a:r>
              <a:rPr lang="en-US" altLang="zh-TW" sz="3500" b="1" dirty="0"/>
              <a:t>;</a:t>
            </a:r>
            <a:r>
              <a:rPr lang="zh-TW" altLang="en-US" sz="3500" b="1" dirty="0"/>
              <a:t>解譯</a:t>
            </a:r>
            <a:r>
              <a:rPr lang="en-US" altLang="zh-TW" sz="3500" b="1" dirty="0"/>
              <a:t>;</a:t>
            </a:r>
            <a:r>
              <a:rPr lang="zh-TW" altLang="en-US" sz="3500" b="1" dirty="0"/>
              <a:t>編譯</a:t>
            </a:r>
            <a:r>
              <a:rPr lang="en-US" altLang="zh-TW" sz="3500" b="1" dirty="0"/>
              <a:t>;translate)</a:t>
            </a:r>
            <a:r>
              <a:rPr lang="zh-TW" altLang="en-US" sz="3500" b="1" dirty="0"/>
              <a:t>為機械語言</a:t>
            </a:r>
            <a:r>
              <a:rPr lang="en-US" altLang="zh-TW" sz="3500" b="1" dirty="0"/>
              <a:t>?</a:t>
            </a:r>
            <a:endParaRPr lang="zh-TW" altLang="en-US" sz="3500" b="1" dirty="0"/>
          </a:p>
        </p:txBody>
      </p:sp>
      <p:grpSp>
        <p:nvGrpSpPr>
          <p:cNvPr id="116" name="群組 115"/>
          <p:cNvGrpSpPr/>
          <p:nvPr/>
        </p:nvGrpSpPr>
        <p:grpSpPr>
          <a:xfrm>
            <a:off x="804949" y="1786754"/>
            <a:ext cx="9906000" cy="5123940"/>
            <a:chOff x="838200" y="1636202"/>
            <a:chExt cx="9549724" cy="5123940"/>
          </a:xfrm>
        </p:grpSpPr>
        <p:sp>
          <p:nvSpPr>
            <p:cNvPr id="4" name="矩形 3"/>
            <p:cNvSpPr/>
            <p:nvPr/>
          </p:nvSpPr>
          <p:spPr>
            <a:xfrm>
              <a:off x="838200" y="2555913"/>
              <a:ext cx="1542361" cy="14982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編輯</a:t>
              </a:r>
              <a:endParaRPr lang="en-US" altLang="zh-TW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(edit)</a:t>
              </a:r>
            </a:p>
            <a:p>
              <a:pPr algn="ctr"/>
              <a:endParaRPr lang="en-US" altLang="zh-TW" b="1" dirty="0">
                <a:solidFill>
                  <a:prstClr val="white"/>
                </a:solidFill>
              </a:endParaRPr>
            </a:p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工具</a:t>
              </a:r>
              <a:endParaRPr lang="en-US" altLang="zh-TW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editor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直線接點 5"/>
            <p:cNvCxnSpPr>
              <a:stCxn id="4" idx="1"/>
              <a:endCxn id="4" idx="3"/>
            </p:cNvCxnSpPr>
            <p:nvPr/>
          </p:nvCxnSpPr>
          <p:spPr>
            <a:xfrm>
              <a:off x="838200" y="3305060"/>
              <a:ext cx="15423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流程圖: 磁碟 6"/>
            <p:cNvSpPr/>
            <p:nvPr/>
          </p:nvSpPr>
          <p:spPr>
            <a:xfrm>
              <a:off x="2967202" y="2616504"/>
              <a:ext cx="1123720" cy="1377109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來源碼</a:t>
              </a:r>
              <a:r>
                <a:rPr lang="en-US" altLang="zh-TW" b="1" dirty="0">
                  <a:solidFill>
                    <a:prstClr val="white"/>
                  </a:solidFill>
                </a:rPr>
                <a:t>source code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700522" y="2555912"/>
              <a:ext cx="1542361" cy="14982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編譯</a:t>
              </a:r>
              <a:r>
                <a:rPr lang="en-US" altLang="zh-TW" b="1" dirty="0">
                  <a:solidFill>
                    <a:prstClr val="white"/>
                  </a:solidFill>
                </a:rPr>
                <a:t> </a:t>
              </a: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(compile)</a:t>
              </a:r>
            </a:p>
            <a:p>
              <a:pPr algn="ctr"/>
              <a:endParaRPr lang="en-US" altLang="zh-TW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compiler</a:t>
              </a:r>
            </a:p>
          </p:txBody>
        </p:sp>
        <p:cxnSp>
          <p:nvCxnSpPr>
            <p:cNvPr id="9" name="直線接點 8"/>
            <p:cNvCxnSpPr>
              <a:stCxn id="8" idx="1"/>
              <a:endCxn id="8" idx="3"/>
            </p:cNvCxnSpPr>
            <p:nvPr/>
          </p:nvCxnSpPr>
          <p:spPr>
            <a:xfrm>
              <a:off x="4700522" y="3305059"/>
              <a:ext cx="15423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667470" y="1749799"/>
              <a:ext cx="1608463" cy="4987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語法錯誤</a:t>
              </a:r>
            </a:p>
          </p:txBody>
        </p:sp>
        <p:cxnSp>
          <p:nvCxnSpPr>
            <p:cNvPr id="15" name="直線單箭頭接點 14"/>
            <p:cNvCxnSpPr>
              <a:stCxn id="8" idx="0"/>
              <a:endCxn id="13" idx="2"/>
            </p:cNvCxnSpPr>
            <p:nvPr/>
          </p:nvCxnSpPr>
          <p:spPr>
            <a:xfrm flipH="1" flipV="1">
              <a:off x="5471702" y="2248514"/>
              <a:ext cx="1" cy="30739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4" idx="3"/>
              <a:endCxn id="7" idx="2"/>
            </p:cNvCxnSpPr>
            <p:nvPr/>
          </p:nvCxnSpPr>
          <p:spPr>
            <a:xfrm flipV="1">
              <a:off x="2380561" y="3305059"/>
              <a:ext cx="586641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7" idx="4"/>
              <a:endCxn id="8" idx="1"/>
            </p:cNvCxnSpPr>
            <p:nvPr/>
          </p:nvCxnSpPr>
          <p:spPr>
            <a:xfrm>
              <a:off x="4090922" y="3305059"/>
              <a:ext cx="6096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流程圖: 磁碟 26"/>
            <p:cNvSpPr/>
            <p:nvPr/>
          </p:nvSpPr>
          <p:spPr>
            <a:xfrm>
              <a:off x="6813923" y="2616503"/>
              <a:ext cx="1123720" cy="1377109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目的碼</a:t>
              </a:r>
              <a:r>
                <a:rPr lang="en-US" altLang="zh-TW" b="1" dirty="0">
                  <a:solidFill>
                    <a:prstClr val="white"/>
                  </a:solidFill>
                </a:rPr>
                <a:t>object code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cxnSp>
          <p:nvCxnSpPr>
            <p:cNvPr id="28" name="直線單箭頭接點 27"/>
            <p:cNvCxnSpPr>
              <a:stCxn id="8" idx="3"/>
              <a:endCxn id="27" idx="2"/>
            </p:cNvCxnSpPr>
            <p:nvPr/>
          </p:nvCxnSpPr>
          <p:spPr>
            <a:xfrm flipV="1">
              <a:off x="6242883" y="3305058"/>
              <a:ext cx="571040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8508684" y="2555912"/>
              <a:ext cx="1542361" cy="14982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Link</a:t>
              </a:r>
            </a:p>
            <a:p>
              <a:pPr algn="ctr"/>
              <a:endParaRPr lang="en-US" altLang="zh-TW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Linker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直線接點 30"/>
            <p:cNvCxnSpPr>
              <a:stCxn id="30" idx="1"/>
              <a:endCxn id="30" idx="3"/>
            </p:cNvCxnSpPr>
            <p:nvPr/>
          </p:nvCxnSpPr>
          <p:spPr>
            <a:xfrm>
              <a:off x="8508684" y="3305059"/>
              <a:ext cx="15423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>
              <a:stCxn id="27" idx="4"/>
              <a:endCxn id="30" idx="1"/>
            </p:cNvCxnSpPr>
            <p:nvPr/>
          </p:nvCxnSpPr>
          <p:spPr>
            <a:xfrm>
              <a:off x="7937643" y="3305058"/>
              <a:ext cx="571041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流程圖: 磁碟 40"/>
            <p:cNvSpPr/>
            <p:nvPr/>
          </p:nvSpPr>
          <p:spPr>
            <a:xfrm>
              <a:off x="838200" y="4803352"/>
              <a:ext cx="1228398" cy="1377109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可執行碼</a:t>
              </a:r>
              <a:r>
                <a:rPr lang="en-US" altLang="zh-TW" b="1" dirty="0">
                  <a:solidFill>
                    <a:prstClr val="white"/>
                  </a:solidFill>
                </a:rPr>
                <a:t>executable code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757881" y="4588626"/>
              <a:ext cx="1542361" cy="1652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載入</a:t>
              </a:r>
              <a:endParaRPr lang="en-US" altLang="zh-TW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(Load)</a:t>
              </a:r>
            </a:p>
            <a:p>
              <a:pPr algn="ctr"/>
              <a:endParaRPr lang="en-US" altLang="zh-TW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Loader</a:t>
              </a:r>
            </a:p>
          </p:txBody>
        </p:sp>
        <p:cxnSp>
          <p:nvCxnSpPr>
            <p:cNvPr id="51" name="肘形接點 50"/>
            <p:cNvCxnSpPr>
              <a:stCxn id="30" idx="3"/>
              <a:endCxn id="41" idx="2"/>
            </p:cNvCxnSpPr>
            <p:nvPr/>
          </p:nvCxnSpPr>
          <p:spPr>
            <a:xfrm flipH="1">
              <a:off x="838200" y="3305059"/>
              <a:ext cx="9212845" cy="2186848"/>
            </a:xfrm>
            <a:prstGeom prst="bentConnector5">
              <a:avLst>
                <a:gd name="adj1" fmla="val -12114"/>
                <a:gd name="adj2" fmla="val 51385"/>
                <a:gd name="adj3" fmla="val 102481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7" idx="1"/>
              <a:endCxn id="47" idx="3"/>
            </p:cNvCxnSpPr>
            <p:nvPr/>
          </p:nvCxnSpPr>
          <p:spPr>
            <a:xfrm>
              <a:off x="2757881" y="5414840"/>
              <a:ext cx="15423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單箭頭接點 74"/>
            <p:cNvCxnSpPr>
              <a:stCxn id="41" idx="4"/>
              <a:endCxn id="47" idx="1"/>
            </p:cNvCxnSpPr>
            <p:nvPr/>
          </p:nvCxnSpPr>
          <p:spPr>
            <a:xfrm flipV="1">
              <a:off x="2066598" y="5414840"/>
              <a:ext cx="691283" cy="7706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7" name="群組 86"/>
            <p:cNvGrpSpPr/>
            <p:nvPr/>
          </p:nvGrpSpPr>
          <p:grpSpPr>
            <a:xfrm>
              <a:off x="5813678" y="4884034"/>
              <a:ext cx="1000245" cy="1597619"/>
              <a:chOff x="5813678" y="5023448"/>
              <a:chExt cx="1000245" cy="1597619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5813678" y="5023448"/>
                <a:ext cx="1000245" cy="5845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>
                    <a:solidFill>
                      <a:prstClr val="white"/>
                    </a:solidFill>
                  </a:rPr>
                  <a:t>ROM</a:t>
                </a:r>
                <a:endParaRPr lang="zh-TW" altLang="en-US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5813678" y="5607982"/>
                <a:ext cx="1000245" cy="10130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>
                    <a:solidFill>
                      <a:prstClr val="white"/>
                    </a:solidFill>
                  </a:rPr>
                  <a:t>main()</a:t>
                </a:r>
              </a:p>
              <a:p>
                <a:pPr algn="ctr"/>
                <a:endParaRPr lang="en-US" altLang="zh-TW" b="1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altLang="zh-TW" b="1" dirty="0">
                    <a:solidFill>
                      <a:prstClr val="white"/>
                    </a:solidFill>
                  </a:rPr>
                  <a:t>RAM</a:t>
                </a:r>
                <a:endParaRPr lang="zh-TW" altLang="en-US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" name="直線接點 83"/>
              <p:cNvCxnSpPr>
                <a:stCxn id="83" idx="1"/>
                <a:endCxn id="83" idx="3"/>
              </p:cNvCxnSpPr>
              <p:nvPr/>
            </p:nvCxnSpPr>
            <p:spPr>
              <a:xfrm>
                <a:off x="5813678" y="6114525"/>
                <a:ext cx="100024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矩形 87"/>
            <p:cNvSpPr/>
            <p:nvPr/>
          </p:nvSpPr>
          <p:spPr>
            <a:xfrm>
              <a:off x="7446586" y="4969151"/>
              <a:ext cx="1194049" cy="1172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CPU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cxnSp>
          <p:nvCxnSpPr>
            <p:cNvPr id="91" name="直線單箭頭接點 90"/>
            <p:cNvCxnSpPr>
              <a:stCxn id="47" idx="3"/>
            </p:cNvCxnSpPr>
            <p:nvPr/>
          </p:nvCxnSpPr>
          <p:spPr>
            <a:xfrm>
              <a:off x="4300242" y="5414840"/>
              <a:ext cx="1513436" cy="77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單箭頭接點 94"/>
            <p:cNvCxnSpPr/>
            <p:nvPr/>
          </p:nvCxnSpPr>
          <p:spPr>
            <a:xfrm>
              <a:off x="4269423" y="4746569"/>
              <a:ext cx="3456271" cy="381142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單箭頭接點 96"/>
            <p:cNvCxnSpPr>
              <a:endCxn id="88" idx="1"/>
            </p:cNvCxnSpPr>
            <p:nvPr/>
          </p:nvCxnSpPr>
          <p:spPr>
            <a:xfrm>
              <a:off x="6675776" y="5537376"/>
              <a:ext cx="770810" cy="179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矩形 102"/>
            <p:cNvSpPr/>
            <p:nvPr/>
          </p:nvSpPr>
          <p:spPr>
            <a:xfrm>
              <a:off x="4363641" y="1636202"/>
              <a:ext cx="6024283" cy="2598924"/>
            </a:xfrm>
            <a:prstGeom prst="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prstClr val="white"/>
                </a:solidFill>
              </a:endParaRPr>
            </a:p>
          </p:txBody>
        </p:sp>
        <p:sp>
          <p:nvSpPr>
            <p:cNvPr id="104" name="流程圖: 磁碟 103"/>
            <p:cNvSpPr/>
            <p:nvPr/>
          </p:nvSpPr>
          <p:spPr>
            <a:xfrm>
              <a:off x="8718004" y="1675831"/>
              <a:ext cx="1123720" cy="64665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Library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cxnSp>
          <p:nvCxnSpPr>
            <p:cNvPr id="105" name="直線單箭頭接點 104"/>
            <p:cNvCxnSpPr>
              <a:stCxn id="104" idx="3"/>
              <a:endCxn id="30" idx="0"/>
            </p:cNvCxnSpPr>
            <p:nvPr/>
          </p:nvCxnSpPr>
          <p:spPr>
            <a:xfrm>
              <a:off x="9279864" y="2322481"/>
              <a:ext cx="1" cy="2334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文字方塊 114"/>
            <p:cNvSpPr txBox="1"/>
            <p:nvPr/>
          </p:nvSpPr>
          <p:spPr>
            <a:xfrm>
              <a:off x="5419571" y="6390810"/>
              <a:ext cx="1788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>
                  <a:solidFill>
                    <a:prstClr val="black"/>
                  </a:solidFill>
                </a:rPr>
                <a:t>Main memory</a:t>
              </a:r>
              <a:endParaRPr lang="zh-TW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7725694" y="5054007"/>
              <a:ext cx="564845" cy="2521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PC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9" name="直線單箭頭接點 18"/>
          <p:cNvCxnSpPr>
            <a:stCxn id="80" idx="1"/>
          </p:cNvCxnSpPr>
          <p:nvPr/>
        </p:nvCxnSpPr>
        <p:spPr>
          <a:xfrm flipH="1">
            <a:off x="7007629" y="5330614"/>
            <a:ext cx="941769" cy="306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9517332" y="5193050"/>
            <a:ext cx="21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PC: Program counter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Second program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" y="1111250"/>
            <a:ext cx="10515600" cy="4351338"/>
          </a:xfrm>
        </p:spPr>
        <p:txBody>
          <a:bodyPr>
            <a:normAutofit fontScale="92500"/>
          </a:bodyPr>
          <a:lstStyle/>
          <a:p>
            <a:pPr marL="85725" indent="0">
              <a:buNone/>
            </a:pPr>
            <a:r>
              <a:rPr lang="en-US" altLang="zh-TW" dirty="0"/>
              <a:t>i</a:t>
            </a:r>
            <a:r>
              <a:rPr lang="en-US" altLang="zh-TW" dirty="0" smtClean="0"/>
              <a:t>mport </a:t>
            </a:r>
            <a:r>
              <a:rPr lang="en-US" altLang="zh-TW" dirty="0" err="1"/>
              <a:t>java.util</a:t>
            </a:r>
            <a:r>
              <a:rPr lang="en-US" altLang="zh-TW" dirty="0"/>
              <a:t>.*; </a:t>
            </a:r>
          </a:p>
          <a:p>
            <a:pPr marL="0" indent="0">
              <a:buNone/>
            </a:pPr>
            <a:r>
              <a:rPr lang="en-US" altLang="zh-TW" dirty="0"/>
              <a:t>public class </a:t>
            </a:r>
            <a:r>
              <a:rPr lang="en-US" altLang="zh-TW" dirty="0" err="1">
                <a:solidFill>
                  <a:srgbClr val="FF0000"/>
                </a:solidFill>
              </a:rPr>
              <a:t>welcome_c</a:t>
            </a:r>
            <a:r>
              <a:rPr lang="en-US" altLang="zh-TW" dirty="0"/>
              <a:t>{ </a:t>
            </a:r>
          </a:p>
          <a:p>
            <a:pPr marL="0" indent="0">
              <a:buNone/>
            </a:pPr>
            <a:r>
              <a:rPr lang="en-US" altLang="zh-TW" dirty="0"/>
              <a:t>public static void 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</a:t>
            </a:r>
            <a:r>
              <a:rPr lang="en-US" altLang="zh-TW" dirty="0" err="1">
                <a:solidFill>
                  <a:srgbClr val="FF0000"/>
                </a:solidFill>
              </a:rPr>
              <a:t>print</a:t>
            </a:r>
            <a:r>
              <a:rPr lang="en-US" altLang="zh-TW" dirty="0"/>
              <a:t>("Please input your name:");</a:t>
            </a:r>
          </a:p>
          <a:p>
            <a:pPr marL="0" indent="0">
              <a:buNone/>
            </a:pPr>
            <a:r>
              <a:rPr lang="en-US" altLang="zh-TW" dirty="0"/>
              <a:t>  Scanner </a:t>
            </a:r>
            <a:r>
              <a:rPr lang="en-US" altLang="zh-TW" dirty="0" err="1"/>
              <a:t>sca</a:t>
            </a:r>
            <a:r>
              <a:rPr lang="en-US" altLang="zh-TW" dirty="0"/>
              <a:t> = new Scanner(System</a:t>
            </a:r>
            <a:r>
              <a:rPr lang="en-US" altLang="zh-TW" dirty="0">
                <a:solidFill>
                  <a:srgbClr val="FF0000"/>
                </a:solidFill>
              </a:rPr>
              <a:t>.in</a:t>
            </a:r>
            <a:r>
              <a:rPr lang="en-US" altLang="zh-TW" dirty="0"/>
              <a:t>);//</a:t>
            </a:r>
            <a:r>
              <a:rPr lang="zh-TW" altLang="en-US" dirty="0"/>
              <a:t>產生</a:t>
            </a:r>
            <a:r>
              <a:rPr lang="en-US" altLang="zh-TW" dirty="0"/>
              <a:t>Scanner</a:t>
            </a:r>
            <a:r>
              <a:rPr lang="zh-TW" altLang="en-US" dirty="0" smtClean="0"/>
              <a:t>物件</a:t>
            </a:r>
            <a:r>
              <a:rPr lang="en-US" altLang="zh-TW" dirty="0" smtClean="0"/>
              <a:t>, </a:t>
            </a:r>
            <a:r>
              <a:rPr lang="zh-TW" altLang="en-US" dirty="0" smtClean="0"/>
              <a:t>提供</a:t>
            </a:r>
            <a:r>
              <a:rPr lang="zh-TW" altLang="en-US" dirty="0" smtClean="0">
                <a:solidFill>
                  <a:srgbClr val="FF0000"/>
                </a:solidFill>
              </a:rPr>
              <a:t>鍵盤輸入 </a:t>
            </a:r>
            <a:endParaRPr lang="zh-TW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  </a:t>
            </a:r>
            <a:r>
              <a:rPr lang="en-US" altLang="zh-TW" dirty="0">
                <a:solidFill>
                  <a:srgbClr val="FF0000"/>
                </a:solidFill>
              </a:rPr>
              <a:t>String</a:t>
            </a:r>
            <a:r>
              <a:rPr lang="en-US" altLang="zh-TW" dirty="0"/>
              <a:t> name = </a:t>
            </a:r>
            <a:r>
              <a:rPr lang="en-US" altLang="zh-TW" dirty="0" err="1"/>
              <a:t>sca.</a:t>
            </a:r>
            <a:r>
              <a:rPr lang="en-US" altLang="zh-TW" dirty="0" err="1">
                <a:solidFill>
                  <a:srgbClr val="FF0000"/>
                </a:solidFill>
              </a:rPr>
              <a:t>next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</a:t>
            </a:r>
            <a:r>
              <a:rPr lang="en-US" altLang="zh-TW" dirty="0" err="1">
                <a:solidFill>
                  <a:srgbClr val="FF0000"/>
                </a:solidFill>
              </a:rPr>
              <a:t>println</a:t>
            </a:r>
            <a:r>
              <a:rPr lang="en-US" altLang="zh-TW" dirty="0">
                <a:solidFill>
                  <a:srgbClr val="FF0000"/>
                </a:solidFill>
              </a:rPr>
              <a:t>("welcome "+name+"!!");</a:t>
            </a:r>
          </a:p>
          <a:p>
            <a:pPr marL="0" indent="0">
              <a:buNone/>
            </a:pPr>
            <a:r>
              <a:rPr lang="en-US" altLang="zh-TW" dirty="0"/>
              <a:t> }//main()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76" y="4328161"/>
            <a:ext cx="5855924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28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362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Debug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偵錯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26019"/>
            <a:ext cx="8596668" cy="451534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9" y="1526019"/>
            <a:ext cx="7264733" cy="34686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442" y="2967914"/>
            <a:ext cx="4813558" cy="38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500" b="1" dirty="0"/>
              <a:t>何謂偵</a:t>
            </a:r>
            <a:r>
              <a:rPr lang="en-US" altLang="zh-TW" sz="3500" b="1" dirty="0"/>
              <a:t>(</a:t>
            </a:r>
            <a:r>
              <a:rPr lang="zh-TW" altLang="en-US" sz="3500" b="1" dirty="0"/>
              <a:t>抓</a:t>
            </a:r>
            <a:r>
              <a:rPr lang="en-US" altLang="zh-TW" sz="3500" b="1" dirty="0"/>
              <a:t>)</a:t>
            </a:r>
            <a:r>
              <a:rPr lang="zh-TW" altLang="en-US" sz="3500" b="1" dirty="0"/>
              <a:t>錯</a:t>
            </a:r>
            <a:r>
              <a:rPr lang="en-US" altLang="zh-TW" sz="3500" b="1" dirty="0"/>
              <a:t>(debug)?</a:t>
            </a:r>
            <a:r>
              <a:rPr lang="zh-TW" altLang="en-US" sz="3500" b="1" dirty="0"/>
              <a:t>語法</a:t>
            </a:r>
            <a:r>
              <a:rPr lang="en-US" altLang="zh-TW" sz="3500" b="1" dirty="0"/>
              <a:t>(syntax)˴</a:t>
            </a:r>
            <a:r>
              <a:rPr lang="zh-TW" altLang="en-US" sz="3500" b="1" dirty="0"/>
              <a:t>語意</a:t>
            </a:r>
            <a:r>
              <a:rPr lang="en-US" altLang="zh-TW" sz="3500" b="1" dirty="0"/>
              <a:t>(semantic)</a:t>
            </a:r>
            <a:r>
              <a:rPr lang="zh-TW" altLang="en-US" sz="3500" b="1" dirty="0"/>
              <a:t>錯誤</a:t>
            </a:r>
            <a:r>
              <a:rPr lang="en-US" altLang="zh-TW" sz="3500" b="1" dirty="0"/>
              <a:t>?</a:t>
            </a:r>
            <a:br>
              <a:rPr lang="en-US" altLang="zh-TW" sz="3500" b="1" dirty="0"/>
            </a:br>
            <a:r>
              <a:rPr lang="zh-TW" altLang="en-US" sz="3500" b="1" dirty="0"/>
              <a:t>何謂執行程式</a:t>
            </a:r>
            <a:r>
              <a:rPr lang="en-US" altLang="zh-TW" sz="3500" b="1" dirty="0"/>
              <a:t>?</a:t>
            </a:r>
            <a:endParaRPr lang="zh-TW" altLang="en-US" sz="35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/>
              <a:t>作業系統之</a:t>
            </a:r>
            <a:r>
              <a:rPr lang="en-US" altLang="zh-TW" b="1" dirty="0"/>
              <a:t>Loader</a:t>
            </a:r>
            <a:r>
              <a:rPr lang="zh-TW" altLang="en-US" b="1" dirty="0"/>
              <a:t>程式負責載入</a:t>
            </a:r>
            <a:r>
              <a:rPr lang="en-US" altLang="zh-TW" b="1" dirty="0"/>
              <a:t>RAM,</a:t>
            </a:r>
            <a:r>
              <a:rPr lang="zh-TW" altLang="en-US" b="1" dirty="0"/>
              <a:t>再交給</a:t>
            </a:r>
            <a:r>
              <a:rPr lang="en-US" altLang="zh-TW" b="1" dirty="0"/>
              <a:t>CPU</a:t>
            </a:r>
            <a:r>
              <a:rPr lang="zh-TW" altLang="en-US" b="1" dirty="0"/>
              <a:t>執行</a:t>
            </a:r>
            <a:endParaRPr lang="en-US" altLang="zh-TW" b="1" dirty="0"/>
          </a:p>
          <a:p>
            <a:r>
              <a:rPr lang="zh-TW" altLang="en-US" b="1" dirty="0"/>
              <a:t>為何需要</a:t>
            </a:r>
            <a:r>
              <a:rPr lang="en-US" altLang="zh-TW" b="1" dirty="0"/>
              <a:t>Library</a:t>
            </a:r>
            <a:r>
              <a:rPr lang="zh-TW" altLang="en-US" b="1" dirty="0"/>
              <a:t>函式庫</a:t>
            </a:r>
            <a:r>
              <a:rPr lang="en-US" altLang="zh-TW" b="1" dirty="0"/>
              <a:t>?</a:t>
            </a:r>
          </a:p>
          <a:p>
            <a:pPr lvl="1"/>
            <a:r>
              <a:rPr lang="zh-TW" altLang="en-US" b="1" dirty="0"/>
              <a:t>站在巨人肩膀</a:t>
            </a:r>
            <a:r>
              <a:rPr lang="en-US" altLang="zh-TW" b="1" dirty="0"/>
              <a:t>,</a:t>
            </a:r>
            <a:r>
              <a:rPr lang="zh-TW" altLang="en-US" b="1" dirty="0"/>
              <a:t>有些程式細節非常複雜如</a:t>
            </a:r>
            <a:r>
              <a:rPr lang="en-US" altLang="zh-TW" b="1" dirty="0" err="1"/>
              <a:t>Input/Output</a:t>
            </a:r>
            <a:r>
              <a:rPr lang="zh-TW" altLang="en-US" b="1" dirty="0"/>
              <a:t>、圖形之細部工作</a:t>
            </a:r>
            <a:r>
              <a:rPr lang="en-US" altLang="zh-TW" b="1" dirty="0"/>
              <a:t>,</a:t>
            </a:r>
            <a:r>
              <a:rPr lang="zh-TW" altLang="en-US" b="1" dirty="0"/>
              <a:t>因此必須提供系統函數提供設計者直接引用</a:t>
            </a:r>
            <a:r>
              <a:rPr lang="en-US" altLang="zh-TW" b="1" dirty="0"/>
              <a:t>.</a:t>
            </a:r>
          </a:p>
          <a:p>
            <a:r>
              <a:rPr lang="zh-TW" altLang="en-US" b="1" dirty="0"/>
              <a:t>語法</a:t>
            </a:r>
            <a:r>
              <a:rPr lang="en-US" altLang="zh-TW" b="1" dirty="0"/>
              <a:t>(syntax)</a:t>
            </a:r>
            <a:r>
              <a:rPr lang="zh-TW" altLang="en-US" b="1" dirty="0"/>
              <a:t>錯誤</a:t>
            </a:r>
            <a:r>
              <a:rPr lang="en-US" altLang="zh-TW" b="1" dirty="0"/>
              <a:t>?</a:t>
            </a:r>
          </a:p>
          <a:p>
            <a:pPr lvl="1"/>
            <a:r>
              <a:rPr lang="zh-TW" altLang="en-US" b="1" dirty="0"/>
              <a:t>指的是句子文法上的錯誤</a:t>
            </a:r>
            <a:r>
              <a:rPr lang="en-US" altLang="zh-TW" b="1" dirty="0"/>
              <a:t>,</a:t>
            </a:r>
            <a:r>
              <a:rPr lang="en-US" altLang="zh-TW" b="1" dirty="0" err="1"/>
              <a:t>ie</a:t>
            </a:r>
            <a:r>
              <a:rPr lang="en-US" altLang="zh-TW" b="1" dirty="0"/>
              <a:t>:</a:t>
            </a:r>
            <a:r>
              <a:rPr lang="zh-TW" altLang="en-US" b="1" dirty="0"/>
              <a:t>我是學生 </a:t>
            </a:r>
            <a:r>
              <a:rPr lang="en-US" altLang="zh-TW" b="1" dirty="0"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sym typeface="Wingdings" panose="05000000000000000000" pitchFamily="2" charset="2"/>
              </a:rPr>
              <a:t> 我學生是</a:t>
            </a:r>
            <a:endParaRPr lang="en-US" altLang="zh-TW" b="1" dirty="0"/>
          </a:p>
          <a:p>
            <a:pPr lvl="1"/>
            <a:r>
              <a:rPr lang="en-US" altLang="zh-TW" b="1" dirty="0"/>
              <a:t>Compiler</a:t>
            </a:r>
            <a:r>
              <a:rPr lang="zh-TW" altLang="en-US" b="1" dirty="0"/>
              <a:t>可抓到語法錯誤</a:t>
            </a:r>
            <a:endParaRPr lang="en-US" altLang="zh-TW" b="1" dirty="0"/>
          </a:p>
          <a:p>
            <a:r>
              <a:rPr lang="zh-TW" altLang="en-US" b="1" dirty="0"/>
              <a:t>語意</a:t>
            </a:r>
            <a:r>
              <a:rPr lang="en-US" altLang="zh-TW" b="1" dirty="0"/>
              <a:t>(semantic)</a:t>
            </a:r>
            <a:r>
              <a:rPr lang="zh-TW" altLang="en-US" b="1" dirty="0"/>
              <a:t>錯誤</a:t>
            </a:r>
            <a:r>
              <a:rPr lang="en-US" altLang="zh-TW" b="1" dirty="0"/>
              <a:t>?</a:t>
            </a:r>
          </a:p>
          <a:p>
            <a:pPr lvl="1"/>
            <a:r>
              <a:rPr lang="zh-TW" altLang="en-US" b="1" dirty="0"/>
              <a:t>指的是句子意思上的錯誤</a:t>
            </a:r>
            <a:r>
              <a:rPr lang="en-US" altLang="zh-TW" b="1" dirty="0"/>
              <a:t>,</a:t>
            </a:r>
            <a:r>
              <a:rPr lang="en-US" altLang="zh-TW" b="1" dirty="0" err="1"/>
              <a:t>ie</a:t>
            </a:r>
            <a:r>
              <a:rPr lang="en-US" altLang="zh-TW" b="1" dirty="0"/>
              <a:t>:</a:t>
            </a:r>
            <a:r>
              <a:rPr lang="zh-TW" altLang="en-US" b="1" dirty="0"/>
              <a:t>我是學生 </a:t>
            </a:r>
            <a:r>
              <a:rPr lang="en-US" altLang="zh-TW" b="1" dirty="0"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sym typeface="Wingdings" panose="05000000000000000000" pitchFamily="2" charset="2"/>
              </a:rPr>
              <a:t> 我不是學生</a:t>
            </a:r>
            <a:endParaRPr lang="en-US" altLang="zh-TW" b="1" dirty="0"/>
          </a:p>
          <a:p>
            <a:pPr lvl="1"/>
            <a:r>
              <a:rPr lang="en-US" altLang="zh-TW" b="1" dirty="0"/>
              <a:t>Compiler</a:t>
            </a:r>
            <a:r>
              <a:rPr lang="zh-TW" altLang="en-US" b="1" dirty="0"/>
              <a:t>抓不到語意錯誤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9509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7032" y="-81979"/>
            <a:ext cx="10515600" cy="1325563"/>
          </a:xfrm>
        </p:spPr>
        <p:txBody>
          <a:bodyPr/>
          <a:lstStyle/>
          <a:p>
            <a:r>
              <a:rPr lang="en-US" altLang="zh-TW" b="1" dirty="0" smtClean="0"/>
              <a:t>Java</a:t>
            </a:r>
            <a:r>
              <a:rPr lang="zh-TW" altLang="en-US" b="1" dirty="0" smtClean="0"/>
              <a:t>電腦語言歷史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43584"/>
            <a:ext cx="10515600" cy="5797295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b="1" dirty="0"/>
              <a:t>Java</a:t>
            </a:r>
            <a:r>
              <a:rPr lang="en-US" altLang="zh-TW" dirty="0"/>
              <a:t> </a:t>
            </a:r>
            <a:r>
              <a:rPr lang="en-US" altLang="zh-TW" dirty="0" smtClean="0"/>
              <a:t>(</a:t>
            </a:r>
            <a:r>
              <a:rPr lang="zh-TW" altLang="en-US" dirty="0" smtClean="0"/>
              <a:t>爪哇島</a:t>
            </a:r>
            <a:r>
              <a:rPr lang="en-US" altLang="zh-TW" dirty="0" smtClean="0"/>
              <a:t>) </a:t>
            </a:r>
            <a:r>
              <a:rPr lang="en-US" altLang="zh-TW" dirty="0"/>
              <a:t>is an </a:t>
            </a:r>
            <a:r>
              <a:rPr lang="en-US" altLang="zh-TW" dirty="0">
                <a:hlinkClick r:id="rId2" tooltip="Island"/>
              </a:rPr>
              <a:t>island</a:t>
            </a:r>
            <a:r>
              <a:rPr lang="en-US" altLang="zh-TW" dirty="0"/>
              <a:t> of </a:t>
            </a:r>
            <a:r>
              <a:rPr lang="en-US" altLang="zh-TW" u="sng" dirty="0">
                <a:hlinkClick r:id="rId3" tooltip="Indonesia"/>
              </a:rPr>
              <a:t>Indonesia</a:t>
            </a:r>
            <a:r>
              <a:rPr lang="en-US" altLang="zh-TW" dirty="0" smtClean="0"/>
              <a:t>.</a:t>
            </a:r>
          </a:p>
          <a:p>
            <a:r>
              <a:rPr lang="en-US" altLang="zh-TW" b="1" dirty="0"/>
              <a:t>Java</a:t>
            </a:r>
            <a:r>
              <a:rPr lang="en-US" altLang="zh-TW" dirty="0"/>
              <a:t> is a general-purpose </a:t>
            </a:r>
            <a:r>
              <a:rPr lang="en-US" altLang="zh-TW" dirty="0">
                <a:hlinkClick r:id="rId4" tooltip="Programming language"/>
              </a:rPr>
              <a:t>computer programming language</a:t>
            </a:r>
            <a:r>
              <a:rPr lang="en-US" altLang="zh-TW" dirty="0"/>
              <a:t> that is </a:t>
            </a:r>
            <a:r>
              <a:rPr lang="en-US" altLang="zh-TW" dirty="0">
                <a:hlinkClick r:id="rId5" tooltip="Concurrent computing"/>
              </a:rPr>
              <a:t>concurrent</a:t>
            </a:r>
            <a:r>
              <a:rPr lang="en-US" altLang="zh-TW" dirty="0"/>
              <a:t>, </a:t>
            </a:r>
            <a:r>
              <a:rPr lang="en-US" altLang="zh-TW" dirty="0">
                <a:hlinkClick r:id="rId6" tooltip="Class-based programming"/>
              </a:rPr>
              <a:t>class-based</a:t>
            </a:r>
            <a:r>
              <a:rPr lang="en-US" altLang="zh-TW" dirty="0"/>
              <a:t>, </a:t>
            </a:r>
            <a:r>
              <a:rPr lang="en-US" altLang="zh-TW" dirty="0" smtClean="0">
                <a:hlinkClick r:id="rId7" tooltip="Object-oriented programming"/>
              </a:rPr>
              <a:t>object-oriented</a:t>
            </a:r>
            <a:r>
              <a:rPr lang="en-US" altLang="zh-TW" dirty="0" smtClean="0"/>
              <a:t>,</a:t>
            </a:r>
            <a:r>
              <a:rPr lang="en-US" altLang="zh-TW" dirty="0"/>
              <a:t> and specifically designed to have as few implementation dependencies as possible. </a:t>
            </a:r>
            <a:endParaRPr lang="en-US" altLang="zh-TW" dirty="0" smtClean="0"/>
          </a:p>
          <a:p>
            <a:r>
              <a:rPr lang="en-US" altLang="zh-TW" dirty="0" smtClean="0"/>
              <a:t>It </a:t>
            </a:r>
            <a:r>
              <a:rPr lang="en-US" altLang="zh-TW" dirty="0"/>
              <a:t>is intended to let application developers </a:t>
            </a:r>
            <a:r>
              <a:rPr lang="en-US" altLang="zh-TW" dirty="0" smtClean="0"/>
              <a:t>“</a:t>
            </a:r>
            <a:r>
              <a:rPr lang="en-US" altLang="zh-TW" dirty="0" smtClean="0">
                <a:hlinkClick r:id="rId8" tooltip="Write once, run anywhere"/>
              </a:rPr>
              <a:t>write </a:t>
            </a:r>
            <a:r>
              <a:rPr lang="en-US" altLang="zh-TW" dirty="0">
                <a:hlinkClick r:id="rId8" tooltip="Write once, run anywhere"/>
              </a:rPr>
              <a:t>once, run </a:t>
            </a:r>
            <a:r>
              <a:rPr lang="en-US" altLang="zh-TW" dirty="0" smtClean="0">
                <a:hlinkClick r:id="rId8" tooltip="Write once, run anywhere"/>
              </a:rPr>
              <a:t>anywhere</a:t>
            </a:r>
            <a:r>
              <a:rPr lang="en-US" altLang="zh-TW" dirty="0" smtClean="0"/>
              <a:t>” </a:t>
            </a:r>
            <a:r>
              <a:rPr lang="en-US" altLang="zh-TW" dirty="0"/>
              <a:t>(WORA</a:t>
            </a:r>
            <a:r>
              <a:rPr lang="en-US" altLang="zh-TW" dirty="0" smtClean="0"/>
              <a:t>),</a:t>
            </a:r>
            <a:r>
              <a:rPr lang="zh-TW" altLang="en-US" baseline="30000" dirty="0"/>
              <a:t> </a:t>
            </a:r>
            <a:r>
              <a:rPr lang="en-US" altLang="zh-TW" dirty="0" smtClean="0"/>
              <a:t>meaning </a:t>
            </a:r>
            <a:r>
              <a:rPr lang="en-US" altLang="zh-TW" dirty="0"/>
              <a:t>that </a:t>
            </a:r>
            <a:r>
              <a:rPr lang="en-US" altLang="zh-TW" dirty="0">
                <a:hlinkClick r:id="rId9" tooltip="Compiler"/>
              </a:rPr>
              <a:t>compiled</a:t>
            </a:r>
            <a:r>
              <a:rPr lang="en-US" altLang="zh-TW" dirty="0"/>
              <a:t> Java code can run on all platforms that support Java without the need for </a:t>
            </a:r>
            <a:r>
              <a:rPr lang="en-US" altLang="zh-TW" dirty="0" smtClean="0"/>
              <a:t>recompilation.</a:t>
            </a:r>
          </a:p>
          <a:p>
            <a:r>
              <a:rPr lang="en-US" altLang="zh-TW" dirty="0"/>
              <a:t> Java applications are typically compiled to </a:t>
            </a:r>
            <a:r>
              <a:rPr lang="en-US" altLang="zh-TW" dirty="0">
                <a:solidFill>
                  <a:srgbClr val="FF0000"/>
                </a:solidFill>
              </a:rPr>
              <a:t>bytecode </a:t>
            </a:r>
            <a:r>
              <a:rPr lang="en-US" altLang="zh-TW" dirty="0"/>
              <a:t>that can run on any </a:t>
            </a:r>
            <a:r>
              <a:rPr lang="en-US" altLang="zh-TW" dirty="0">
                <a:hlinkClick r:id="rId10" tooltip="Java virtual machine"/>
              </a:rPr>
              <a:t>Java virtual machine</a:t>
            </a:r>
            <a:r>
              <a:rPr lang="en-US" altLang="zh-TW" dirty="0"/>
              <a:t> (JVM) regardless of </a:t>
            </a:r>
            <a:r>
              <a:rPr lang="en-US" altLang="zh-TW" dirty="0">
                <a:hlinkClick r:id="rId11" tooltip="Computer architecture"/>
              </a:rPr>
              <a:t>computer </a:t>
            </a:r>
            <a:r>
              <a:rPr lang="en-US" altLang="zh-TW" dirty="0" smtClean="0">
                <a:hlinkClick r:id="rId11" tooltip="Computer architecture"/>
              </a:rPr>
              <a:t>architecture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(X86, MIPS, ARM....). </a:t>
            </a:r>
          </a:p>
          <a:p>
            <a:r>
              <a:rPr lang="en-US" altLang="zh-TW" dirty="0" smtClean="0"/>
              <a:t>Java </a:t>
            </a:r>
            <a:r>
              <a:rPr lang="en-US" altLang="zh-TW" dirty="0"/>
              <a:t>was originally developed by </a:t>
            </a:r>
            <a:r>
              <a:rPr lang="en-US" altLang="zh-TW" dirty="0">
                <a:hlinkClick r:id="rId12" tooltip="James Gosling"/>
              </a:rPr>
              <a:t>James Gosling</a:t>
            </a:r>
            <a:r>
              <a:rPr lang="en-US" altLang="zh-TW" dirty="0"/>
              <a:t> at </a:t>
            </a:r>
            <a:r>
              <a:rPr lang="en-US" altLang="zh-TW" dirty="0">
                <a:hlinkClick r:id="rId13" tooltip="Sun Microsystems"/>
              </a:rPr>
              <a:t>Sun Microsystems</a:t>
            </a:r>
            <a:r>
              <a:rPr lang="en-US" altLang="zh-TW" dirty="0"/>
              <a:t> (which has since been </a:t>
            </a:r>
            <a:r>
              <a:rPr lang="en-US" altLang="zh-TW" dirty="0">
                <a:hlinkClick r:id="rId14" tooltip="Sun acquisition by Oracle"/>
              </a:rPr>
              <a:t>acquired by Oracle Corporation</a:t>
            </a:r>
            <a:r>
              <a:rPr lang="en-US" altLang="zh-TW" dirty="0"/>
              <a:t>) and released in 1995 as a core component of Sun Microsystems' </a:t>
            </a:r>
            <a:r>
              <a:rPr lang="en-US" altLang="zh-TW" dirty="0">
                <a:hlinkClick r:id="rId15" tooltip="Java (software platform)"/>
              </a:rPr>
              <a:t>Java platform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>
                <a:hlinkClick r:id="rId12" tooltip="James Gosling"/>
              </a:rPr>
              <a:t>James Gosling</a:t>
            </a:r>
            <a:r>
              <a:rPr lang="en-US" altLang="zh-TW" dirty="0"/>
              <a:t>, Mike Sheridan, and </a:t>
            </a:r>
            <a:r>
              <a:rPr lang="en-US" altLang="zh-TW" dirty="0">
                <a:hlinkClick r:id="rId16" tooltip="Patrick Naughton"/>
              </a:rPr>
              <a:t>Patrick </a:t>
            </a:r>
            <a:r>
              <a:rPr lang="en-US" altLang="zh-TW" dirty="0" err="1">
                <a:hlinkClick r:id="rId16" tooltip="Patrick Naughton"/>
              </a:rPr>
              <a:t>Naughton</a:t>
            </a:r>
            <a:r>
              <a:rPr lang="en-US" altLang="zh-TW" dirty="0"/>
              <a:t> initiated the Java language project in June 1991.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language derives much of its </a:t>
            </a:r>
            <a:r>
              <a:rPr lang="en-US" altLang="zh-TW" dirty="0">
                <a:hlinkClick r:id="rId17" tooltip="Syntax (programming languages)"/>
              </a:rPr>
              <a:t>syntax</a:t>
            </a:r>
            <a:r>
              <a:rPr lang="en-US" altLang="zh-TW" dirty="0"/>
              <a:t> from </a:t>
            </a:r>
            <a:r>
              <a:rPr lang="en-US" altLang="zh-TW" dirty="0">
                <a:hlinkClick r:id="rId18" tooltip="C (programming language)"/>
              </a:rPr>
              <a:t>C</a:t>
            </a:r>
            <a:r>
              <a:rPr lang="en-US" altLang="zh-TW" dirty="0"/>
              <a:t> and </a:t>
            </a:r>
            <a:r>
              <a:rPr lang="en-US" altLang="zh-TW" dirty="0">
                <a:hlinkClick r:id="rId19" tooltip="C++"/>
              </a:rPr>
              <a:t>C++</a:t>
            </a:r>
            <a:r>
              <a:rPr lang="en-US" altLang="zh-TW" dirty="0"/>
              <a:t>, but it has fewer </a:t>
            </a:r>
            <a:r>
              <a:rPr lang="en-US" altLang="zh-TW" dirty="0">
                <a:hlinkClick r:id="rId20" tooltip="Low-level programming language"/>
              </a:rPr>
              <a:t>low-level</a:t>
            </a:r>
            <a:r>
              <a:rPr lang="en-US" altLang="zh-TW" dirty="0"/>
              <a:t> facilities than either of them.</a:t>
            </a:r>
          </a:p>
          <a:p>
            <a:r>
              <a:rPr lang="en-US" altLang="zh-TW" dirty="0"/>
              <a:t>The original and </a:t>
            </a:r>
            <a:r>
              <a:rPr lang="en-US" altLang="zh-TW" dirty="0">
                <a:hlinkClick r:id="rId21" tooltip="Reference implementation"/>
              </a:rPr>
              <a:t>reference implementation</a:t>
            </a:r>
            <a:r>
              <a:rPr lang="en-US" altLang="zh-TW" dirty="0"/>
              <a:t> Java </a:t>
            </a:r>
            <a:r>
              <a:rPr lang="en-US" altLang="zh-TW" dirty="0">
                <a:hlinkClick r:id="rId9" tooltip="Compiler"/>
              </a:rPr>
              <a:t>compilers</a:t>
            </a:r>
            <a:r>
              <a:rPr lang="en-US" altLang="zh-TW" dirty="0"/>
              <a:t>, virtual machines, and </a:t>
            </a:r>
            <a:r>
              <a:rPr lang="en-US" altLang="zh-TW" dirty="0">
                <a:hlinkClick r:id="rId22" tooltip="Library (computing)"/>
              </a:rPr>
              <a:t>class libraries</a:t>
            </a:r>
            <a:r>
              <a:rPr lang="en-US" altLang="zh-TW" dirty="0"/>
              <a:t> were originally released by Sun under proprietary licenses. As of May 2007, in compliance with the specifications of the </a:t>
            </a:r>
            <a:r>
              <a:rPr lang="en-US" altLang="zh-TW" dirty="0">
                <a:hlinkClick r:id="rId23" tooltip="Java Community Process"/>
              </a:rPr>
              <a:t>Java Community Process</a:t>
            </a:r>
            <a:r>
              <a:rPr lang="en-US" altLang="zh-TW" dirty="0"/>
              <a:t>, Sun </a:t>
            </a:r>
            <a:r>
              <a:rPr lang="en-US" altLang="zh-TW" dirty="0">
                <a:hlinkClick r:id="rId24" tooltip="Software relicensing"/>
              </a:rPr>
              <a:t>relicensed</a:t>
            </a:r>
            <a:r>
              <a:rPr lang="en-US" altLang="zh-TW" dirty="0"/>
              <a:t> most of its Java technologies under the </a:t>
            </a:r>
            <a:r>
              <a:rPr lang="en-US" altLang="zh-TW" dirty="0">
                <a:hlinkClick r:id="rId25" tooltip="GNU General Public License"/>
              </a:rPr>
              <a:t>GNU General Public License</a:t>
            </a:r>
            <a:r>
              <a:rPr lang="en-US" altLang="zh-TW" dirty="0"/>
              <a:t>. Others have also developed alternative implementations of these Sun technologies, such as the </a:t>
            </a:r>
            <a:r>
              <a:rPr lang="en-US" altLang="zh-TW" dirty="0">
                <a:hlinkClick r:id="rId26" tooltip="GNU Compiler for Java"/>
              </a:rPr>
              <a:t>GNU Compiler for Java</a:t>
            </a:r>
            <a:r>
              <a:rPr lang="en-US" altLang="zh-TW" dirty="0"/>
              <a:t> (bytecode compiler), </a:t>
            </a:r>
            <a:r>
              <a:rPr lang="en-US" altLang="zh-TW" dirty="0">
                <a:hlinkClick r:id="rId27" tooltip="GNU Classpath"/>
              </a:rPr>
              <a:t>GNU </a:t>
            </a:r>
            <a:r>
              <a:rPr lang="en-US" altLang="zh-TW" dirty="0" err="1">
                <a:hlinkClick r:id="rId27" tooltip="GNU Classpath"/>
              </a:rPr>
              <a:t>Classpath</a:t>
            </a:r>
            <a:r>
              <a:rPr lang="en-US" altLang="zh-TW" dirty="0"/>
              <a:t> (standard libraries), and </a:t>
            </a:r>
            <a:r>
              <a:rPr lang="en-US" altLang="zh-TW" dirty="0" err="1">
                <a:hlinkClick r:id="rId28" tooltip="IcedTea"/>
              </a:rPr>
              <a:t>IcedTea</a:t>
            </a:r>
            <a:r>
              <a:rPr lang="en-US" altLang="zh-TW" dirty="0"/>
              <a:t>-Web (browser plugin for applets).</a:t>
            </a:r>
          </a:p>
          <a:p>
            <a:r>
              <a:rPr lang="en-US" altLang="zh-TW" dirty="0" smtClean="0"/>
              <a:t>Java </a:t>
            </a:r>
            <a:r>
              <a:rPr lang="en-US" altLang="zh-TW" dirty="0"/>
              <a:t>was originally designed for interactive television, but it was too advanced for the digital cable television industry at the time</a:t>
            </a:r>
            <a:r>
              <a:rPr lang="en-US" altLang="zh-TW" dirty="0" smtClean="0"/>
              <a:t>.</a:t>
            </a:r>
            <a:r>
              <a:rPr lang="en-US" altLang="zh-TW" dirty="0"/>
              <a:t> The language was initially called </a:t>
            </a:r>
            <a:r>
              <a:rPr lang="en-US" altLang="zh-TW" i="1" dirty="0">
                <a:solidFill>
                  <a:srgbClr val="FF0000"/>
                </a:solidFill>
              </a:rPr>
              <a:t>Oak</a:t>
            </a:r>
            <a:r>
              <a:rPr lang="en-US" altLang="zh-TW" dirty="0"/>
              <a:t> after an </a:t>
            </a:r>
            <a:r>
              <a:rPr lang="en-US" altLang="zh-TW" dirty="0">
                <a:hlinkClick r:id="rId29" tooltip="Oak"/>
              </a:rPr>
              <a:t>oak</a:t>
            </a:r>
            <a:r>
              <a:rPr lang="en-US" altLang="zh-TW" dirty="0"/>
              <a:t> tree that stood outside Gosling's office. Later the project went by the name </a:t>
            </a:r>
            <a:r>
              <a:rPr lang="en-US" altLang="zh-TW" i="1" dirty="0"/>
              <a:t>Green</a:t>
            </a:r>
            <a:r>
              <a:rPr lang="en-US" altLang="zh-TW" dirty="0"/>
              <a:t> and was finally renamed </a:t>
            </a:r>
            <a:r>
              <a:rPr lang="en-US" altLang="zh-TW" i="1" dirty="0"/>
              <a:t>Java</a:t>
            </a:r>
            <a:r>
              <a:rPr lang="en-US" altLang="zh-TW" dirty="0"/>
              <a:t>, from</a:t>
            </a:r>
            <a:r>
              <a:rPr lang="en-US" altLang="zh-TW" dirty="0">
                <a:solidFill>
                  <a:srgbClr val="FF0000"/>
                </a:solidFill>
              </a:rPr>
              <a:t> Java </a:t>
            </a:r>
            <a:r>
              <a:rPr lang="en-US" altLang="zh-TW" dirty="0" smtClean="0">
                <a:solidFill>
                  <a:srgbClr val="FF0000"/>
                </a:solidFill>
              </a:rPr>
              <a:t>coffee</a:t>
            </a:r>
            <a:r>
              <a:rPr lang="en-US" altLang="zh-TW" dirty="0" smtClean="0"/>
              <a:t>.</a:t>
            </a:r>
            <a:r>
              <a:rPr lang="en-US" altLang="zh-TW" dirty="0"/>
              <a:t> Gosling designed Java with a C/C++-style syntax that system and application programmers would find familiar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dirty="0">
                <a:hlinkClick r:id="rId13" tooltip="Sun Microsystems"/>
              </a:rPr>
              <a:t>Sun Microsystems</a:t>
            </a:r>
            <a:r>
              <a:rPr lang="en-US" altLang="zh-TW" dirty="0"/>
              <a:t> </a:t>
            </a:r>
            <a:r>
              <a:rPr lang="en-US" altLang="zh-TW" dirty="0" smtClean="0"/>
              <a:t>(</a:t>
            </a:r>
            <a:r>
              <a:rPr lang="zh-TW" altLang="en-US" dirty="0" smtClean="0"/>
              <a:t>昇陽公司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released </a:t>
            </a:r>
            <a:r>
              <a:rPr lang="en-US" altLang="zh-TW" dirty="0"/>
              <a:t>the first public implementation as Java 1.0 in 1995</a:t>
            </a:r>
            <a:r>
              <a:rPr lang="en-US" altLang="zh-TW" dirty="0" smtClean="0"/>
              <a:t>.</a:t>
            </a:r>
            <a:r>
              <a:rPr lang="zh-TW" altLang="en-US" dirty="0" smtClean="0"/>
              <a:t> </a:t>
            </a:r>
            <a:r>
              <a:rPr lang="en-US" altLang="zh-TW" dirty="0"/>
              <a:t>The latest version is </a:t>
            </a:r>
            <a:r>
              <a:rPr lang="en-US" altLang="zh-TW" dirty="0">
                <a:hlinkClick r:id="rId30" tooltip="Java version history"/>
              </a:rPr>
              <a:t>Java 8</a:t>
            </a:r>
            <a:r>
              <a:rPr lang="en-US" altLang="zh-TW" dirty="0"/>
              <a:t> which is the only version currently supported for free by </a:t>
            </a:r>
            <a:r>
              <a:rPr lang="en-US" altLang="zh-TW" dirty="0" smtClean="0">
                <a:solidFill>
                  <a:srgbClr val="FF0000"/>
                </a:solidFill>
              </a:rPr>
              <a:t>Oracle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/>
              <a:t> </a:t>
            </a:r>
            <a:r>
              <a:rPr lang="en-US" altLang="zh-TW" dirty="0" smtClean="0"/>
              <a:t>(</a:t>
            </a:r>
            <a:r>
              <a:rPr lang="zh-TW" altLang="en-US" dirty="0" smtClean="0"/>
              <a:t>甲骨文公司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資料來源 </a:t>
            </a:r>
            <a:r>
              <a:rPr lang="en-US" altLang="zh-TW" dirty="0" smtClean="0"/>
              <a:t>https</a:t>
            </a:r>
            <a:r>
              <a:rPr lang="en-US" altLang="zh-TW" dirty="0"/>
              <a:t>://en.wikipedia.org/wiki/Java_(programming_language)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42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2400" y="233552"/>
            <a:ext cx="11353800" cy="1325563"/>
          </a:xfrm>
        </p:spPr>
        <p:txBody>
          <a:bodyPr>
            <a:normAutofit/>
          </a:bodyPr>
          <a:lstStyle/>
          <a:p>
            <a:r>
              <a:rPr lang="zh-TW" altLang="en-US" sz="3500" b="1" dirty="0"/>
              <a:t>如何</a:t>
            </a:r>
            <a:r>
              <a:rPr lang="zh-TW" altLang="en-US" sz="3500" b="1" dirty="0" smtClean="0"/>
              <a:t>將</a:t>
            </a:r>
            <a:r>
              <a:rPr lang="en-US" altLang="zh-TW" sz="3500" b="1" dirty="0" smtClean="0"/>
              <a:t>java</a:t>
            </a:r>
            <a:r>
              <a:rPr lang="zh-TW" altLang="en-US" sz="3500" b="1" dirty="0" smtClean="0"/>
              <a:t>語言</a:t>
            </a:r>
            <a:r>
              <a:rPr lang="zh-TW" altLang="en-US" sz="3500" b="1" dirty="0"/>
              <a:t>轉換</a:t>
            </a:r>
            <a:r>
              <a:rPr lang="en-US" altLang="zh-TW" sz="3500" b="1" dirty="0"/>
              <a:t>(</a:t>
            </a:r>
            <a:r>
              <a:rPr lang="zh-TW" altLang="en-US" sz="3500" b="1" dirty="0"/>
              <a:t>翻譯</a:t>
            </a:r>
            <a:r>
              <a:rPr lang="en-US" altLang="zh-TW" sz="3500" b="1" dirty="0"/>
              <a:t>;</a:t>
            </a:r>
            <a:r>
              <a:rPr lang="zh-TW" altLang="en-US" sz="3500" b="1" dirty="0"/>
              <a:t>解譯</a:t>
            </a:r>
            <a:r>
              <a:rPr lang="en-US" altLang="zh-TW" sz="3500" b="1" dirty="0"/>
              <a:t>;</a:t>
            </a:r>
            <a:r>
              <a:rPr lang="zh-TW" altLang="en-US" sz="3500" b="1" dirty="0"/>
              <a:t>編譯</a:t>
            </a:r>
            <a:r>
              <a:rPr lang="en-US" altLang="zh-TW" sz="3500" b="1" dirty="0"/>
              <a:t>;translate)</a:t>
            </a:r>
            <a:r>
              <a:rPr lang="zh-TW" altLang="en-US" sz="3500" b="1" dirty="0" smtClean="0"/>
              <a:t>為</a:t>
            </a:r>
            <a:r>
              <a:rPr lang="en-US" altLang="zh-TW" sz="3500" b="1" dirty="0" smtClean="0"/>
              <a:t>bytecode?</a:t>
            </a:r>
            <a:endParaRPr lang="zh-TW" altLang="en-US" sz="3500" b="1" dirty="0"/>
          </a:p>
        </p:txBody>
      </p:sp>
      <p:grpSp>
        <p:nvGrpSpPr>
          <p:cNvPr id="116" name="群組 115"/>
          <p:cNvGrpSpPr/>
          <p:nvPr/>
        </p:nvGrpSpPr>
        <p:grpSpPr>
          <a:xfrm>
            <a:off x="322400" y="1520390"/>
            <a:ext cx="11481356" cy="4251643"/>
            <a:chOff x="838200" y="1596828"/>
            <a:chExt cx="11068421" cy="4251643"/>
          </a:xfrm>
        </p:grpSpPr>
        <p:sp>
          <p:nvSpPr>
            <p:cNvPr id="4" name="矩形 3"/>
            <p:cNvSpPr/>
            <p:nvPr/>
          </p:nvSpPr>
          <p:spPr>
            <a:xfrm>
              <a:off x="838200" y="2555913"/>
              <a:ext cx="1542361" cy="14982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編輯</a:t>
              </a:r>
              <a:endParaRPr lang="en-US" altLang="zh-TW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(edit)</a:t>
              </a:r>
            </a:p>
            <a:p>
              <a:pPr algn="ctr"/>
              <a:endParaRPr lang="en-US" altLang="zh-TW" b="1" dirty="0">
                <a:solidFill>
                  <a:prstClr val="white"/>
                </a:solidFill>
              </a:endParaRPr>
            </a:p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工具</a:t>
              </a:r>
              <a:endParaRPr lang="en-US" altLang="zh-TW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editor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直線接點 5"/>
            <p:cNvCxnSpPr>
              <a:stCxn id="4" idx="1"/>
              <a:endCxn id="4" idx="3"/>
            </p:cNvCxnSpPr>
            <p:nvPr/>
          </p:nvCxnSpPr>
          <p:spPr>
            <a:xfrm>
              <a:off x="838200" y="3305060"/>
              <a:ext cx="15423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流程圖: 磁碟 6"/>
            <p:cNvSpPr/>
            <p:nvPr/>
          </p:nvSpPr>
          <p:spPr>
            <a:xfrm>
              <a:off x="2967202" y="2616504"/>
              <a:ext cx="1123720" cy="1377109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來源碼</a:t>
              </a:r>
              <a:r>
                <a:rPr lang="en-US" altLang="zh-TW" b="1" dirty="0">
                  <a:solidFill>
                    <a:prstClr val="white"/>
                  </a:solidFill>
                </a:rPr>
                <a:t>source code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700522" y="2555912"/>
              <a:ext cx="1542361" cy="14982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編譯</a:t>
              </a:r>
              <a:r>
                <a:rPr lang="en-US" altLang="zh-TW" b="1" dirty="0">
                  <a:solidFill>
                    <a:prstClr val="white"/>
                  </a:solidFill>
                </a:rPr>
                <a:t> </a:t>
              </a: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(compile)</a:t>
              </a:r>
            </a:p>
            <a:p>
              <a:pPr algn="ctr"/>
              <a:endParaRPr lang="en-US" altLang="zh-TW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compiler</a:t>
              </a:r>
            </a:p>
          </p:txBody>
        </p:sp>
        <p:cxnSp>
          <p:nvCxnSpPr>
            <p:cNvPr id="9" name="直線接點 8"/>
            <p:cNvCxnSpPr>
              <a:stCxn id="8" idx="1"/>
              <a:endCxn id="8" idx="3"/>
            </p:cNvCxnSpPr>
            <p:nvPr/>
          </p:nvCxnSpPr>
          <p:spPr>
            <a:xfrm>
              <a:off x="4700522" y="3305059"/>
              <a:ext cx="15423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667470" y="1749799"/>
              <a:ext cx="1608463" cy="4987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</a:rPr>
                <a:t>語法錯誤</a:t>
              </a:r>
            </a:p>
          </p:txBody>
        </p:sp>
        <p:cxnSp>
          <p:nvCxnSpPr>
            <p:cNvPr id="15" name="直線單箭頭接點 14"/>
            <p:cNvCxnSpPr>
              <a:stCxn id="8" idx="0"/>
              <a:endCxn id="13" idx="2"/>
            </p:cNvCxnSpPr>
            <p:nvPr/>
          </p:nvCxnSpPr>
          <p:spPr>
            <a:xfrm flipH="1" flipV="1">
              <a:off x="5471702" y="2248514"/>
              <a:ext cx="1" cy="30739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4" idx="3"/>
              <a:endCxn id="7" idx="2"/>
            </p:cNvCxnSpPr>
            <p:nvPr/>
          </p:nvCxnSpPr>
          <p:spPr>
            <a:xfrm flipV="1">
              <a:off x="2380561" y="3305059"/>
              <a:ext cx="586641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7" idx="4"/>
              <a:endCxn id="8" idx="1"/>
            </p:cNvCxnSpPr>
            <p:nvPr/>
          </p:nvCxnSpPr>
          <p:spPr>
            <a:xfrm>
              <a:off x="4090922" y="3305059"/>
              <a:ext cx="6096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>
              <a:stCxn id="8" idx="3"/>
              <a:endCxn id="27" idx="2"/>
            </p:cNvCxnSpPr>
            <p:nvPr/>
          </p:nvCxnSpPr>
          <p:spPr>
            <a:xfrm flipV="1">
              <a:off x="6242883" y="3305058"/>
              <a:ext cx="571040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8747942" y="1715377"/>
              <a:ext cx="1542361" cy="11359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prstClr val="white"/>
                  </a:solidFill>
                </a:rPr>
                <a:t>JAVA VIRTUAL MACHINE FOR MS</a:t>
              </a:r>
              <a:endParaRPr lang="en-US" altLang="zh-TW" b="1" dirty="0">
                <a:solidFill>
                  <a:prstClr val="white"/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0712572" y="1678994"/>
              <a:ext cx="1194049" cy="1172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prstClr val="white"/>
                  </a:solidFill>
                </a:rPr>
                <a:t>x86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4363641" y="1636202"/>
              <a:ext cx="3792453" cy="2598924"/>
            </a:xfrm>
            <a:prstGeom prst="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prstClr val="white"/>
                </a:solidFill>
              </a:endParaRPr>
            </a:p>
          </p:txBody>
        </p:sp>
        <p:sp>
          <p:nvSpPr>
            <p:cNvPr id="104" name="流程圖: 磁碟 103"/>
            <p:cNvSpPr/>
            <p:nvPr/>
          </p:nvSpPr>
          <p:spPr>
            <a:xfrm>
              <a:off x="6379522" y="1596828"/>
              <a:ext cx="1123720" cy="64665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prstClr val="white"/>
                  </a:solidFill>
                </a:rPr>
                <a:t>Library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42" name="流程圖: 磁碟 41"/>
            <p:cNvSpPr/>
            <p:nvPr/>
          </p:nvSpPr>
          <p:spPr>
            <a:xfrm>
              <a:off x="6815213" y="2616503"/>
              <a:ext cx="1228398" cy="1377109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</a:rPr>
                <a:t>位元</a:t>
              </a:r>
              <a:r>
                <a:rPr lang="zh-TW" altLang="en-US" b="1" dirty="0">
                  <a:solidFill>
                    <a:prstClr val="white"/>
                  </a:solidFill>
                </a:rPr>
                <a:t>組</a:t>
              </a:r>
              <a:r>
                <a:rPr lang="zh-TW" altLang="en-US" b="1" dirty="0" smtClean="0">
                  <a:solidFill>
                    <a:prstClr val="white"/>
                  </a:solidFill>
                </a:rPr>
                <a:t>碼</a:t>
              </a:r>
              <a:endParaRPr lang="en-US" altLang="zh-TW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b="1" dirty="0" smtClean="0">
                  <a:solidFill>
                    <a:prstClr val="white"/>
                  </a:solidFill>
                </a:rPr>
                <a:t>byte </a:t>
              </a:r>
              <a:r>
                <a:rPr lang="en-US" altLang="zh-TW" b="1" dirty="0">
                  <a:solidFill>
                    <a:prstClr val="white"/>
                  </a:solidFill>
                </a:rPr>
                <a:t>code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cxnSp>
          <p:nvCxnSpPr>
            <p:cNvPr id="43" name="直線單箭頭接點 42"/>
            <p:cNvCxnSpPr>
              <a:endCxn id="46" idx="1"/>
            </p:cNvCxnSpPr>
            <p:nvPr/>
          </p:nvCxnSpPr>
          <p:spPr>
            <a:xfrm>
              <a:off x="8074990" y="3364953"/>
              <a:ext cx="724372" cy="32281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10712572" y="3068962"/>
              <a:ext cx="1194049" cy="1172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prstClr val="white"/>
                  </a:solidFill>
                </a:rPr>
                <a:t>POWER pc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712572" y="4676090"/>
              <a:ext cx="1194049" cy="1172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prstClr val="white"/>
                  </a:solidFill>
                </a:rPr>
                <a:t>Arm</a:t>
              </a:r>
              <a:endParaRPr lang="zh-TW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799362" y="3119771"/>
              <a:ext cx="1542361" cy="11359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prstClr val="white"/>
                  </a:solidFill>
                </a:rPr>
                <a:t>JAVA VIRTUAL MACHINE FOR iOS</a:t>
              </a:r>
              <a:endParaRPr lang="en-US" altLang="zh-TW" b="1" dirty="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813126" y="4694281"/>
              <a:ext cx="1542361" cy="11359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prstClr val="white"/>
                  </a:solidFill>
                </a:rPr>
                <a:t>JAVA VIRTUAL MACHINE FOR UNIX</a:t>
              </a:r>
              <a:endParaRPr lang="en-US" altLang="zh-TW" b="1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5" name="直線單箭頭接點 4"/>
          <p:cNvCxnSpPr>
            <a:stCxn id="104" idx="3"/>
          </p:cNvCxnSpPr>
          <p:nvPr/>
        </p:nvCxnSpPr>
        <p:spPr>
          <a:xfrm flipH="1">
            <a:off x="5613451" y="2167040"/>
            <a:ext cx="1039826" cy="29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788511" y="11510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執行</a:t>
            </a:r>
          </a:p>
        </p:txBody>
      </p:sp>
      <p:sp>
        <p:nvSpPr>
          <p:cNvPr id="12" name="矩形 11"/>
          <p:cNvSpPr/>
          <p:nvPr/>
        </p:nvSpPr>
        <p:spPr>
          <a:xfrm>
            <a:off x="10692398" y="1155406"/>
            <a:ext cx="855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CPU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>
            <a:stCxn id="42" idx="4"/>
            <a:endCxn id="47" idx="1"/>
          </p:cNvCxnSpPr>
          <p:nvPr/>
        </p:nvCxnSpPr>
        <p:spPr>
          <a:xfrm flipV="1">
            <a:off x="7796626" y="2206938"/>
            <a:ext cx="730609" cy="1021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42" idx="4"/>
            <a:endCxn id="48" idx="1"/>
          </p:cNvCxnSpPr>
          <p:nvPr/>
        </p:nvCxnSpPr>
        <p:spPr>
          <a:xfrm>
            <a:off x="7796626" y="3228620"/>
            <a:ext cx="798224" cy="195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47" idx="3"/>
            <a:endCxn id="88" idx="1"/>
          </p:cNvCxnSpPr>
          <p:nvPr/>
        </p:nvCxnSpPr>
        <p:spPr>
          <a:xfrm flipV="1">
            <a:off x="10127138" y="2188747"/>
            <a:ext cx="438022" cy="18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endCxn id="44" idx="1"/>
          </p:cNvCxnSpPr>
          <p:nvPr/>
        </p:nvCxnSpPr>
        <p:spPr>
          <a:xfrm flipV="1">
            <a:off x="10180476" y="3578715"/>
            <a:ext cx="384684" cy="36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endCxn id="45" idx="1"/>
          </p:cNvCxnSpPr>
          <p:nvPr/>
        </p:nvCxnSpPr>
        <p:spPr>
          <a:xfrm>
            <a:off x="10180476" y="5185842"/>
            <a:ext cx="38468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256593" y="5943482"/>
            <a:ext cx="3741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FF0000"/>
                </a:solidFill>
              </a:rPr>
              <a:t>write </a:t>
            </a:r>
            <a:r>
              <a:rPr lang="en-US" altLang="zh-TW" sz="2400" dirty="0">
                <a:solidFill>
                  <a:srgbClr val="FF0000"/>
                </a:solidFill>
              </a:rPr>
              <a:t>once, run </a:t>
            </a:r>
            <a:r>
              <a:rPr lang="en-US" altLang="zh-TW" sz="2400" dirty="0" smtClean="0">
                <a:solidFill>
                  <a:srgbClr val="FF0000"/>
                </a:solidFill>
              </a:rPr>
              <a:t>anywhere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FF0000"/>
                </a:solidFill>
              </a:rPr>
              <a:t>跨平台</a:t>
            </a:r>
            <a:r>
              <a:rPr lang="zh-TW" altLang="en-US" sz="2400" b="1" dirty="0" smtClean="0"/>
              <a:t>程式語言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748693" y="3804346"/>
            <a:ext cx="855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.class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711796" y="3979281"/>
            <a:ext cx="855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.java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22081" y="5029200"/>
            <a:ext cx="564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位元組</a:t>
            </a:r>
            <a:r>
              <a:rPr lang="zh-TW" altLang="en-US" sz="2400" b="1" dirty="0" smtClean="0"/>
              <a:t>碼</a:t>
            </a:r>
            <a:r>
              <a:rPr lang="en-US" altLang="zh-TW" sz="2400" b="1" dirty="0" smtClean="0"/>
              <a:t>byte code :</a:t>
            </a:r>
          </a:p>
          <a:p>
            <a:r>
              <a:rPr lang="zh-TW" altLang="en-US" sz="2400" b="1" dirty="0" smtClean="0"/>
              <a:t>虛擬機械碼</a:t>
            </a:r>
            <a:r>
              <a:rPr lang="en-US" altLang="zh-TW" sz="2400" b="1" dirty="0" smtClean="0"/>
              <a:t>(PSUEDO CODE)</a:t>
            </a:r>
            <a:r>
              <a:rPr lang="zh-TW" altLang="en-US" sz="2400" b="1" dirty="0" smtClean="0"/>
              <a:t>，需透過</a:t>
            </a:r>
            <a:r>
              <a:rPr lang="en-US" altLang="zh-TW" sz="2400" b="1" dirty="0" smtClean="0"/>
              <a:t>java</a:t>
            </a:r>
            <a:r>
              <a:rPr lang="zh-TW" altLang="en-US" sz="2400" b="1" dirty="0"/>
              <a:t>解</a:t>
            </a:r>
            <a:r>
              <a:rPr lang="zh-TW" altLang="en-US" sz="2400" b="1" dirty="0" smtClean="0"/>
              <a:t>譯程式才能執行</a:t>
            </a:r>
            <a:endParaRPr lang="zh-TW" altLang="en-US" sz="2400" b="1" dirty="0"/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9" name="直線單箭頭接點 38"/>
          <p:cNvCxnSpPr>
            <a:stCxn id="13" idx="1"/>
          </p:cNvCxnSpPr>
          <p:nvPr/>
        </p:nvCxnSpPr>
        <p:spPr>
          <a:xfrm flipH="1" flipV="1">
            <a:off x="3061855" y="1911927"/>
            <a:ext cx="1232675" cy="1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endCxn id="7" idx="1"/>
          </p:cNvCxnSpPr>
          <p:nvPr/>
        </p:nvCxnSpPr>
        <p:spPr>
          <a:xfrm>
            <a:off x="3061855" y="1911927"/>
            <a:ext cx="51797" cy="628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2730632" y="1511542"/>
            <a:ext cx="1107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DEBUG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語言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語言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規則、結構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限制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statement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解決方法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演算法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322" y="3280036"/>
            <a:ext cx="7109957" cy="3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學習程式</a:t>
            </a:r>
            <a:r>
              <a:rPr lang="zh-TW" altLang="en-US" dirty="0"/>
              <a:t>之觀念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漸進式</a:t>
            </a:r>
            <a:r>
              <a:rPr lang="zh-TW" altLang="en-US" dirty="0"/>
              <a:t>學習</a:t>
            </a:r>
            <a:endParaRPr lang="en-US" altLang="zh-TW" dirty="0" smtClean="0"/>
          </a:p>
          <a:p>
            <a:r>
              <a:rPr lang="en-US" altLang="zh-TW" dirty="0" smtClean="0"/>
              <a:t>From unclear to clear</a:t>
            </a:r>
          </a:p>
          <a:p>
            <a:r>
              <a:rPr lang="zh-TW" altLang="en-US" dirty="0" smtClean="0"/>
              <a:t>不用全部學完語法再開始程式設計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不可能一步登天</a:t>
            </a:r>
            <a:endParaRPr lang="en-US" altLang="zh-TW" dirty="0" smtClean="0"/>
          </a:p>
          <a:p>
            <a:r>
              <a:rPr lang="zh-TW" altLang="en-US" dirty="0" smtClean="0"/>
              <a:t>從基本功能進化、優化</a:t>
            </a:r>
            <a:endParaRPr lang="en-US" altLang="zh-TW" dirty="0" smtClean="0"/>
          </a:p>
          <a:p>
            <a:r>
              <a:rPr lang="zh-TW" altLang="en-US" dirty="0"/>
              <a:t>養成</a:t>
            </a:r>
            <a:r>
              <a:rPr lang="zh-TW" altLang="en-US" dirty="0" smtClean="0"/>
              <a:t>規劃、設計習慣</a:t>
            </a:r>
            <a:endParaRPr lang="en-US" altLang="zh-TW" dirty="0" smtClean="0"/>
          </a:p>
          <a:p>
            <a:r>
              <a:rPr lang="zh-TW" altLang="en-US" dirty="0"/>
              <a:t>不要</a:t>
            </a:r>
            <a:r>
              <a:rPr lang="zh-TW" altLang="en-US" dirty="0" smtClean="0"/>
              <a:t>怕出現</a:t>
            </a:r>
            <a:r>
              <a:rPr lang="en-US" altLang="zh-TW" dirty="0" smtClean="0"/>
              <a:t>Bug</a:t>
            </a:r>
          </a:p>
          <a:p>
            <a:r>
              <a:rPr lang="zh-TW" altLang="en-US" dirty="0" smtClean="0"/>
              <a:t>思考、動手寫</a:t>
            </a:r>
            <a:r>
              <a:rPr lang="zh-TW" altLang="en-US" dirty="0"/>
              <a:t>程式</a:t>
            </a:r>
          </a:p>
        </p:txBody>
      </p:sp>
    </p:spTree>
    <p:extLst>
      <p:ext uri="{BB962C8B-B14F-4D97-AF65-F5344CB8AC3E}">
        <p14:creationId xmlns:p14="http://schemas.microsoft.com/office/powerpoint/2010/main" val="20996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撰寫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程式三部</a:t>
            </a:r>
            <a:r>
              <a:rPr lang="zh-TW" altLang="en-US" dirty="0"/>
              <a:t>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編輯</a:t>
            </a:r>
            <a:r>
              <a:rPr lang="en-US" altLang="zh-TW" dirty="0" smtClean="0"/>
              <a:t>(edit</a:t>
            </a:r>
            <a:r>
              <a:rPr lang="en-US" altLang="zh-TW" dirty="0" smtClean="0"/>
              <a:t>):</a:t>
            </a:r>
            <a:r>
              <a:rPr lang="zh-TW" altLang="en-US" dirty="0" smtClean="0"/>
              <a:t>如</a:t>
            </a:r>
            <a:r>
              <a:rPr lang="zh-TW" altLang="en-US" dirty="0"/>
              <a:t>用記事本</a:t>
            </a:r>
            <a:r>
              <a:rPr lang="zh-TW" altLang="en-US" dirty="0" smtClean="0"/>
              <a:t>編</a:t>
            </a:r>
            <a:r>
              <a:rPr lang="zh-TW" altLang="en-US" dirty="0"/>
              <a:t>寫</a:t>
            </a:r>
            <a:endParaRPr lang="en-US" altLang="zh-TW" dirty="0" smtClean="0"/>
          </a:p>
          <a:p>
            <a:r>
              <a:rPr lang="zh-TW" altLang="en-US" dirty="0" smtClean="0"/>
              <a:t>編譯</a:t>
            </a:r>
            <a:r>
              <a:rPr lang="en-US" altLang="zh-TW" dirty="0" smtClean="0"/>
              <a:t>(compile)</a:t>
            </a:r>
          </a:p>
          <a:p>
            <a:pPr lvl="1"/>
            <a:r>
              <a:rPr lang="zh-TW" altLang="en-US" dirty="0"/>
              <a:t>如果</a:t>
            </a:r>
            <a:r>
              <a:rPr lang="zh-TW" altLang="en-US" dirty="0" smtClean="0"/>
              <a:t>編譯未完成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有錯誤</a:t>
            </a:r>
            <a:r>
              <a:rPr lang="en-US" altLang="zh-TW" dirty="0" smtClean="0"/>
              <a:t>:bug, error)</a:t>
            </a:r>
          </a:p>
          <a:p>
            <a:pPr lvl="2"/>
            <a:r>
              <a:rPr lang="zh-TW" altLang="en-US" dirty="0" smtClean="0"/>
              <a:t>除錯</a:t>
            </a:r>
            <a:r>
              <a:rPr lang="en-US" altLang="zh-TW" dirty="0" smtClean="0"/>
              <a:t>(debug): </a:t>
            </a:r>
            <a:r>
              <a:rPr lang="zh-TW" altLang="en-US" dirty="0" smtClean="0"/>
              <a:t>找出</a:t>
            </a:r>
            <a:r>
              <a:rPr lang="zh-TW" altLang="en-US" dirty="0" smtClean="0"/>
              <a:t>錯誤，修正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重新</a:t>
            </a:r>
            <a:r>
              <a:rPr lang="zh-TW" altLang="en-US" dirty="0"/>
              <a:t>編譯</a:t>
            </a:r>
            <a:endParaRPr lang="en-US" altLang="zh-TW" dirty="0" smtClean="0"/>
          </a:p>
          <a:p>
            <a:pPr lvl="1"/>
            <a:r>
              <a:rPr lang="zh-TW" altLang="en-US" dirty="0"/>
              <a:t>如果</a:t>
            </a:r>
            <a:r>
              <a:rPr lang="zh-TW" altLang="en-US" dirty="0" smtClean="0"/>
              <a:t>編譯</a:t>
            </a:r>
            <a:r>
              <a:rPr lang="zh-TW" altLang="en-US" dirty="0" smtClean="0"/>
              <a:t>完成</a:t>
            </a:r>
            <a:r>
              <a:rPr lang="en-US" altLang="zh-TW" dirty="0" smtClean="0"/>
              <a:t>,</a:t>
            </a:r>
            <a:r>
              <a:rPr lang="zh-TW" altLang="en-US" dirty="0" smtClean="0"/>
              <a:t>產出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.class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執行 </a:t>
            </a:r>
            <a:r>
              <a:rPr lang="en-US" altLang="zh-TW" dirty="0" smtClean="0"/>
              <a:t>(run, execute) :</a:t>
            </a:r>
            <a:r>
              <a:rPr lang="zh-TW" altLang="en-US" dirty="0" smtClean="0"/>
              <a:t>如果編譯完成沒錯誤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05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8829" y="2433411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你的第一支</a:t>
            </a:r>
            <a:r>
              <a:rPr lang="en-US" altLang="zh-TW" dirty="0" smtClean="0"/>
              <a:t>java</a:t>
            </a:r>
            <a:r>
              <a:rPr lang="zh-TW" altLang="en-US" dirty="0"/>
              <a:t>程式</a:t>
            </a:r>
          </a:p>
        </p:txBody>
      </p:sp>
    </p:spTree>
    <p:extLst>
      <p:ext uri="{BB962C8B-B14F-4D97-AF65-F5344CB8AC3E}">
        <p14:creationId xmlns:p14="http://schemas.microsoft.com/office/powerpoint/2010/main" val="24042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1743" y="-36159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How to edit your first java program?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24072"/>
            <a:ext cx="12060123" cy="511068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新增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資料夾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存放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程式檔，自己為資料夾取名字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</a:t>
            </a:r>
            <a:r>
              <a:rPr lang="en-US" altLang="zh-TW" dirty="0" err="1" smtClean="0"/>
              <a:t>afjava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開啟記事本軟體</a:t>
            </a:r>
            <a:endParaRPr lang="en-US" altLang="zh-TW" dirty="0" smtClean="0"/>
          </a:p>
          <a:p>
            <a:r>
              <a:rPr lang="zh-TW" altLang="en-US" dirty="0" smtClean="0"/>
              <a:t>輸入第一個程式或由酷課雲下載</a:t>
            </a:r>
            <a:r>
              <a:rPr lang="en-US" altLang="zh-TW" dirty="0" smtClean="0">
                <a:solidFill>
                  <a:srgbClr val="FF0000"/>
                </a:solidFill>
              </a:rPr>
              <a:t>welcomea.java</a:t>
            </a:r>
            <a:r>
              <a:rPr lang="zh-TW" altLang="en-US" dirty="0" smtClean="0">
                <a:solidFill>
                  <a:srgbClr val="FF0000"/>
                </a:solidFill>
              </a:rPr>
              <a:t>至</a:t>
            </a:r>
            <a:r>
              <a:rPr lang="zh-TW" altLang="en-US" dirty="0" smtClean="0"/>
              <a:t>自己資料夾</a:t>
            </a:r>
            <a:r>
              <a:rPr lang="en-US" altLang="zh-TW" dirty="0"/>
              <a:t>(</a:t>
            </a:r>
            <a:r>
              <a:rPr lang="zh-TW" altLang="en-US" dirty="0"/>
              <a:t>如</a:t>
            </a:r>
            <a:r>
              <a:rPr lang="en-US" altLang="zh-TW" dirty="0" err="1"/>
              <a:t>afjava</a:t>
            </a:r>
            <a:r>
              <a:rPr lang="en-US" altLang="zh-TW" dirty="0"/>
              <a:t>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以</a:t>
            </a:r>
            <a:r>
              <a:rPr lang="zh-TW" altLang="en-US" dirty="0" smtClean="0">
                <a:solidFill>
                  <a:srgbClr val="FF0000"/>
                </a:solidFill>
              </a:rPr>
              <a:t>類別名稱</a:t>
            </a:r>
            <a:r>
              <a:rPr lang="zh-TW" altLang="en-US" dirty="0" smtClean="0"/>
              <a:t>存檔，副檔名為</a:t>
            </a:r>
            <a:r>
              <a:rPr lang="en-US" altLang="zh-TW" dirty="0" smtClean="0"/>
              <a:t>java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7158" y="3157956"/>
            <a:ext cx="6100131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import </a:t>
            </a:r>
            <a:r>
              <a:rPr lang="en-US" altLang="zh-TW" dirty="0" err="1"/>
              <a:t>java.util</a:t>
            </a:r>
            <a:r>
              <a:rPr lang="en-US" altLang="zh-TW" dirty="0"/>
              <a:t>.*; </a:t>
            </a:r>
          </a:p>
          <a:p>
            <a:endParaRPr lang="en-US" altLang="zh-TW" dirty="0"/>
          </a:p>
          <a:p>
            <a:r>
              <a:rPr lang="en-US" altLang="zh-TW" dirty="0"/>
              <a:t>public class </a:t>
            </a:r>
            <a:r>
              <a:rPr lang="en-US" altLang="zh-TW" dirty="0" err="1">
                <a:solidFill>
                  <a:srgbClr val="FF0000"/>
                </a:solidFill>
              </a:rPr>
              <a:t>welcomea</a:t>
            </a:r>
            <a:r>
              <a:rPr lang="en-US" altLang="zh-TW" dirty="0"/>
              <a:t>{ </a:t>
            </a:r>
          </a:p>
          <a:p>
            <a:r>
              <a:rPr lang="en-US" altLang="zh-TW" dirty="0"/>
              <a:t>public static void 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("Java is an excellent computer language.");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("Let's start to learn Java!");</a:t>
            </a:r>
          </a:p>
          <a:p>
            <a:r>
              <a:rPr lang="en-US" altLang="zh-TW" dirty="0"/>
              <a:t> }//main()</a:t>
            </a:r>
          </a:p>
          <a:p>
            <a:r>
              <a:rPr lang="en-US" altLang="zh-TW" dirty="0"/>
              <a:t>}//class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889233"/>
            <a:ext cx="5659324" cy="284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649771" y="2889232"/>
            <a:ext cx="962414" cy="26872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1905000" y="3977640"/>
            <a:ext cx="15240" cy="1798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endCxn id="7" idx="2"/>
          </p:cNvCxnSpPr>
          <p:nvPr/>
        </p:nvCxnSpPr>
        <p:spPr>
          <a:xfrm flipV="1">
            <a:off x="2283511" y="3157955"/>
            <a:ext cx="4847467" cy="269748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TM02900771[[fn=扇形區]]</Template>
  <TotalTime>2569</TotalTime>
  <Words>1128</Words>
  <Application>Microsoft Office PowerPoint</Application>
  <PresentationFormat>寬螢幕</PresentationFormat>
  <Paragraphs>217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新細明體</vt:lpstr>
      <vt:lpstr>標楷體</vt:lpstr>
      <vt:lpstr>Arial</vt:lpstr>
      <vt:lpstr>Calibri</vt:lpstr>
      <vt:lpstr>Calibri Light</vt:lpstr>
      <vt:lpstr>Wingdings</vt:lpstr>
      <vt:lpstr>Wingdings 2</vt:lpstr>
      <vt:lpstr>HDOfficeLightV0</vt:lpstr>
      <vt:lpstr>Java程式設計第一類接觸</vt:lpstr>
      <vt:lpstr>如何將高階語言轉換(翻譯;解譯;編譯;translate)為機械語言?</vt:lpstr>
      <vt:lpstr>Java電腦語言歷史</vt:lpstr>
      <vt:lpstr>如何將java語言轉換(翻譯;解譯;編譯;translate)為bytecode?</vt:lpstr>
      <vt:lpstr>語言?電腦語言?</vt:lpstr>
      <vt:lpstr>學習程式之觀念</vt:lpstr>
      <vt:lpstr>撰寫java程式三部曲</vt:lpstr>
      <vt:lpstr>你的第一支java程式</vt:lpstr>
      <vt:lpstr>How to edit your first java program?</vt:lpstr>
      <vt:lpstr>How to compile your first program?</vt:lpstr>
      <vt:lpstr>How to run your first program?執行</vt:lpstr>
      <vt:lpstr>副檔名未出現,how to do?</vt:lpstr>
      <vt:lpstr>開始練習! </vt:lpstr>
      <vt:lpstr>程式回顧</vt:lpstr>
      <vt:lpstr>仔細研究程式</vt:lpstr>
      <vt:lpstr>程式概念</vt:lpstr>
      <vt:lpstr>程式概念</vt:lpstr>
      <vt:lpstr>習題2-1:編輯你的第一支java程式，完成java程式三部曲 </vt:lpstr>
      <vt:lpstr>Debug抓錯蟲</vt:lpstr>
      <vt:lpstr>Second program</vt:lpstr>
      <vt:lpstr>Debug(偵錯)之由來</vt:lpstr>
      <vt:lpstr>何謂偵(抓)錯(debug)?語法(syntax)˴語意(semantic)錯誤? 何謂執行程式?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Guest</dc:creator>
  <cp:lastModifiedBy>user</cp:lastModifiedBy>
  <cp:revision>224</cp:revision>
  <cp:lastPrinted>2017-07-11T01:11:40Z</cp:lastPrinted>
  <dcterms:created xsi:type="dcterms:W3CDTF">2017-07-06T01:49:38Z</dcterms:created>
  <dcterms:modified xsi:type="dcterms:W3CDTF">2018-02-25T10:00:27Z</dcterms:modified>
</cp:coreProperties>
</file>