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handoutMasterIdLst>
    <p:handoutMasterId r:id="rId26"/>
  </p:handoutMasterIdLst>
  <p:sldIdLst>
    <p:sldId id="256" r:id="rId2"/>
    <p:sldId id="346" r:id="rId3"/>
    <p:sldId id="349" r:id="rId4"/>
    <p:sldId id="264" r:id="rId5"/>
    <p:sldId id="263" r:id="rId6"/>
    <p:sldId id="350" r:id="rId7"/>
    <p:sldId id="333" r:id="rId8"/>
    <p:sldId id="332" r:id="rId9"/>
    <p:sldId id="351" r:id="rId10"/>
    <p:sldId id="347" r:id="rId11"/>
    <p:sldId id="348" r:id="rId12"/>
    <p:sldId id="271" r:id="rId13"/>
    <p:sldId id="336" r:id="rId14"/>
    <p:sldId id="334" r:id="rId15"/>
    <p:sldId id="335" r:id="rId16"/>
    <p:sldId id="340" r:id="rId17"/>
    <p:sldId id="342" r:id="rId18"/>
    <p:sldId id="341" r:id="rId19"/>
    <p:sldId id="337" r:id="rId20"/>
    <p:sldId id="304" r:id="rId21"/>
    <p:sldId id="338" r:id="rId22"/>
    <p:sldId id="302" r:id="rId23"/>
    <p:sldId id="303" r:id="rId24"/>
    <p:sldId id="352" r:id="rId25"/>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81986521-3100-47DC-BC73-C736B8F00B02}">
          <p14:sldIdLst>
            <p14:sldId id="256"/>
            <p14:sldId id="346"/>
            <p14:sldId id="349"/>
            <p14:sldId id="264"/>
            <p14:sldId id="263"/>
            <p14:sldId id="350"/>
            <p14:sldId id="333"/>
            <p14:sldId id="332"/>
            <p14:sldId id="351"/>
            <p14:sldId id="347"/>
            <p14:sldId id="348"/>
            <p14:sldId id="271"/>
            <p14:sldId id="336"/>
            <p14:sldId id="334"/>
            <p14:sldId id="335"/>
            <p14:sldId id="340"/>
            <p14:sldId id="342"/>
            <p14:sldId id="341"/>
            <p14:sldId id="337"/>
            <p14:sldId id="304"/>
            <p14:sldId id="338"/>
            <p14:sldId id="302"/>
            <p14:sldId id="303"/>
            <p14:sldId id="35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737" autoAdjust="0"/>
  </p:normalViewPr>
  <p:slideViewPr>
    <p:cSldViewPr snapToGrid="0">
      <p:cViewPr varScale="1">
        <p:scale>
          <a:sx n="51" d="100"/>
          <a:sy n="51" d="100"/>
        </p:scale>
        <p:origin x="662" y="51"/>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89"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DC082CDE-5DEB-40C6-816B-1ED4ED50CD36}" type="datetimeFigureOut">
              <a:rPr lang="zh-TW" altLang="en-US" smtClean="0"/>
              <a:t>2018/2/24</a:t>
            </a:fld>
            <a:endParaRPr lang="zh-TW" altLang="en-US"/>
          </a:p>
        </p:txBody>
      </p:sp>
      <p:sp>
        <p:nvSpPr>
          <p:cNvPr id="4" name="頁尾版面配置區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1D6FBCE0-5BD4-4010-801F-6C24C759364D}" type="slidenum">
              <a:rPr lang="zh-TW" altLang="en-US" smtClean="0"/>
              <a:t>‹#›</a:t>
            </a:fld>
            <a:endParaRPr lang="zh-TW" altLang="en-US"/>
          </a:p>
        </p:txBody>
      </p:sp>
    </p:spTree>
    <p:extLst>
      <p:ext uri="{BB962C8B-B14F-4D97-AF65-F5344CB8AC3E}">
        <p14:creationId xmlns:p14="http://schemas.microsoft.com/office/powerpoint/2010/main" val="5563730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222A5AE7-3C47-4552-A544-44861EF942C4}" type="datetimeFigureOut">
              <a:rPr lang="zh-TW" altLang="en-US" smtClean="0">
                <a:solidFill>
                  <a:prstClr val="black"/>
                </a:solidFill>
              </a:rPr>
              <a:pPr/>
              <a:t>2018/2/24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851F0D9A-AEB1-4F8F-8E77-F99C44F72415}" type="slidenum">
              <a:rPr lang="zh-TW" altLang="en-US" smtClean="0">
                <a:solidFill>
                  <a:prstClr val="black">
                    <a:lumMod val="75000"/>
                    <a:lumOff val="25000"/>
                  </a:prstClr>
                </a:solidFill>
              </a:rPr>
              <a:pPr/>
              <a:t>‹#›</a:t>
            </a:fld>
            <a:endParaRPr lang="zh-TW" altLang="en-US">
              <a:solidFill>
                <a:prstClr val="black">
                  <a:lumMod val="75000"/>
                  <a:lumOff val="25000"/>
                </a:prstClr>
              </a:solidFill>
            </a:endParaRPr>
          </a:p>
        </p:txBody>
      </p:sp>
    </p:spTree>
    <p:extLst>
      <p:ext uri="{BB962C8B-B14F-4D97-AF65-F5344CB8AC3E}">
        <p14:creationId xmlns:p14="http://schemas.microsoft.com/office/powerpoint/2010/main" val="377513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22A5AE7-3C47-4552-A544-44861EF942C4}" type="datetimeFigureOut">
              <a:rPr lang="zh-TW" altLang="en-US" smtClean="0">
                <a:solidFill>
                  <a:prstClr val="black">
                    <a:lumMod val="75000"/>
                    <a:lumOff val="25000"/>
                  </a:prstClr>
                </a:solidFill>
              </a:rPr>
              <a:pPr/>
              <a:t>2018/2/24</a:t>
            </a:fld>
            <a:endParaRPr lang="zh-TW" alt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851F0D9A-AEB1-4F8F-8E77-F99C44F72415}" type="slidenum">
              <a:rPr lang="zh-TW" altLang="en-US" smtClean="0">
                <a:solidFill>
                  <a:prstClr val="black">
                    <a:lumMod val="75000"/>
                    <a:lumOff val="25000"/>
                  </a:prstClr>
                </a:solidFill>
              </a:rPr>
              <a:pPr/>
              <a:t>‹#›</a:t>
            </a:fld>
            <a:endParaRPr lang="zh-TW" altLang="en-US">
              <a:solidFill>
                <a:prstClr val="black">
                  <a:lumMod val="75000"/>
                  <a:lumOff val="25000"/>
                </a:prstClr>
              </a:solidFill>
            </a:endParaRPr>
          </a:p>
        </p:txBody>
      </p:sp>
    </p:spTree>
    <p:extLst>
      <p:ext uri="{BB962C8B-B14F-4D97-AF65-F5344CB8AC3E}">
        <p14:creationId xmlns:p14="http://schemas.microsoft.com/office/powerpoint/2010/main" val="3494632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222A5AE7-3C47-4552-A544-44861EF942C4}" type="datetimeFigureOut">
              <a:rPr lang="zh-TW" altLang="en-US" smtClean="0">
                <a:solidFill>
                  <a:prstClr val="black">
                    <a:lumMod val="75000"/>
                    <a:lumOff val="25000"/>
                  </a:prstClr>
                </a:solidFill>
              </a:rPr>
              <a:pPr/>
              <a:t>2018/2/24</a:t>
            </a:fld>
            <a:endParaRPr lang="zh-TW" alt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851F0D9A-AEB1-4F8F-8E77-F99C44F72415}" type="slidenum">
              <a:rPr lang="zh-TW" altLang="en-US" smtClean="0">
                <a:solidFill>
                  <a:prstClr val="black">
                    <a:lumMod val="75000"/>
                    <a:lumOff val="25000"/>
                  </a:prstClr>
                </a:solidFill>
              </a:rPr>
              <a:pPr/>
              <a:t>‹#›</a:t>
            </a:fld>
            <a:endParaRPr lang="zh-TW" altLang="en-US">
              <a:solidFill>
                <a:prstClr val="black">
                  <a:lumMod val="75000"/>
                  <a:lumOff val="25000"/>
                </a:prstClr>
              </a:solidFill>
            </a:endParaRPr>
          </a:p>
        </p:txBody>
      </p:sp>
    </p:spTree>
    <p:extLst>
      <p:ext uri="{BB962C8B-B14F-4D97-AF65-F5344CB8AC3E}">
        <p14:creationId xmlns:p14="http://schemas.microsoft.com/office/powerpoint/2010/main" val="13374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457200"/>
            <a:fld id="{222A5AE7-3C47-4552-A544-44861EF942C4}" type="datetimeFigureOut">
              <a:rPr lang="zh-TW" altLang="en-US" smtClean="0">
                <a:solidFill>
                  <a:prstClr val="black">
                    <a:lumMod val="75000"/>
                    <a:lumOff val="25000"/>
                  </a:prstClr>
                </a:solidFill>
              </a:rPr>
              <a:pPr defTabSz="457200"/>
              <a:t>2018/2/24</a:t>
            </a:fld>
            <a:endParaRPr lang="zh-TW" alt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pPr defTabSz="457200"/>
            <a:endParaRPr lang="zh-TW" alt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defTabSz="457200"/>
            <a:fld id="{851F0D9A-AEB1-4F8F-8E77-F99C44F72415}" type="slidenum">
              <a:rPr lang="zh-TW" altLang="en-US" smtClean="0">
                <a:solidFill>
                  <a:prstClr val="black">
                    <a:lumMod val="75000"/>
                    <a:lumOff val="25000"/>
                  </a:prstClr>
                </a:solidFill>
              </a:rPr>
              <a:pPr defTabSz="457200"/>
              <a:t>‹#›</a:t>
            </a:fld>
            <a:endParaRPr lang="zh-TW" altLang="en-US">
              <a:solidFill>
                <a:prstClr val="black">
                  <a:lumMod val="75000"/>
                  <a:lumOff val="25000"/>
                </a:prstClr>
              </a:solidFill>
            </a:endParaRPr>
          </a:p>
        </p:txBody>
      </p:sp>
    </p:spTree>
    <p:extLst>
      <p:ext uri="{BB962C8B-B14F-4D97-AF65-F5344CB8AC3E}">
        <p14:creationId xmlns:p14="http://schemas.microsoft.com/office/powerpoint/2010/main" val="159044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222A5AE7-3C47-4552-A544-44861EF942C4}" type="datetimeFigureOut">
              <a:rPr lang="zh-TW" altLang="en-US" smtClean="0">
                <a:solidFill>
                  <a:prstClr val="black"/>
                </a:solidFill>
              </a:rPr>
              <a:pPr/>
              <a:t>2018/2/24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851F0D9A-AEB1-4F8F-8E77-F99C44F72415}" type="slidenum">
              <a:rPr lang="zh-TW" altLang="en-US" smtClean="0">
                <a:solidFill>
                  <a:prstClr val="black">
                    <a:lumMod val="75000"/>
                    <a:lumOff val="25000"/>
                  </a:prstClr>
                </a:solidFill>
              </a:rPr>
              <a:pPr/>
              <a:t>‹#›</a:t>
            </a:fld>
            <a:endParaRPr lang="zh-TW" altLang="en-US">
              <a:solidFill>
                <a:prstClr val="black">
                  <a:lumMod val="75000"/>
                  <a:lumOff val="25000"/>
                </a:prstClr>
              </a:solidFill>
            </a:endParaRPr>
          </a:p>
        </p:txBody>
      </p:sp>
    </p:spTree>
    <p:extLst>
      <p:ext uri="{BB962C8B-B14F-4D97-AF65-F5344CB8AC3E}">
        <p14:creationId xmlns:p14="http://schemas.microsoft.com/office/powerpoint/2010/main" val="255862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defTabSz="457200"/>
            <a:fld id="{222A5AE7-3C47-4552-A544-44861EF942C4}" type="datetimeFigureOut">
              <a:rPr lang="zh-TW" altLang="en-US" smtClean="0">
                <a:solidFill>
                  <a:prstClr val="black">
                    <a:lumMod val="75000"/>
                    <a:lumOff val="25000"/>
                  </a:prstClr>
                </a:solidFill>
              </a:rPr>
              <a:pPr defTabSz="457200"/>
              <a:t>2018/2/24</a:t>
            </a:fld>
            <a:endParaRPr lang="zh-TW" alt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pPr defTabSz="457200"/>
            <a:endParaRPr lang="zh-TW" alt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defTabSz="457200"/>
            <a:fld id="{851F0D9A-AEB1-4F8F-8E77-F99C44F72415}" type="slidenum">
              <a:rPr lang="zh-TW" altLang="en-US" smtClean="0">
                <a:solidFill>
                  <a:prstClr val="black">
                    <a:lumMod val="75000"/>
                    <a:lumOff val="25000"/>
                  </a:prstClr>
                </a:solidFill>
              </a:rPr>
              <a:pPr defTabSz="457200"/>
              <a:t>‹#›</a:t>
            </a:fld>
            <a:endParaRPr lang="zh-TW" altLang="en-US">
              <a:solidFill>
                <a:prstClr val="black">
                  <a:lumMod val="75000"/>
                  <a:lumOff val="25000"/>
                </a:prstClr>
              </a:solidFill>
            </a:endParaRPr>
          </a:p>
        </p:txBody>
      </p:sp>
    </p:spTree>
    <p:extLst>
      <p:ext uri="{BB962C8B-B14F-4D97-AF65-F5344CB8AC3E}">
        <p14:creationId xmlns:p14="http://schemas.microsoft.com/office/powerpoint/2010/main" val="171624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845127" y="2507550"/>
            <a:ext cx="5156200" cy="36805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2200" y="2507550"/>
            <a:ext cx="5181601" cy="36805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p:txBody>
          <a:bodyPr/>
          <a:lstStyle/>
          <a:p>
            <a:fld id="{222A5AE7-3C47-4552-A544-44861EF942C4}" type="datetimeFigureOut">
              <a:rPr lang="zh-TW" altLang="en-US" smtClean="0">
                <a:solidFill>
                  <a:prstClr val="black">
                    <a:lumMod val="75000"/>
                    <a:lumOff val="25000"/>
                  </a:prstClr>
                </a:solidFill>
              </a:rPr>
              <a:pPr/>
              <a:t>2018/2/24</a:t>
            </a:fld>
            <a:endParaRPr lang="zh-TW" alt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zh-TW" altLang="en-US">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851F0D9A-AEB1-4F8F-8E77-F99C44F72415}" type="slidenum">
              <a:rPr lang="zh-TW" altLang="en-US" smtClean="0">
                <a:solidFill>
                  <a:prstClr val="black">
                    <a:lumMod val="75000"/>
                    <a:lumOff val="25000"/>
                  </a:prstClr>
                </a:solidFill>
              </a:rPr>
              <a:pPr/>
              <a:t>‹#›</a:t>
            </a:fld>
            <a:endParaRPr lang="zh-TW" altLang="en-US">
              <a:solidFill>
                <a:prstClr val="black">
                  <a:lumMod val="75000"/>
                  <a:lumOff val="25000"/>
                </a:prstClr>
              </a:solidFill>
            </a:endParaRPr>
          </a:p>
        </p:txBody>
      </p:sp>
      <p:sp>
        <p:nvSpPr>
          <p:cNvPr id="10" name="Title 9"/>
          <p:cNvSpPr>
            <a:spLocks noGrp="1"/>
          </p:cNvSpPr>
          <p:nvPr>
            <p:ph type="title"/>
          </p:nvPr>
        </p:nvSpPr>
        <p:spPr/>
        <p:txBody>
          <a:bodyPr/>
          <a:lstStyle/>
          <a:p>
            <a:r>
              <a:rPr lang="zh-TW" altLang="en-US"/>
              <a:t>按一下以編輯母片標題樣式</a:t>
            </a:r>
            <a:endParaRPr lang="en-US" dirty="0"/>
          </a:p>
        </p:txBody>
      </p:sp>
    </p:spTree>
    <p:extLst>
      <p:ext uri="{BB962C8B-B14F-4D97-AF65-F5344CB8AC3E}">
        <p14:creationId xmlns:p14="http://schemas.microsoft.com/office/powerpoint/2010/main" val="427956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22A5AE7-3C47-4552-A544-44861EF942C4}" type="datetimeFigureOut">
              <a:rPr lang="zh-TW" altLang="en-US" smtClean="0">
                <a:solidFill>
                  <a:prstClr val="black">
                    <a:lumMod val="75000"/>
                    <a:lumOff val="25000"/>
                  </a:prstClr>
                </a:solidFill>
              </a:rPr>
              <a:pPr/>
              <a:t>2018/2/24</a:t>
            </a:fld>
            <a:endParaRPr lang="zh-TW" alt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851F0D9A-AEB1-4F8F-8E77-F99C44F72415}" type="slidenum">
              <a:rPr lang="zh-TW" altLang="en-US" smtClean="0">
                <a:solidFill>
                  <a:prstClr val="black">
                    <a:lumMod val="75000"/>
                    <a:lumOff val="25000"/>
                  </a:prstClr>
                </a:solidFill>
              </a:rPr>
              <a:pPr/>
              <a:t>‹#›</a:t>
            </a:fld>
            <a:endParaRPr lang="zh-TW" altLang="en-US">
              <a:solidFill>
                <a:prstClr val="black">
                  <a:lumMod val="75000"/>
                  <a:lumOff val="25000"/>
                </a:prstClr>
              </a:solidFill>
            </a:endParaRPr>
          </a:p>
        </p:txBody>
      </p:sp>
      <p:sp>
        <p:nvSpPr>
          <p:cNvPr id="6" name="Title 5"/>
          <p:cNvSpPr>
            <a:spLocks noGrp="1"/>
          </p:cNvSpPr>
          <p:nvPr>
            <p:ph type="title"/>
          </p:nvPr>
        </p:nvSpPr>
        <p:spPr/>
        <p:txBody>
          <a:bodyPr/>
          <a:lstStyle/>
          <a:p>
            <a:r>
              <a:rPr lang="zh-TW" altLang="en-US"/>
              <a:t>按一下以編輯母片標題樣式</a:t>
            </a:r>
            <a:endParaRPr lang="en-US"/>
          </a:p>
        </p:txBody>
      </p:sp>
    </p:spTree>
    <p:extLst>
      <p:ext uri="{BB962C8B-B14F-4D97-AF65-F5344CB8AC3E}">
        <p14:creationId xmlns:p14="http://schemas.microsoft.com/office/powerpoint/2010/main" val="57854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A5AE7-3C47-4552-A544-44861EF942C4}" type="datetimeFigureOut">
              <a:rPr lang="zh-TW" altLang="en-US" smtClean="0">
                <a:solidFill>
                  <a:prstClr val="black">
                    <a:lumMod val="75000"/>
                    <a:lumOff val="25000"/>
                  </a:prstClr>
                </a:solidFill>
              </a:rPr>
              <a:pPr/>
              <a:t>2018/2/24</a:t>
            </a:fld>
            <a:endParaRPr lang="zh-TW" alt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zh-TW" altLang="en-US">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851F0D9A-AEB1-4F8F-8E77-F99C44F72415}" type="slidenum">
              <a:rPr lang="zh-TW" altLang="en-US" smtClean="0">
                <a:solidFill>
                  <a:prstClr val="black">
                    <a:lumMod val="75000"/>
                    <a:lumOff val="25000"/>
                  </a:prstClr>
                </a:solidFill>
              </a:rPr>
              <a:pPr/>
              <a:t>‹#›</a:t>
            </a:fld>
            <a:endParaRPr lang="zh-TW" altLang="en-US">
              <a:solidFill>
                <a:prstClr val="black">
                  <a:lumMod val="75000"/>
                  <a:lumOff val="25000"/>
                </a:prstClr>
              </a:solidFill>
            </a:endParaRPr>
          </a:p>
        </p:txBody>
      </p:sp>
    </p:spTree>
    <p:extLst>
      <p:ext uri="{BB962C8B-B14F-4D97-AF65-F5344CB8AC3E}">
        <p14:creationId xmlns:p14="http://schemas.microsoft.com/office/powerpoint/2010/main" val="563752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TW" altLang="en-US"/>
              <a:t>按一下以編輯母片標題樣式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222A5AE7-3C47-4552-A544-44861EF942C4}" type="datetimeFigureOut">
              <a:rPr lang="zh-TW" altLang="en-US" smtClean="0">
                <a:solidFill>
                  <a:prstClr val="black">
                    <a:lumMod val="75000"/>
                    <a:lumOff val="25000"/>
                  </a:prstClr>
                </a:solidFill>
              </a:rPr>
              <a:pPr/>
              <a:t>2018/2/24</a:t>
            </a:fld>
            <a:endParaRPr lang="zh-TW" alt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851F0D9A-AEB1-4F8F-8E77-F99C44F72415}" type="slidenum">
              <a:rPr lang="zh-TW" altLang="en-US" smtClean="0"/>
              <a:pPr/>
              <a:t>‹#›</a:t>
            </a:fld>
            <a:endParaRPr lang="zh-TW" altLang="en-US"/>
          </a:p>
        </p:txBody>
      </p:sp>
    </p:spTree>
    <p:extLst>
      <p:ext uri="{BB962C8B-B14F-4D97-AF65-F5344CB8AC3E}">
        <p14:creationId xmlns:p14="http://schemas.microsoft.com/office/powerpoint/2010/main" val="211372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TW" altLang="en-US"/>
              <a:t>按一下以編輯母片標題樣式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222A5AE7-3C47-4552-A544-44861EF942C4}" type="datetimeFigureOut">
              <a:rPr lang="zh-TW" altLang="en-US" smtClean="0"/>
              <a:pPr/>
              <a:t>2018/2/24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51F0D9A-AEB1-4F8F-8E77-F99C44F72415}" type="slidenum">
              <a:rPr lang="zh-TW" altLang="en-US" smtClean="0"/>
              <a:pPr/>
              <a:t>‹#›</a:t>
            </a:fld>
            <a:endParaRPr lang="zh-TW" altLang="en-US"/>
          </a:p>
        </p:txBody>
      </p:sp>
    </p:spTree>
    <p:extLst>
      <p:ext uri="{BB962C8B-B14F-4D97-AF65-F5344CB8AC3E}">
        <p14:creationId xmlns:p14="http://schemas.microsoft.com/office/powerpoint/2010/main" val="211042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defTabSz="457200"/>
            <a:fld id="{222A5AE7-3C47-4552-A544-44861EF942C4}" type="datetimeFigureOut">
              <a:rPr lang="zh-TW" altLang="en-US" smtClean="0">
                <a:solidFill>
                  <a:prstClr val="black">
                    <a:lumMod val="75000"/>
                    <a:lumOff val="25000"/>
                  </a:prstClr>
                </a:solidFill>
              </a:rPr>
              <a:pPr defTabSz="457200"/>
              <a:t>2018/2/24</a:t>
            </a:fld>
            <a:endParaRPr lang="zh-TW" altLang="en-US">
              <a:solidFill>
                <a:prstClr val="black">
                  <a:lumMod val="75000"/>
                  <a:lumOff val="2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pPr defTabSz="457200"/>
            <a:endParaRPr lang="zh-TW" altLang="en-US">
              <a:solidFill>
                <a:prstClr val="black">
                  <a:lumMod val="75000"/>
                  <a:lumOff val="25000"/>
                </a:prstClr>
              </a:solidFill>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pPr defTabSz="457200"/>
            <a:fld id="{851F0D9A-AEB1-4F8F-8E77-F99C44F72415}" type="slidenum">
              <a:rPr lang="zh-TW" altLang="en-US" smtClean="0">
                <a:solidFill>
                  <a:prstClr val="black">
                    <a:lumMod val="75000"/>
                    <a:lumOff val="25000"/>
                  </a:prstClr>
                </a:solidFill>
              </a:rPr>
              <a:pPr defTabSz="457200"/>
              <a:t>‹#›</a:t>
            </a:fld>
            <a:endParaRPr lang="zh-TW" altLang="en-US">
              <a:solidFill>
                <a:prstClr val="black">
                  <a:lumMod val="75000"/>
                  <a:lumOff val="25000"/>
                </a:prstClr>
              </a:solidFill>
            </a:endParaRPr>
          </a:p>
        </p:txBody>
      </p:sp>
    </p:spTree>
    <p:extLst>
      <p:ext uri="{BB962C8B-B14F-4D97-AF65-F5344CB8AC3E}">
        <p14:creationId xmlns:p14="http://schemas.microsoft.com/office/powerpoint/2010/main" val="56632811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s.utaipei.edu.tw/bin/home.ph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Data_(computing)" TargetMode="External"/><Relationship Id="rId7" Type="http://schemas.openxmlformats.org/officeDocument/2006/relationships/hyperlink" Target="https://en.wikipedia.org/wiki/Analytical_Engine" TargetMode="External"/><Relationship Id="rId2" Type="http://schemas.openxmlformats.org/officeDocument/2006/relationships/hyperlink" Target="https://en.wikipedia.org/wiki/Computer_memory" TargetMode="External"/><Relationship Id="rId1" Type="http://schemas.openxmlformats.org/officeDocument/2006/relationships/slideLayout" Target="../slideLayouts/slideLayout2.xml"/><Relationship Id="rId6" Type="http://schemas.openxmlformats.org/officeDocument/2006/relationships/hyperlink" Target="https://en.wikipedia.org/wiki/Charles_Babbage" TargetMode="External"/><Relationship Id="rId5" Type="http://schemas.openxmlformats.org/officeDocument/2006/relationships/image" Target="../media/image7.png"/><Relationship Id="rId4" Type="http://schemas.openxmlformats.org/officeDocument/2006/relationships/hyperlink" Target="https://en.wikipedia.org/wiki/Instruction_se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ectrum.ieee.org/static/interactive-the-top-programming-languages-201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s.utaipei.edu.tw/bin/home.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Rummage_sale" TargetMode="External"/><Relationship Id="rId2" Type="http://schemas.openxmlformats.org/officeDocument/2006/relationships/hyperlink" Target="https://en.wikipedia.org/wiki/Lakeside_School_(Seattle,_Washington)" TargetMode="External"/><Relationship Id="rId1" Type="http://schemas.openxmlformats.org/officeDocument/2006/relationships/slideLayout" Target="../slideLayouts/slideLayout2.xml"/><Relationship Id="rId6" Type="http://schemas.openxmlformats.org/officeDocument/2006/relationships/hyperlink" Target="https://en.wikipedia.org/wiki/Bill_Gates#cite_note-FOOTNOTEManes199427-25" TargetMode="External"/><Relationship Id="rId5" Type="http://schemas.openxmlformats.org/officeDocument/2006/relationships/hyperlink" Target="https://en.wikipedia.org/wiki/General_Electric" TargetMode="External"/><Relationship Id="rId4" Type="http://schemas.openxmlformats.org/officeDocument/2006/relationships/hyperlink" Target="https://en.wikipedia.org/wiki/Teletype_Model_3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t>程式設計是甚麼</a:t>
            </a:r>
            <a:r>
              <a:rPr lang="en-US" altLang="zh-TW" dirty="0"/>
              <a:t>?</a:t>
            </a:r>
            <a:endParaRPr lang="zh-TW" altLang="en-US" dirty="0"/>
          </a:p>
        </p:txBody>
      </p:sp>
      <p:sp>
        <p:nvSpPr>
          <p:cNvPr id="3" name="副標題 2"/>
          <p:cNvSpPr>
            <a:spLocks noGrp="1"/>
          </p:cNvSpPr>
          <p:nvPr>
            <p:ph type="subTitle" idx="1"/>
          </p:nvPr>
        </p:nvSpPr>
        <p:spPr/>
        <p:txBody>
          <a:bodyPr/>
          <a:lstStyle/>
          <a:p>
            <a:r>
              <a:rPr lang="zh-TW" altLang="en-US" dirty="0"/>
              <a:t>臺北市立</a:t>
            </a:r>
            <a:r>
              <a:rPr lang="zh-TW" altLang="en-US" dirty="0" smtClean="0"/>
              <a:t>大學 </a:t>
            </a:r>
            <a:r>
              <a:rPr lang="zh-TW" altLang="en-US" dirty="0" smtClean="0">
                <a:hlinkClick r:id="rId2" tooltip="資訊科學系(含碩士班)"/>
              </a:rPr>
              <a:t>資訊科學</a:t>
            </a:r>
            <a:r>
              <a:rPr lang="zh-TW" altLang="en-US" dirty="0">
                <a:hlinkClick r:id="rId2" tooltip="資訊科學系(含碩士班)"/>
              </a:rPr>
              <a:t>系</a:t>
            </a:r>
            <a:r>
              <a:rPr lang="en-US" altLang="zh-TW" dirty="0">
                <a:hlinkClick r:id="rId2" tooltip="資訊科學系(含碩士班)"/>
              </a:rPr>
              <a:t>(</a:t>
            </a:r>
            <a:r>
              <a:rPr lang="zh-TW" altLang="en-US" dirty="0">
                <a:hlinkClick r:id="rId2" tooltip="資訊科學系(含碩士班)"/>
              </a:rPr>
              <a:t>含碩士班</a:t>
            </a:r>
            <a:r>
              <a:rPr lang="en-US" altLang="zh-TW" dirty="0" smtClean="0">
                <a:hlinkClick r:id="rId2" tooltip="資訊科學系(含碩士班)"/>
              </a:rPr>
              <a:t>)</a:t>
            </a:r>
            <a:endParaRPr lang="en-US" altLang="zh-TW" dirty="0" smtClean="0"/>
          </a:p>
          <a:p>
            <a:r>
              <a:rPr lang="zh-TW" altLang="en-US" dirty="0" smtClean="0"/>
              <a:t>賴阿福</a:t>
            </a:r>
            <a:endParaRPr lang="en-US" altLang="zh-TW" dirty="0" smtClean="0"/>
          </a:p>
          <a:p>
            <a:r>
              <a:rPr lang="en-US" altLang="zh-TW" dirty="0" smtClean="0"/>
              <a:t>CS</a:t>
            </a:r>
            <a:r>
              <a:rPr lang="zh-TW" altLang="en-US" dirty="0" smtClean="0"/>
              <a:t> </a:t>
            </a:r>
            <a:r>
              <a:rPr lang="en-US" altLang="zh-TW" dirty="0" smtClean="0"/>
              <a:t>TEAM</a:t>
            </a:r>
            <a:endParaRPr lang="zh-TW" altLang="en-US" dirty="0"/>
          </a:p>
        </p:txBody>
      </p:sp>
    </p:spTree>
    <p:extLst>
      <p:ext uri="{BB962C8B-B14F-4D97-AF65-F5344CB8AC3E}">
        <p14:creationId xmlns:p14="http://schemas.microsoft.com/office/powerpoint/2010/main" val="40526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課程目標</a:t>
            </a:r>
            <a:endParaRPr lang="zh-TW" altLang="en-US" dirty="0"/>
          </a:p>
        </p:txBody>
      </p:sp>
      <p:sp>
        <p:nvSpPr>
          <p:cNvPr id="3" name="內容版面配置區 2"/>
          <p:cNvSpPr>
            <a:spLocks noGrp="1"/>
          </p:cNvSpPr>
          <p:nvPr>
            <p:ph idx="1"/>
          </p:nvPr>
        </p:nvSpPr>
        <p:spPr>
          <a:xfrm>
            <a:off x="721837" y="1469205"/>
            <a:ext cx="10515600" cy="4351337"/>
          </a:xfrm>
        </p:spPr>
        <p:txBody>
          <a:bodyPr/>
          <a:lstStyle/>
          <a:p>
            <a:r>
              <a:rPr lang="zh-TW" altLang="en-US" dirty="0" smtClean="0">
                <a:latin typeface="標楷體" panose="03000509000000000000" pitchFamily="65" charset="-120"/>
                <a:ea typeface="標楷體" panose="03000509000000000000" pitchFamily="65" charset="-120"/>
              </a:rPr>
              <a:t>學習</a:t>
            </a:r>
            <a:r>
              <a:rPr lang="en-US" altLang="zh-TW" dirty="0" smtClean="0">
                <a:latin typeface="標楷體" panose="03000509000000000000" pitchFamily="65" charset="-120"/>
                <a:ea typeface="標楷體" panose="03000509000000000000" pitchFamily="65" charset="-120"/>
              </a:rPr>
              <a:t>Java</a:t>
            </a:r>
            <a:r>
              <a:rPr lang="zh-TW" altLang="en-US" dirty="0" smtClean="0">
                <a:latin typeface="標楷體" panose="03000509000000000000" pitchFamily="65" charset="-120"/>
                <a:ea typeface="標楷體" panose="03000509000000000000" pitchFamily="65" charset="-120"/>
              </a:rPr>
              <a:t>語言</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基本觀念、語法</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學習</a:t>
            </a:r>
            <a:r>
              <a:rPr lang="en-US" altLang="zh-TW" dirty="0" smtClean="0">
                <a:latin typeface="標楷體" panose="03000509000000000000" pitchFamily="65" charset="-120"/>
                <a:ea typeface="標楷體" panose="03000509000000000000" pitchFamily="65" charset="-120"/>
              </a:rPr>
              <a:t>Java</a:t>
            </a:r>
            <a:r>
              <a:rPr lang="zh-TW" altLang="en-US" dirty="0" smtClean="0">
                <a:latin typeface="標楷體" panose="03000509000000000000" pitchFamily="65" charset="-120"/>
                <a:ea typeface="標楷體" panose="03000509000000000000" pitchFamily="65" charset="-120"/>
              </a:rPr>
              <a:t>程式設計基本技巧</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變數、陣列、</a:t>
            </a:r>
            <a:r>
              <a:rPr lang="en-US" altLang="zh-TW" dirty="0" smtClean="0">
                <a:latin typeface="標楷體" panose="03000509000000000000" pitchFamily="65" charset="-120"/>
                <a:ea typeface="標楷體" panose="03000509000000000000" pitchFamily="65" charset="-120"/>
              </a:rPr>
              <a:t>if, for, while, switch, method, recursive method</a:t>
            </a:r>
          </a:p>
          <a:p>
            <a:pPr lvl="1"/>
            <a:r>
              <a:rPr lang="zh-TW" altLang="en-US" dirty="0" smtClean="0">
                <a:latin typeface="標楷體" panose="03000509000000000000" pitchFamily="65" charset="-120"/>
                <a:ea typeface="標楷體" panose="03000509000000000000" pitchFamily="65" charset="-120"/>
              </a:rPr>
              <a:t>文字介面、圖形介面</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能以</a:t>
            </a:r>
            <a:r>
              <a:rPr lang="en-US" altLang="zh-TW" dirty="0">
                <a:latin typeface="標楷體" panose="03000509000000000000" pitchFamily="65" charset="-120"/>
                <a:ea typeface="標楷體" panose="03000509000000000000" pitchFamily="65" charset="-120"/>
              </a:rPr>
              <a:t>Java</a:t>
            </a:r>
            <a:r>
              <a:rPr lang="zh-TW" altLang="en-US" dirty="0" smtClean="0">
                <a:latin typeface="標楷體" panose="03000509000000000000" pitchFamily="65" charset="-120"/>
                <a:ea typeface="標楷體" panose="03000509000000000000" pitchFamily="65" charset="-120"/>
              </a:rPr>
              <a:t>程式設計解決基本問題</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endParaRPr lang="zh-TW" altLang="en-US" dirty="0"/>
          </a:p>
        </p:txBody>
      </p:sp>
      <p:pic>
        <p:nvPicPr>
          <p:cNvPr id="4" name="圖片 3"/>
          <p:cNvPicPr>
            <a:picLocks noChangeAspect="1"/>
          </p:cNvPicPr>
          <p:nvPr/>
        </p:nvPicPr>
        <p:blipFill>
          <a:blip r:embed="rId2"/>
          <a:stretch>
            <a:fillRect/>
          </a:stretch>
        </p:blipFill>
        <p:spPr>
          <a:xfrm>
            <a:off x="421991" y="4122024"/>
            <a:ext cx="6724650" cy="2600325"/>
          </a:xfrm>
          <a:prstGeom prst="rect">
            <a:avLst/>
          </a:prstGeom>
        </p:spPr>
      </p:pic>
      <p:pic>
        <p:nvPicPr>
          <p:cNvPr id="5" name="圖片 4">
            <a:extLst>
              <a:ext uri="{FF2B5EF4-FFF2-40B4-BE49-F238E27FC236}">
                <a16:creationId xmlns:lc="http://schemas.openxmlformats.org/drawingml/2006/lockedCanvas" xmlns:a16="http://schemas.microsoft.com/office/drawing/2014/main" xmlns="" id="{92776737-619C-494F-A223-3F3B7DE90B9E}"/>
              </a:ext>
            </a:extLst>
          </p:cNvPr>
          <p:cNvPicPr>
            <a:picLocks noChangeAspect="1"/>
          </p:cNvPicPr>
          <p:nvPr/>
        </p:nvPicPr>
        <p:blipFill rotWithShape="1">
          <a:blip r:embed="rId3"/>
          <a:srcRect l="16699" t="12260" r="17795" b="14818"/>
          <a:stretch/>
        </p:blipFill>
        <p:spPr>
          <a:xfrm>
            <a:off x="9126246" y="3972788"/>
            <a:ext cx="2795832" cy="2898795"/>
          </a:xfrm>
          <a:prstGeom prst="rect">
            <a:avLst/>
          </a:prstGeom>
        </p:spPr>
      </p:pic>
      <p:cxnSp>
        <p:nvCxnSpPr>
          <p:cNvPr id="7" name="直線單箭頭接點 6"/>
          <p:cNvCxnSpPr/>
          <p:nvPr/>
        </p:nvCxnSpPr>
        <p:spPr>
          <a:xfrm flipH="1">
            <a:off x="2838488" y="3218338"/>
            <a:ext cx="914400" cy="853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a:off x="3980329" y="3238052"/>
            <a:ext cx="5045337" cy="1194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7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評量</a:t>
            </a:r>
            <a:endParaRPr lang="zh-TW" altLang="en-US" dirty="0"/>
          </a:p>
        </p:txBody>
      </p:sp>
      <p:sp>
        <p:nvSpPr>
          <p:cNvPr id="3" name="內容版面配置區 2"/>
          <p:cNvSpPr>
            <a:spLocks noGrp="1"/>
          </p:cNvSpPr>
          <p:nvPr>
            <p:ph idx="1"/>
          </p:nvPr>
        </p:nvSpPr>
        <p:spPr/>
        <p:txBody>
          <a:bodyPr/>
          <a:lstStyle/>
          <a:p>
            <a:r>
              <a:rPr lang="zh-TW" altLang="en-US" dirty="0" smtClean="0"/>
              <a:t>課堂出席及回答問題</a:t>
            </a:r>
            <a:r>
              <a:rPr lang="en-US" altLang="zh-TW" dirty="0" smtClean="0"/>
              <a:t>(</a:t>
            </a:r>
            <a:r>
              <a:rPr lang="zh-TW" altLang="en-US" dirty="0" smtClean="0"/>
              <a:t>搶答、問問題、填問卷</a:t>
            </a:r>
            <a:r>
              <a:rPr lang="en-US" altLang="zh-TW" dirty="0" smtClean="0"/>
              <a:t>)</a:t>
            </a:r>
          </a:p>
          <a:p>
            <a:r>
              <a:rPr lang="zh-TW" altLang="en-US" dirty="0"/>
              <a:t>線</a:t>
            </a:r>
            <a:r>
              <a:rPr lang="zh-TW" altLang="en-US" dirty="0" smtClean="0"/>
              <a:t>上學習表現</a:t>
            </a:r>
            <a:r>
              <a:rPr lang="en-US" altLang="zh-TW" dirty="0" smtClean="0"/>
              <a:t>:</a:t>
            </a:r>
            <a:r>
              <a:rPr lang="zh-TW" altLang="en-US" dirty="0" smtClean="0"/>
              <a:t> 自我學習</a:t>
            </a:r>
            <a:r>
              <a:rPr lang="en-US" altLang="zh-TW" dirty="0" smtClean="0"/>
              <a:t>(preview, review)</a:t>
            </a:r>
          </a:p>
          <a:p>
            <a:r>
              <a:rPr lang="zh-TW" altLang="en-US" dirty="0" smtClean="0"/>
              <a:t>準時交習題</a:t>
            </a:r>
            <a:r>
              <a:rPr lang="en-US" altLang="zh-TW" dirty="0" smtClean="0"/>
              <a:t>(</a:t>
            </a:r>
            <a:r>
              <a:rPr lang="zh-TW" altLang="en-US" dirty="0" smtClean="0"/>
              <a:t>寫</a:t>
            </a:r>
            <a:r>
              <a:rPr lang="zh-TW" altLang="en-US" dirty="0" smtClean="0">
                <a:latin typeface="標楷體" panose="03000509000000000000" pitchFamily="65" charset="-120"/>
                <a:ea typeface="標楷體" panose="03000509000000000000" pitchFamily="65" charset="-120"/>
              </a:rPr>
              <a:t>程式、設計歷程</a:t>
            </a:r>
            <a:r>
              <a:rPr lang="en-US" altLang="zh-TW" dirty="0" smtClean="0"/>
              <a:t>)</a:t>
            </a:r>
          </a:p>
          <a:p>
            <a:r>
              <a:rPr lang="zh-TW" altLang="en-US" dirty="0" smtClean="0"/>
              <a:t>參加實作輔導</a:t>
            </a:r>
            <a:endParaRPr lang="en-US" altLang="zh-TW" dirty="0" smtClean="0"/>
          </a:p>
          <a:p>
            <a:r>
              <a:rPr lang="zh-TW" altLang="en-US" dirty="0" smtClean="0"/>
              <a:t>小專題製作</a:t>
            </a:r>
            <a:endParaRPr lang="en-US" altLang="zh-TW" dirty="0" smtClean="0"/>
          </a:p>
          <a:p>
            <a:r>
              <a:rPr lang="zh-TW" altLang="en-US" dirty="0"/>
              <a:t>線</a:t>
            </a:r>
            <a:r>
              <a:rPr lang="zh-TW" altLang="en-US" dirty="0" smtClean="0"/>
              <a:t>上測驗</a:t>
            </a:r>
            <a:endParaRPr lang="en-US" altLang="zh-TW" dirty="0" smtClean="0"/>
          </a:p>
          <a:p>
            <a:r>
              <a:rPr lang="zh-TW" altLang="en-US" dirty="0" smtClean="0"/>
              <a:t>學科考試</a:t>
            </a:r>
            <a:r>
              <a:rPr lang="en-US" altLang="zh-TW" dirty="0" smtClean="0"/>
              <a:t>:</a:t>
            </a:r>
            <a:r>
              <a:rPr lang="zh-TW" altLang="en-US" dirty="0" smtClean="0"/>
              <a:t> 筆試</a:t>
            </a:r>
            <a:endParaRPr lang="en-US" altLang="zh-TW" dirty="0" smtClean="0"/>
          </a:p>
          <a:p>
            <a:endParaRPr lang="zh-TW" altLang="en-US" dirty="0"/>
          </a:p>
        </p:txBody>
      </p:sp>
    </p:spTree>
    <p:extLst>
      <p:ext uri="{BB962C8B-B14F-4D97-AF65-F5344CB8AC3E}">
        <p14:creationId xmlns:p14="http://schemas.microsoft.com/office/powerpoint/2010/main" val="309655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9985" y="1722475"/>
            <a:ext cx="8596668" cy="1320800"/>
          </a:xfrm>
        </p:spPr>
        <p:txBody>
          <a:bodyPr>
            <a:noAutofit/>
          </a:bodyPr>
          <a:lstStyle/>
          <a:p>
            <a:pPr algn="ctr"/>
            <a:r>
              <a:rPr lang="zh-TW" altLang="en-US" sz="4400" dirty="0">
                <a:latin typeface="標楷體" panose="03000509000000000000" pitchFamily="65" charset="-120"/>
                <a:ea typeface="標楷體" panose="03000509000000000000" pitchFamily="65" charset="-120"/>
              </a:rPr>
              <a:t>何謂指令、</a:t>
            </a:r>
            <a:r>
              <a:rPr lang="zh-TW" altLang="en-US" sz="4400" dirty="0" smtClean="0">
                <a:latin typeface="標楷體" panose="03000509000000000000" pitchFamily="65" charset="-120"/>
                <a:ea typeface="標楷體" panose="03000509000000000000" pitchFamily="65" charset="-120"/>
              </a:rPr>
              <a:t>程式、語言</a:t>
            </a:r>
            <a:r>
              <a:rPr lang="en-US" altLang="zh-TW" sz="4400" dirty="0" smtClean="0">
                <a:latin typeface="標楷體" panose="03000509000000000000" pitchFamily="65" charset="-120"/>
                <a:ea typeface="標楷體" panose="03000509000000000000" pitchFamily="65" charset="-120"/>
              </a:rPr>
              <a:t>?</a:t>
            </a:r>
            <a:r>
              <a:rPr lang="en-US" altLang="zh-TW" sz="4400" dirty="0">
                <a:latin typeface="標楷體" panose="03000509000000000000" pitchFamily="65" charset="-120"/>
                <a:ea typeface="標楷體" panose="03000509000000000000" pitchFamily="65" charset="-120"/>
              </a:rPr>
              <a:t/>
            </a:r>
            <a:br>
              <a:rPr lang="en-US" altLang="zh-TW" sz="4400" dirty="0">
                <a:latin typeface="標楷體" panose="03000509000000000000" pitchFamily="65" charset="-120"/>
                <a:ea typeface="標楷體" panose="03000509000000000000" pitchFamily="65" charset="-120"/>
              </a:rPr>
            </a:br>
            <a:r>
              <a:rPr lang="zh-TW" altLang="en-US" sz="4400" dirty="0">
                <a:latin typeface="標楷體" panose="03000509000000000000" pitchFamily="65" charset="-120"/>
                <a:ea typeface="標楷體" panose="03000509000000000000" pitchFamily="65" charset="-120"/>
              </a:rPr>
              <a:t>為何學習程式</a:t>
            </a:r>
            <a:r>
              <a:rPr lang="en-US" altLang="zh-TW" sz="4400" dirty="0">
                <a:latin typeface="標楷體" panose="03000509000000000000" pitchFamily="65" charset="-120"/>
                <a:ea typeface="標楷體" panose="03000509000000000000" pitchFamily="65" charset="-120"/>
              </a:rPr>
              <a:t>?</a:t>
            </a:r>
            <a:endParaRPr lang="zh-TW" altLang="en-US" sz="4400" dirty="0"/>
          </a:p>
        </p:txBody>
      </p:sp>
    </p:spTree>
    <p:extLst>
      <p:ext uri="{BB962C8B-B14F-4D97-AF65-F5344CB8AC3E}">
        <p14:creationId xmlns:p14="http://schemas.microsoft.com/office/powerpoint/2010/main" val="342530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90263" y="2752344"/>
            <a:ext cx="10515600" cy="1325562"/>
          </a:xfrm>
        </p:spPr>
        <p:txBody>
          <a:bodyPr/>
          <a:lstStyle/>
          <a:p>
            <a:pPr algn="ctr"/>
            <a:r>
              <a:rPr lang="zh-TW" altLang="en-US" b="1" dirty="0" smtClean="0"/>
              <a:t>電腦語言演化</a:t>
            </a:r>
            <a:endParaRPr lang="zh-TW" altLang="en-US" dirty="0"/>
          </a:p>
        </p:txBody>
      </p:sp>
    </p:spTree>
    <p:extLst>
      <p:ext uri="{BB962C8B-B14F-4D97-AF65-F5344CB8AC3E}">
        <p14:creationId xmlns:p14="http://schemas.microsoft.com/office/powerpoint/2010/main" val="3425944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4568" y="15127"/>
            <a:ext cx="10515600" cy="853554"/>
          </a:xfrm>
        </p:spPr>
        <p:txBody>
          <a:bodyPr>
            <a:normAutofit/>
          </a:bodyPr>
          <a:lstStyle/>
          <a:p>
            <a:r>
              <a:rPr lang="zh-TW" altLang="en-US" sz="3200" dirty="0" smtClean="0"/>
              <a:t>撥動開關</a:t>
            </a:r>
            <a:r>
              <a:rPr lang="en-US" altLang="zh-TW" sz="3200" dirty="0" smtClean="0"/>
              <a:t>(Flipping Switches)</a:t>
            </a:r>
            <a:endParaRPr lang="zh-TW" altLang="en-US" sz="3200" dirty="0"/>
          </a:p>
        </p:txBody>
      </p:sp>
      <p:sp>
        <p:nvSpPr>
          <p:cNvPr id="3" name="內容版面配置區 2"/>
          <p:cNvSpPr>
            <a:spLocks noGrp="1"/>
          </p:cNvSpPr>
          <p:nvPr>
            <p:ph idx="1"/>
          </p:nvPr>
        </p:nvSpPr>
        <p:spPr>
          <a:xfrm>
            <a:off x="134112" y="639286"/>
            <a:ext cx="10515600" cy="4351338"/>
          </a:xfrm>
        </p:spPr>
        <p:txBody>
          <a:bodyPr/>
          <a:lstStyle/>
          <a:p>
            <a:r>
              <a:rPr lang="zh-TW" altLang="en-US" dirty="0" smtClean="0"/>
              <a:t>最早的電腦，無法用鍵盤輸入文字；而是要撥動電接電腦不同部分的開關。</a:t>
            </a:r>
            <a:endParaRPr lang="en-US" altLang="zh-TW" dirty="0" smtClean="0"/>
          </a:p>
          <a:p>
            <a:r>
              <a:rPr lang="zh-TW" altLang="en-US" dirty="0" smtClean="0"/>
              <a:t>如果你想要兩個數字相加，你就把數字部分的線路和加法的線路連起來，再和另外一個數字的線路連起來，最後把線路連到輸出結果的地區。</a:t>
            </a:r>
            <a:endParaRPr lang="en-US" altLang="zh-TW" dirty="0" smtClean="0"/>
          </a:p>
          <a:p>
            <a:pPr lvl="1"/>
            <a:r>
              <a:rPr lang="zh-TW" altLang="en-US" dirty="0" smtClean="0"/>
              <a:t>早期</a:t>
            </a:r>
            <a:r>
              <a:rPr lang="zh-TW" altLang="en-US" dirty="0"/>
              <a:t>電腦只有資料被儲存在記憶體，而程式是透過手工操作設定線路系統的開關</a:t>
            </a:r>
            <a:endParaRPr lang="en-US" altLang="zh-TW" dirty="0" smtClean="0"/>
          </a:p>
          <a:p>
            <a:r>
              <a:rPr lang="en-US" altLang="zh-TW" dirty="0" smtClean="0"/>
              <a:t>Stored program: </a:t>
            </a:r>
            <a:r>
              <a:rPr lang="en-US" altLang="zh-TW" dirty="0"/>
              <a:t> a </a:t>
            </a:r>
            <a:r>
              <a:rPr lang="en-US" altLang="zh-TW" u="sng" dirty="0">
                <a:hlinkClick r:id="rId2" tooltip="Computer memory"/>
              </a:rPr>
              <a:t>memory</a:t>
            </a:r>
            <a:r>
              <a:rPr lang="en-US" altLang="zh-TW" dirty="0"/>
              <a:t> to store both </a:t>
            </a:r>
            <a:r>
              <a:rPr lang="en-US" altLang="zh-TW" dirty="0">
                <a:hlinkClick r:id="rId3" tooltip="Data (computing)"/>
              </a:rPr>
              <a:t>data</a:t>
            </a:r>
            <a:r>
              <a:rPr lang="en-US" altLang="zh-TW" dirty="0"/>
              <a:t> and </a:t>
            </a:r>
            <a:r>
              <a:rPr lang="en-US" altLang="zh-TW" dirty="0" smtClean="0">
                <a:hlinkClick r:id="rId4" tooltip="Instruction set"/>
              </a:rPr>
              <a:t>instructions</a:t>
            </a:r>
            <a:endParaRPr lang="en-US" altLang="zh-TW" dirty="0" smtClean="0"/>
          </a:p>
          <a:p>
            <a:pPr lvl="1"/>
            <a:r>
              <a:rPr lang="en-US" altLang="zh-TW" b="1" dirty="0"/>
              <a:t>von Neumann model</a:t>
            </a:r>
            <a:r>
              <a:rPr lang="en-US" altLang="zh-TW" dirty="0"/>
              <a:t> and </a:t>
            </a:r>
            <a:r>
              <a:rPr lang="en-US" altLang="zh-TW" b="1" dirty="0"/>
              <a:t>Princeton architecture</a:t>
            </a:r>
            <a:endParaRPr lang="zh-TW" altLang="en-US" dirty="0"/>
          </a:p>
        </p:txBody>
      </p:sp>
      <p:pic>
        <p:nvPicPr>
          <p:cNvPr id="4" name="圖片 3"/>
          <p:cNvPicPr>
            <a:picLocks noChangeAspect="1"/>
          </p:cNvPicPr>
          <p:nvPr/>
        </p:nvPicPr>
        <p:blipFill>
          <a:blip r:embed="rId5"/>
          <a:stretch>
            <a:fillRect/>
          </a:stretch>
        </p:blipFill>
        <p:spPr>
          <a:xfrm>
            <a:off x="6056866" y="4568660"/>
            <a:ext cx="2153111" cy="2092246"/>
          </a:xfrm>
          <a:prstGeom prst="rect">
            <a:avLst/>
          </a:prstGeom>
        </p:spPr>
      </p:pic>
      <p:sp>
        <p:nvSpPr>
          <p:cNvPr id="5" name="文字方塊 4"/>
          <p:cNvSpPr txBox="1"/>
          <p:nvPr/>
        </p:nvSpPr>
        <p:spPr>
          <a:xfrm>
            <a:off x="8403336" y="4700016"/>
            <a:ext cx="3328416" cy="1477328"/>
          </a:xfrm>
          <a:prstGeom prst="rect">
            <a:avLst/>
          </a:prstGeom>
          <a:noFill/>
        </p:spPr>
        <p:txBody>
          <a:bodyPr wrap="square" rtlCol="0">
            <a:spAutoFit/>
          </a:bodyPr>
          <a:lstStyle/>
          <a:p>
            <a:r>
              <a:rPr lang="en-US" altLang="zh-TW" dirty="0" err="1" smtClean="0">
                <a:hlinkClick r:id="rId6" tooltip="Charles Babbage"/>
              </a:rPr>
              <a:t>Babbage‘s</a:t>
            </a:r>
            <a:r>
              <a:rPr lang="en-US" altLang="zh-TW" dirty="0" err="1" smtClean="0">
                <a:hlinkClick r:id="rId7" tooltip="Analytical Engine"/>
              </a:rPr>
              <a:t>Analytical</a:t>
            </a:r>
            <a:r>
              <a:rPr lang="en-US" altLang="zh-TW" dirty="0" smtClean="0">
                <a:hlinkClick r:id="rId7" tooltip="Analytical Engine"/>
              </a:rPr>
              <a:t> </a:t>
            </a:r>
            <a:r>
              <a:rPr lang="en-US" altLang="zh-TW" dirty="0">
                <a:hlinkClick r:id="rId7" tooltip="Analytical Engine"/>
              </a:rPr>
              <a:t>Engine</a:t>
            </a:r>
            <a:r>
              <a:rPr lang="en-US" altLang="zh-TW" dirty="0"/>
              <a:t>, the first general-purpose programmable </a:t>
            </a:r>
            <a:r>
              <a:rPr lang="en-US" altLang="zh-TW" dirty="0" smtClean="0"/>
              <a:t>computer</a:t>
            </a:r>
            <a:r>
              <a:rPr lang="zh-TW" altLang="en-US" dirty="0" smtClean="0"/>
              <a:t> </a:t>
            </a:r>
            <a:r>
              <a:rPr lang="en-US" altLang="zh-TW" dirty="0"/>
              <a:t>(https://en.wikipedia.org/wiki/History_of_computing_hardware)</a:t>
            </a:r>
            <a:endParaRPr lang="zh-TW" altLang="en-US" dirty="0"/>
          </a:p>
        </p:txBody>
      </p:sp>
    </p:spTree>
    <p:extLst>
      <p:ext uri="{BB962C8B-B14F-4D97-AF65-F5344CB8AC3E}">
        <p14:creationId xmlns:p14="http://schemas.microsoft.com/office/powerpoint/2010/main" val="21944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機械</a:t>
            </a:r>
            <a:r>
              <a:rPr lang="zh-TW" altLang="en-US" b="1" dirty="0" smtClean="0"/>
              <a:t>語言、</a:t>
            </a:r>
            <a:r>
              <a:rPr lang="zh-TW" altLang="en-US" dirty="0" smtClean="0"/>
              <a:t>組合語言</a:t>
            </a:r>
            <a:endParaRPr lang="zh-TW" altLang="en-US" dirty="0"/>
          </a:p>
        </p:txBody>
      </p:sp>
      <p:sp>
        <p:nvSpPr>
          <p:cNvPr id="3" name="內容版面配置區 2"/>
          <p:cNvSpPr>
            <a:spLocks noGrp="1"/>
          </p:cNvSpPr>
          <p:nvPr>
            <p:ph idx="1"/>
          </p:nvPr>
        </p:nvSpPr>
        <p:spPr>
          <a:xfrm>
            <a:off x="561663" y="1517905"/>
            <a:ext cx="10515600" cy="3218688"/>
          </a:xfrm>
        </p:spPr>
        <p:txBody>
          <a:bodyPr>
            <a:normAutofit lnSpcReduction="10000"/>
          </a:bodyPr>
          <a:lstStyle/>
          <a:p>
            <a:r>
              <a:rPr lang="en-US" altLang="zh-TW" b="1" dirty="0" smtClean="0"/>
              <a:t>(</a:t>
            </a:r>
            <a:r>
              <a:rPr lang="en-US" altLang="zh-TW" b="1" dirty="0"/>
              <a:t>machine language):</a:t>
            </a:r>
            <a:r>
              <a:rPr lang="zh-TW" altLang="en-US" b="1" dirty="0"/>
              <a:t>由機械</a:t>
            </a:r>
            <a:r>
              <a:rPr lang="zh-TW" altLang="en-US" b="1" dirty="0" smtClean="0"/>
              <a:t>指令</a:t>
            </a:r>
            <a:r>
              <a:rPr lang="en-US" altLang="zh-TW" b="1" dirty="0" smtClean="0"/>
              <a:t>(instruction)</a:t>
            </a:r>
            <a:r>
              <a:rPr lang="zh-TW" altLang="en-US" b="1" dirty="0" smtClean="0"/>
              <a:t>由</a:t>
            </a:r>
            <a:r>
              <a:rPr lang="en-US" altLang="zh-TW" b="1" dirty="0"/>
              <a:t>0 ˴1</a:t>
            </a:r>
            <a:r>
              <a:rPr lang="zh-TW" altLang="en-US" b="1" dirty="0" smtClean="0"/>
              <a:t>組成</a:t>
            </a:r>
            <a:endParaRPr lang="en-US" altLang="zh-TW" b="1" dirty="0" smtClean="0"/>
          </a:p>
          <a:p>
            <a:pPr lvl="1"/>
            <a:r>
              <a:rPr lang="zh-TW" altLang="en-US" b="1" dirty="0"/>
              <a:t>電腦聽</a:t>
            </a:r>
            <a:r>
              <a:rPr lang="en-US" altLang="zh-TW" b="1" dirty="0"/>
              <a:t>(</a:t>
            </a:r>
            <a:r>
              <a:rPr lang="zh-TW" altLang="en-US" b="1" dirty="0"/>
              <a:t>看</a:t>
            </a:r>
            <a:r>
              <a:rPr lang="en-US" altLang="zh-TW" b="1" dirty="0"/>
              <a:t>)</a:t>
            </a:r>
            <a:r>
              <a:rPr lang="zh-TW" altLang="en-US" b="1" dirty="0" smtClean="0"/>
              <a:t>懂</a:t>
            </a:r>
            <a:r>
              <a:rPr lang="zh-TW" altLang="en-US" b="1" dirty="0">
                <a:solidFill>
                  <a:srgbClr val="FF0000"/>
                </a:solidFill>
              </a:rPr>
              <a:t>機械</a:t>
            </a:r>
            <a:r>
              <a:rPr lang="zh-TW" altLang="en-US" b="1" dirty="0" smtClean="0">
                <a:solidFill>
                  <a:srgbClr val="FF0000"/>
                </a:solidFill>
              </a:rPr>
              <a:t>語言</a:t>
            </a:r>
            <a:r>
              <a:rPr lang="en-US" altLang="zh-TW" b="1" dirty="0" smtClean="0"/>
              <a:t>?</a:t>
            </a:r>
            <a:endParaRPr lang="en-US" altLang="zh-TW" b="1" dirty="0"/>
          </a:p>
          <a:p>
            <a:r>
              <a:rPr lang="zh-TW" altLang="en-US" b="1" dirty="0"/>
              <a:t>組合</a:t>
            </a:r>
            <a:r>
              <a:rPr lang="en-US" altLang="zh-TW" b="1" dirty="0"/>
              <a:t>(</a:t>
            </a:r>
            <a:r>
              <a:rPr lang="zh-TW" altLang="en-US" b="1" dirty="0"/>
              <a:t>中階</a:t>
            </a:r>
            <a:r>
              <a:rPr lang="en-US" altLang="zh-TW" b="1" dirty="0"/>
              <a:t>/</a:t>
            </a:r>
            <a:r>
              <a:rPr lang="zh-TW" altLang="en-US" b="1" dirty="0"/>
              <a:t>中介</a:t>
            </a:r>
            <a:r>
              <a:rPr lang="en-US" altLang="zh-TW" b="1" dirty="0"/>
              <a:t>)</a:t>
            </a:r>
            <a:r>
              <a:rPr lang="zh-TW" altLang="en-US" b="1" dirty="0"/>
              <a:t>語言</a:t>
            </a:r>
            <a:r>
              <a:rPr lang="en-US" altLang="zh-TW" b="1" dirty="0"/>
              <a:t>(assembly language):</a:t>
            </a:r>
            <a:r>
              <a:rPr lang="zh-TW" altLang="en-US" b="1" dirty="0"/>
              <a:t>組合語言指令</a:t>
            </a:r>
            <a:r>
              <a:rPr lang="en-US" altLang="zh-TW" b="1" dirty="0"/>
              <a:t>(</a:t>
            </a:r>
            <a:r>
              <a:rPr lang="zh-TW" altLang="en-US" b="1" dirty="0"/>
              <a:t>文字形式</a:t>
            </a:r>
            <a:r>
              <a:rPr lang="en-US" altLang="zh-TW" b="1" dirty="0"/>
              <a:t>)</a:t>
            </a:r>
            <a:r>
              <a:rPr lang="zh-TW" altLang="en-US" b="1" dirty="0"/>
              <a:t>與機械指令是一對一</a:t>
            </a:r>
            <a:endParaRPr lang="en-US" altLang="zh-TW" b="1" dirty="0"/>
          </a:p>
          <a:p>
            <a:pPr lvl="1"/>
            <a:r>
              <a:rPr lang="zh-TW" altLang="en-US" dirty="0" smtClean="0"/>
              <a:t>在設計程式時，你必須知道電腦處理的細節，且組合語言絕對不給你任何安全措施。你幾乎可以直接叫電腦做任何的事情，而且它樂於接受，甚至你可以要求它清除記憶體內的所有事情。另外，每一種電腦的組合語言都不一樣。所以你知道這一種機器的組合語言並不見得瞭解另一種機器之組合語言。</a:t>
            </a:r>
            <a:r>
              <a:rPr lang="zh-TW" altLang="en-US" b="1" dirty="0"/>
              <a:t>電腦聽</a:t>
            </a:r>
            <a:r>
              <a:rPr lang="en-US" altLang="zh-TW" b="1" dirty="0"/>
              <a:t>(</a:t>
            </a:r>
            <a:r>
              <a:rPr lang="zh-TW" altLang="en-US" b="1" dirty="0"/>
              <a:t>看</a:t>
            </a:r>
            <a:r>
              <a:rPr lang="en-US" altLang="zh-TW" b="1" dirty="0"/>
              <a:t>)</a:t>
            </a:r>
            <a:r>
              <a:rPr lang="zh-TW" altLang="en-US" b="1" dirty="0" smtClean="0"/>
              <a:t>懂</a:t>
            </a:r>
            <a:r>
              <a:rPr lang="zh-TW" altLang="en-US" b="1" dirty="0"/>
              <a:t>組合</a:t>
            </a:r>
            <a:r>
              <a:rPr lang="zh-TW" altLang="en-US" b="1" dirty="0" smtClean="0"/>
              <a:t>語言</a:t>
            </a:r>
            <a:r>
              <a:rPr lang="en-US" altLang="zh-TW" b="1" dirty="0"/>
              <a:t>?</a:t>
            </a:r>
          </a:p>
          <a:p>
            <a:pPr lvl="1"/>
            <a:endParaRPr lang="zh-TW" altLang="en-US" dirty="0"/>
          </a:p>
        </p:txBody>
      </p:sp>
      <p:sp>
        <p:nvSpPr>
          <p:cNvPr id="4" name="文字方塊 3"/>
          <p:cNvSpPr txBox="1"/>
          <p:nvPr/>
        </p:nvSpPr>
        <p:spPr>
          <a:xfrm>
            <a:off x="1092015" y="4873752"/>
            <a:ext cx="2121408" cy="1200329"/>
          </a:xfrm>
          <a:prstGeom prst="rect">
            <a:avLst/>
          </a:prstGeom>
          <a:noFill/>
          <a:ln>
            <a:solidFill>
              <a:srgbClr val="002060"/>
            </a:solidFill>
          </a:ln>
        </p:spPr>
        <p:txBody>
          <a:bodyPr wrap="square" rtlCol="0">
            <a:spAutoFit/>
          </a:bodyPr>
          <a:lstStyle/>
          <a:p>
            <a:r>
              <a:rPr lang="en-US" altLang="zh-TW" dirty="0" smtClean="0"/>
              <a:t>1011000000000110</a:t>
            </a:r>
          </a:p>
          <a:p>
            <a:r>
              <a:rPr lang="en-US" altLang="zh-TW" dirty="0" smtClean="0"/>
              <a:t>1011010000000111</a:t>
            </a:r>
          </a:p>
          <a:p>
            <a:r>
              <a:rPr lang="en-US" altLang="zh-TW" dirty="0" smtClean="0"/>
              <a:t>0111001010000001</a:t>
            </a:r>
          </a:p>
          <a:p>
            <a:r>
              <a:rPr lang="en-US" altLang="zh-TW" dirty="0" smtClean="0"/>
              <a:t>1011000100001110</a:t>
            </a:r>
            <a:endParaRPr lang="zh-TW" altLang="en-US" dirty="0"/>
          </a:p>
        </p:txBody>
      </p:sp>
      <p:sp>
        <p:nvSpPr>
          <p:cNvPr id="5" name="文字方塊 4"/>
          <p:cNvSpPr txBox="1"/>
          <p:nvPr/>
        </p:nvSpPr>
        <p:spPr>
          <a:xfrm>
            <a:off x="3780351" y="4873752"/>
            <a:ext cx="2121408" cy="1200329"/>
          </a:xfrm>
          <a:prstGeom prst="rect">
            <a:avLst/>
          </a:prstGeom>
          <a:noFill/>
          <a:ln>
            <a:solidFill>
              <a:srgbClr val="7030A0"/>
            </a:solidFill>
          </a:ln>
        </p:spPr>
        <p:txBody>
          <a:bodyPr wrap="square" rtlCol="0">
            <a:spAutoFit/>
          </a:bodyPr>
          <a:lstStyle/>
          <a:p>
            <a:r>
              <a:rPr lang="en-US" altLang="zh-TW" dirty="0" err="1" smtClean="0"/>
              <a:t>Mov</a:t>
            </a:r>
            <a:r>
              <a:rPr lang="en-US" altLang="zh-TW" dirty="0" smtClean="0"/>
              <a:t> </a:t>
            </a:r>
            <a:r>
              <a:rPr lang="en-US" altLang="zh-TW" dirty="0" err="1" smtClean="0"/>
              <a:t>bx</a:t>
            </a:r>
            <a:r>
              <a:rPr lang="en-US" altLang="zh-TW" dirty="0" smtClean="0"/>
              <a:t>, n1</a:t>
            </a:r>
          </a:p>
          <a:p>
            <a:r>
              <a:rPr lang="en-US" altLang="zh-TW" dirty="0" err="1" smtClean="0"/>
              <a:t>Mov</a:t>
            </a:r>
            <a:r>
              <a:rPr lang="en-US" altLang="zh-TW" dirty="0" smtClean="0"/>
              <a:t>  ax, n2</a:t>
            </a:r>
          </a:p>
          <a:p>
            <a:r>
              <a:rPr lang="en-US" altLang="zh-TW" dirty="0" smtClean="0"/>
              <a:t>Add </a:t>
            </a:r>
            <a:r>
              <a:rPr lang="en-US" altLang="zh-TW" dirty="0" err="1" smtClean="0"/>
              <a:t>ax,bx</a:t>
            </a:r>
            <a:endParaRPr lang="en-US" altLang="zh-TW" dirty="0" smtClean="0"/>
          </a:p>
          <a:p>
            <a:r>
              <a:rPr lang="en-US" altLang="zh-TW" dirty="0" err="1" smtClean="0"/>
              <a:t>Mov</a:t>
            </a:r>
            <a:r>
              <a:rPr lang="en-US" altLang="zh-TW" dirty="0" smtClean="0"/>
              <a:t> result, ax</a:t>
            </a:r>
            <a:endParaRPr lang="zh-TW" altLang="en-US" dirty="0"/>
          </a:p>
        </p:txBody>
      </p:sp>
      <p:sp>
        <p:nvSpPr>
          <p:cNvPr id="6" name="文字方塊 5"/>
          <p:cNvSpPr txBox="1"/>
          <p:nvPr/>
        </p:nvSpPr>
        <p:spPr>
          <a:xfrm>
            <a:off x="6550983" y="5246870"/>
            <a:ext cx="2121408" cy="369332"/>
          </a:xfrm>
          <a:prstGeom prst="rect">
            <a:avLst/>
          </a:prstGeom>
          <a:noFill/>
          <a:ln>
            <a:solidFill>
              <a:srgbClr val="0070C0"/>
            </a:solidFill>
          </a:ln>
        </p:spPr>
        <p:txBody>
          <a:bodyPr wrap="square" rtlCol="0">
            <a:spAutoFit/>
          </a:bodyPr>
          <a:lstStyle/>
          <a:p>
            <a:r>
              <a:rPr lang="en-US" altLang="zh-TW" dirty="0" smtClean="0"/>
              <a:t>Result=n1+n2;</a:t>
            </a:r>
            <a:endParaRPr lang="zh-TW" altLang="en-US" dirty="0"/>
          </a:p>
        </p:txBody>
      </p:sp>
      <p:sp>
        <p:nvSpPr>
          <p:cNvPr id="7" name="文字方塊 6"/>
          <p:cNvSpPr txBox="1"/>
          <p:nvPr/>
        </p:nvSpPr>
        <p:spPr>
          <a:xfrm>
            <a:off x="1673352" y="6263640"/>
            <a:ext cx="1107996" cy="369332"/>
          </a:xfrm>
          <a:prstGeom prst="rect">
            <a:avLst/>
          </a:prstGeom>
          <a:noFill/>
        </p:spPr>
        <p:txBody>
          <a:bodyPr wrap="none" rtlCol="0">
            <a:spAutoFit/>
          </a:bodyPr>
          <a:lstStyle/>
          <a:p>
            <a:r>
              <a:rPr lang="zh-TW" altLang="en-US" b="1" dirty="0"/>
              <a:t>機械語言</a:t>
            </a:r>
            <a:endParaRPr lang="zh-TW" altLang="en-US" dirty="0"/>
          </a:p>
        </p:txBody>
      </p:sp>
      <p:sp>
        <p:nvSpPr>
          <p:cNvPr id="8" name="文字方塊 7"/>
          <p:cNvSpPr txBox="1"/>
          <p:nvPr/>
        </p:nvSpPr>
        <p:spPr>
          <a:xfrm>
            <a:off x="4078224" y="6263640"/>
            <a:ext cx="1107996" cy="369332"/>
          </a:xfrm>
          <a:prstGeom prst="rect">
            <a:avLst/>
          </a:prstGeom>
          <a:noFill/>
        </p:spPr>
        <p:txBody>
          <a:bodyPr wrap="none" rtlCol="0">
            <a:spAutoFit/>
          </a:bodyPr>
          <a:lstStyle/>
          <a:p>
            <a:r>
              <a:rPr lang="zh-TW" altLang="en-US" b="1" dirty="0"/>
              <a:t>組合</a:t>
            </a:r>
            <a:r>
              <a:rPr lang="zh-TW" altLang="en-US" b="1" dirty="0" smtClean="0"/>
              <a:t>語言</a:t>
            </a:r>
            <a:endParaRPr lang="zh-TW" altLang="en-US" dirty="0"/>
          </a:p>
        </p:txBody>
      </p:sp>
      <p:sp>
        <p:nvSpPr>
          <p:cNvPr id="9" name="文字方塊 8"/>
          <p:cNvSpPr txBox="1"/>
          <p:nvPr/>
        </p:nvSpPr>
        <p:spPr>
          <a:xfrm>
            <a:off x="7057689" y="6245352"/>
            <a:ext cx="1107996" cy="369332"/>
          </a:xfrm>
          <a:prstGeom prst="rect">
            <a:avLst/>
          </a:prstGeom>
          <a:noFill/>
        </p:spPr>
        <p:txBody>
          <a:bodyPr wrap="none" rtlCol="0">
            <a:spAutoFit/>
          </a:bodyPr>
          <a:lstStyle/>
          <a:p>
            <a:r>
              <a:rPr lang="zh-TW" altLang="en-US" b="1" dirty="0"/>
              <a:t>高階</a:t>
            </a:r>
            <a:r>
              <a:rPr lang="zh-TW" altLang="en-US" b="1" dirty="0" smtClean="0"/>
              <a:t>語言</a:t>
            </a:r>
            <a:endParaRPr lang="zh-TW" altLang="en-US" dirty="0"/>
          </a:p>
        </p:txBody>
      </p:sp>
      <p:sp>
        <p:nvSpPr>
          <p:cNvPr id="10" name="向右箭號 9"/>
          <p:cNvSpPr/>
          <p:nvPr/>
        </p:nvSpPr>
        <p:spPr>
          <a:xfrm>
            <a:off x="3236976" y="5340096"/>
            <a:ext cx="543375" cy="276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5901759" y="5335863"/>
            <a:ext cx="543375" cy="276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663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22376" y="164592"/>
            <a:ext cx="4709160" cy="30358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564394" y="1801654"/>
            <a:ext cx="2624679" cy="10542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1697770" y="2020220"/>
            <a:ext cx="2372340" cy="523220"/>
          </a:xfrm>
          <a:prstGeom prst="rect">
            <a:avLst/>
          </a:prstGeom>
          <a:noFill/>
        </p:spPr>
        <p:txBody>
          <a:bodyPr wrap="square" rtlCol="0">
            <a:spAutoFit/>
          </a:bodyPr>
          <a:lstStyle/>
          <a:p>
            <a:pPr algn="ctr"/>
            <a:r>
              <a:rPr lang="en-US" altLang="zh-TW" sz="2800" dirty="0" smtClean="0"/>
              <a:t>ALU</a:t>
            </a:r>
            <a:endParaRPr lang="zh-TW" altLang="en-US" sz="2800" dirty="0"/>
          </a:p>
        </p:txBody>
      </p:sp>
      <p:sp>
        <p:nvSpPr>
          <p:cNvPr id="6" name="矩形 5"/>
          <p:cNvSpPr/>
          <p:nvPr/>
        </p:nvSpPr>
        <p:spPr>
          <a:xfrm>
            <a:off x="5975462" y="1244907"/>
            <a:ext cx="2065206" cy="35504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6137780" y="2419540"/>
            <a:ext cx="1796577" cy="1261884"/>
          </a:xfrm>
          <a:prstGeom prst="rect">
            <a:avLst/>
          </a:prstGeom>
          <a:noFill/>
        </p:spPr>
        <p:txBody>
          <a:bodyPr wrap="square" rtlCol="0">
            <a:spAutoFit/>
          </a:bodyPr>
          <a:lstStyle/>
          <a:p>
            <a:r>
              <a:rPr lang="zh-TW" altLang="en-US" sz="2800" dirty="0" smtClean="0"/>
              <a:t>主記憶體</a:t>
            </a:r>
            <a:endParaRPr lang="en-US" altLang="zh-TW" sz="2800" dirty="0" smtClean="0"/>
          </a:p>
          <a:p>
            <a:r>
              <a:rPr lang="en-US" altLang="zh-TW" sz="2400" dirty="0" smtClean="0"/>
              <a:t>(ROM+RAM):</a:t>
            </a:r>
            <a:r>
              <a:rPr lang="zh-TW" altLang="en-US" sz="2400" dirty="0" smtClean="0"/>
              <a:t>程式</a:t>
            </a:r>
            <a:r>
              <a:rPr lang="en-US" altLang="zh-TW" sz="2400" dirty="0" smtClean="0"/>
              <a:t>+</a:t>
            </a:r>
            <a:r>
              <a:rPr lang="zh-TW" altLang="en-US" sz="2400" dirty="0" smtClean="0"/>
              <a:t>資</a:t>
            </a:r>
            <a:r>
              <a:rPr lang="zh-TW" altLang="en-US" sz="2400" dirty="0"/>
              <a:t>料</a:t>
            </a:r>
          </a:p>
        </p:txBody>
      </p:sp>
      <p:sp>
        <p:nvSpPr>
          <p:cNvPr id="8" name="矩形 7"/>
          <p:cNvSpPr/>
          <p:nvPr/>
        </p:nvSpPr>
        <p:spPr>
          <a:xfrm>
            <a:off x="1659711" y="3945561"/>
            <a:ext cx="1313260" cy="1133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1913890" y="4174003"/>
            <a:ext cx="1179627" cy="646331"/>
          </a:xfrm>
          <a:prstGeom prst="rect">
            <a:avLst/>
          </a:prstGeom>
          <a:noFill/>
        </p:spPr>
        <p:txBody>
          <a:bodyPr wrap="square" rtlCol="0">
            <a:spAutoFit/>
          </a:bodyPr>
          <a:lstStyle/>
          <a:p>
            <a:r>
              <a:rPr lang="zh-TW" altLang="en-US" dirty="0"/>
              <a:t>輸入單元</a:t>
            </a:r>
            <a:endParaRPr lang="en-US" altLang="zh-TW" dirty="0" smtClean="0"/>
          </a:p>
          <a:p>
            <a:r>
              <a:rPr lang="en-US" altLang="zh-TW" dirty="0" smtClean="0"/>
              <a:t>Input</a:t>
            </a:r>
            <a:endParaRPr lang="zh-TW" altLang="en-US" dirty="0"/>
          </a:p>
        </p:txBody>
      </p:sp>
      <p:sp>
        <p:nvSpPr>
          <p:cNvPr id="10" name="矩形 9"/>
          <p:cNvSpPr/>
          <p:nvPr/>
        </p:nvSpPr>
        <p:spPr>
          <a:xfrm>
            <a:off x="3481330" y="3945561"/>
            <a:ext cx="1154397" cy="1133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3516897" y="4157255"/>
            <a:ext cx="1359478" cy="646331"/>
          </a:xfrm>
          <a:prstGeom prst="rect">
            <a:avLst/>
          </a:prstGeom>
          <a:noFill/>
        </p:spPr>
        <p:txBody>
          <a:bodyPr wrap="square" rtlCol="0">
            <a:spAutoFit/>
          </a:bodyPr>
          <a:lstStyle/>
          <a:p>
            <a:r>
              <a:rPr lang="zh-TW" altLang="en-US" dirty="0"/>
              <a:t>輸出單元</a:t>
            </a:r>
            <a:endParaRPr lang="en-US" altLang="zh-TW" dirty="0" smtClean="0"/>
          </a:p>
          <a:p>
            <a:r>
              <a:rPr lang="en-US" altLang="zh-TW" dirty="0" smtClean="0"/>
              <a:t>Output</a:t>
            </a:r>
            <a:endParaRPr lang="zh-TW" altLang="en-US" dirty="0"/>
          </a:p>
        </p:txBody>
      </p:sp>
      <p:sp>
        <p:nvSpPr>
          <p:cNvPr id="12" name="矩形 11"/>
          <p:cNvSpPr/>
          <p:nvPr/>
        </p:nvSpPr>
        <p:spPr>
          <a:xfrm>
            <a:off x="9009728" y="1244907"/>
            <a:ext cx="1948707" cy="35504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9130274" y="2265652"/>
            <a:ext cx="1707614" cy="2308324"/>
          </a:xfrm>
          <a:prstGeom prst="rect">
            <a:avLst/>
          </a:prstGeom>
          <a:noFill/>
        </p:spPr>
        <p:txBody>
          <a:bodyPr wrap="square" rtlCol="0">
            <a:spAutoFit/>
          </a:bodyPr>
          <a:lstStyle/>
          <a:p>
            <a:r>
              <a:rPr lang="zh-TW" altLang="en-US" sz="2400" dirty="0" smtClean="0"/>
              <a:t>輔助記憶體</a:t>
            </a:r>
            <a:endParaRPr lang="en-US" altLang="zh-TW" sz="2400" dirty="0" smtClean="0"/>
          </a:p>
          <a:p>
            <a:r>
              <a:rPr lang="en-US" altLang="zh-TW" sz="2400" dirty="0" smtClean="0"/>
              <a:t>(HDD, USB</a:t>
            </a:r>
          </a:p>
          <a:p>
            <a:r>
              <a:rPr lang="en-US" altLang="zh-TW" sz="2400" dirty="0" smtClean="0"/>
              <a:t>driver, CD…</a:t>
            </a:r>
          </a:p>
          <a:p>
            <a:r>
              <a:rPr lang="en-US" altLang="zh-TW" sz="2400" dirty="0"/>
              <a:t>…) </a:t>
            </a:r>
            <a:r>
              <a:rPr lang="en-US" altLang="zh-TW" sz="2400" dirty="0" smtClean="0"/>
              <a:t>:</a:t>
            </a:r>
            <a:r>
              <a:rPr lang="zh-TW" altLang="en-US" sz="2400" dirty="0"/>
              <a:t>程式</a:t>
            </a:r>
            <a:r>
              <a:rPr lang="en-US" altLang="zh-TW" sz="2400" dirty="0"/>
              <a:t>+</a:t>
            </a:r>
            <a:r>
              <a:rPr lang="zh-TW" altLang="en-US" sz="2400" dirty="0"/>
              <a:t>資料</a:t>
            </a:r>
          </a:p>
          <a:p>
            <a:endParaRPr lang="zh-TW" altLang="en-US" sz="2400" dirty="0"/>
          </a:p>
        </p:txBody>
      </p:sp>
      <p:sp>
        <p:nvSpPr>
          <p:cNvPr id="15" name="向右箭號 14"/>
          <p:cNvSpPr/>
          <p:nvPr/>
        </p:nvSpPr>
        <p:spPr>
          <a:xfrm rot="10800000">
            <a:off x="5312664" y="2361798"/>
            <a:ext cx="662796" cy="798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flipV="1">
            <a:off x="8040668" y="1954051"/>
            <a:ext cx="969060" cy="11694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rot="16200000">
            <a:off x="1448549" y="3356872"/>
            <a:ext cx="1054029" cy="1233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向右箭號 18"/>
          <p:cNvSpPr/>
          <p:nvPr/>
        </p:nvSpPr>
        <p:spPr>
          <a:xfrm rot="5400000" flipV="1">
            <a:off x="3994103" y="3626959"/>
            <a:ext cx="489281" cy="1479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向右箭號 19"/>
          <p:cNvSpPr/>
          <p:nvPr/>
        </p:nvSpPr>
        <p:spPr>
          <a:xfrm rot="5400000">
            <a:off x="3243861" y="3347662"/>
            <a:ext cx="1054030" cy="14176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右彎箭號 20"/>
          <p:cNvSpPr/>
          <p:nvPr/>
        </p:nvSpPr>
        <p:spPr>
          <a:xfrm>
            <a:off x="2676827" y="3267712"/>
            <a:ext cx="3244529" cy="614352"/>
          </a:xfrm>
          <a:prstGeom prst="bentArrow">
            <a:avLst>
              <a:gd name="adj1" fmla="val 10013"/>
              <a:gd name="adj2" fmla="val 25000"/>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2" name="矩形 21"/>
          <p:cNvSpPr/>
          <p:nvPr/>
        </p:nvSpPr>
        <p:spPr>
          <a:xfrm>
            <a:off x="1564394" y="407624"/>
            <a:ext cx="3071333" cy="7271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p:cNvSpPr txBox="1"/>
          <p:nvPr/>
        </p:nvSpPr>
        <p:spPr>
          <a:xfrm>
            <a:off x="2280377" y="530445"/>
            <a:ext cx="2268775" cy="523220"/>
          </a:xfrm>
          <a:prstGeom prst="rect">
            <a:avLst/>
          </a:prstGeom>
          <a:noFill/>
        </p:spPr>
        <p:txBody>
          <a:bodyPr wrap="square" rtlCol="0">
            <a:spAutoFit/>
          </a:bodyPr>
          <a:lstStyle/>
          <a:p>
            <a:r>
              <a:rPr lang="zh-TW" altLang="en-US" sz="2800" dirty="0" smtClean="0"/>
              <a:t>控制單元</a:t>
            </a:r>
            <a:r>
              <a:rPr lang="en-US" altLang="zh-TW" sz="2800" dirty="0" smtClean="0"/>
              <a:t>(CU)</a:t>
            </a:r>
          </a:p>
        </p:txBody>
      </p:sp>
      <p:sp>
        <p:nvSpPr>
          <p:cNvPr id="24" name="向右箭號 23"/>
          <p:cNvSpPr/>
          <p:nvPr/>
        </p:nvSpPr>
        <p:spPr>
          <a:xfrm rot="16200000">
            <a:off x="2271689" y="1417247"/>
            <a:ext cx="666917" cy="1433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向右箭號 24"/>
          <p:cNvSpPr/>
          <p:nvPr/>
        </p:nvSpPr>
        <p:spPr>
          <a:xfrm rot="5400000" flipV="1">
            <a:off x="3073325" y="1385152"/>
            <a:ext cx="645525" cy="1704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右彎箭號 26"/>
          <p:cNvSpPr/>
          <p:nvPr/>
        </p:nvSpPr>
        <p:spPr>
          <a:xfrm rot="5400000">
            <a:off x="7411114" y="-2181868"/>
            <a:ext cx="651384" cy="6202165"/>
          </a:xfrm>
          <a:prstGeom prst="bentArrow">
            <a:avLst>
              <a:gd name="adj1" fmla="val 11630"/>
              <a:gd name="adj2" fmla="val 22162"/>
              <a:gd name="adj3" fmla="val 23203"/>
              <a:gd name="adj4" fmla="val 38075"/>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ysClr val="windowText" lastClr="000000"/>
              </a:solidFill>
            </a:endParaRPr>
          </a:p>
        </p:txBody>
      </p:sp>
      <p:sp>
        <p:nvSpPr>
          <p:cNvPr id="28" name="向右箭號 27"/>
          <p:cNvSpPr/>
          <p:nvPr/>
        </p:nvSpPr>
        <p:spPr>
          <a:xfrm rot="5400000" flipV="1">
            <a:off x="6455348" y="835000"/>
            <a:ext cx="651387" cy="16843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上彎箭號 28"/>
          <p:cNvSpPr/>
          <p:nvPr/>
        </p:nvSpPr>
        <p:spPr>
          <a:xfrm>
            <a:off x="1145755" y="5078777"/>
            <a:ext cx="3019024" cy="495758"/>
          </a:xfrm>
          <a:prstGeom prst="bentUpArrow">
            <a:avLst>
              <a:gd name="adj1" fmla="val 9444"/>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1145755" y="771180"/>
            <a:ext cx="47978" cy="48033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1145755" y="736970"/>
            <a:ext cx="41864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向右箭號 31"/>
          <p:cNvSpPr/>
          <p:nvPr/>
        </p:nvSpPr>
        <p:spPr>
          <a:xfrm rot="16200000">
            <a:off x="1939748" y="5248995"/>
            <a:ext cx="510848" cy="17041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向右箭號 32"/>
          <p:cNvSpPr/>
          <p:nvPr/>
        </p:nvSpPr>
        <p:spPr>
          <a:xfrm>
            <a:off x="5312663" y="1954053"/>
            <a:ext cx="662797" cy="9425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向右箭號 33"/>
          <p:cNvSpPr/>
          <p:nvPr/>
        </p:nvSpPr>
        <p:spPr>
          <a:xfrm rot="10800000">
            <a:off x="8040667" y="3329447"/>
            <a:ext cx="969060" cy="1268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5151343" y="4922380"/>
            <a:ext cx="6434105" cy="2031325"/>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t>中央處理</a:t>
            </a:r>
            <a:r>
              <a:rPr lang="zh-TW" altLang="en-US" dirty="0" smtClean="0"/>
              <a:t>單元</a:t>
            </a:r>
            <a:r>
              <a:rPr lang="en-US" altLang="zh-TW" dirty="0" smtClean="0"/>
              <a:t>CPU (central processing unit)</a:t>
            </a:r>
          </a:p>
          <a:p>
            <a:r>
              <a:rPr lang="en-US" altLang="zh-TW" dirty="0" smtClean="0"/>
              <a:t>=ALU+</a:t>
            </a:r>
            <a:r>
              <a:rPr lang="zh-TW" altLang="en-US" dirty="0" smtClean="0"/>
              <a:t> </a:t>
            </a:r>
            <a:r>
              <a:rPr lang="en-US" altLang="zh-TW" dirty="0" smtClean="0"/>
              <a:t>CU</a:t>
            </a:r>
            <a:r>
              <a:rPr lang="zh-TW" altLang="en-US" dirty="0" smtClean="0"/>
              <a:t> </a:t>
            </a:r>
            <a:r>
              <a:rPr lang="en-US" altLang="zh-TW" dirty="0" smtClean="0"/>
              <a:t>+</a:t>
            </a:r>
            <a:r>
              <a:rPr lang="zh-TW" altLang="en-US" dirty="0" smtClean="0"/>
              <a:t> </a:t>
            </a:r>
            <a:r>
              <a:rPr lang="en-US" altLang="zh-TW" dirty="0" smtClean="0"/>
              <a:t>register (</a:t>
            </a:r>
            <a:r>
              <a:rPr lang="zh-TW" altLang="en-US" dirty="0" smtClean="0"/>
              <a:t>暫存器</a:t>
            </a:r>
            <a:r>
              <a:rPr lang="en-US" altLang="zh-TW" dirty="0" smtClean="0"/>
              <a:t>)</a:t>
            </a:r>
          </a:p>
          <a:p>
            <a:pPr lvl="1"/>
            <a:r>
              <a:rPr lang="en-US" altLang="zh-TW" dirty="0" smtClean="0"/>
              <a:t>ALU:</a:t>
            </a:r>
            <a:r>
              <a:rPr lang="zh-TW" altLang="en-US" dirty="0" smtClean="0"/>
              <a:t> </a:t>
            </a:r>
            <a:r>
              <a:rPr lang="en-US" altLang="zh-TW" dirty="0" smtClean="0"/>
              <a:t>Arithmetic logic unit (</a:t>
            </a:r>
            <a:r>
              <a:rPr lang="zh-TW" altLang="en-US" dirty="0" smtClean="0"/>
              <a:t>算數邏輯單元</a:t>
            </a:r>
            <a:r>
              <a:rPr lang="en-US" altLang="zh-TW" dirty="0" smtClean="0"/>
              <a:t>)</a:t>
            </a:r>
          </a:p>
          <a:p>
            <a:pPr marL="285750" indent="-285750">
              <a:buFont typeface="Arial" panose="020B0604020202020204" pitchFamily="34" charset="0"/>
              <a:buChar char="•"/>
            </a:pPr>
            <a:r>
              <a:rPr lang="en-US" altLang="zh-TW" dirty="0" smtClean="0"/>
              <a:t>Main memory</a:t>
            </a:r>
          </a:p>
          <a:p>
            <a:pPr lvl="1"/>
            <a:r>
              <a:rPr lang="en-US" altLang="zh-TW" dirty="0" smtClean="0"/>
              <a:t>ROM: read only memory (</a:t>
            </a:r>
            <a:r>
              <a:rPr lang="zh-TW" altLang="en-US" dirty="0" smtClean="0"/>
              <a:t>唯讀記憶體</a:t>
            </a:r>
            <a:r>
              <a:rPr lang="en-US" altLang="zh-TW" dirty="0" smtClean="0"/>
              <a:t>)</a:t>
            </a:r>
          </a:p>
          <a:p>
            <a:pPr lvl="1"/>
            <a:r>
              <a:rPr lang="en-US" altLang="zh-TW" dirty="0" smtClean="0"/>
              <a:t>RAM: Random access memory (</a:t>
            </a:r>
            <a:r>
              <a:rPr lang="zh-TW" altLang="en-US" dirty="0" smtClean="0"/>
              <a:t>隨機存取記憶體</a:t>
            </a:r>
            <a:r>
              <a:rPr lang="en-US" altLang="zh-TW" dirty="0" smtClean="0"/>
              <a:t>)</a:t>
            </a:r>
            <a:endParaRPr lang="zh-TW" altLang="en-US" dirty="0"/>
          </a:p>
          <a:p>
            <a:endParaRPr lang="zh-TW" altLang="en-US" dirty="0"/>
          </a:p>
        </p:txBody>
      </p:sp>
      <p:sp>
        <p:nvSpPr>
          <p:cNvPr id="36" name="矩形 35"/>
          <p:cNvSpPr/>
          <p:nvPr/>
        </p:nvSpPr>
        <p:spPr>
          <a:xfrm>
            <a:off x="4386934" y="1827011"/>
            <a:ext cx="925727" cy="10542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向右箭號 36"/>
          <p:cNvSpPr/>
          <p:nvPr/>
        </p:nvSpPr>
        <p:spPr>
          <a:xfrm>
            <a:off x="4192498" y="2106966"/>
            <a:ext cx="194434" cy="7845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向右箭號 37"/>
          <p:cNvSpPr/>
          <p:nvPr/>
        </p:nvSpPr>
        <p:spPr>
          <a:xfrm rot="10800000">
            <a:off x="4187001" y="2361797"/>
            <a:ext cx="199930" cy="7982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38"/>
          <p:cNvSpPr txBox="1"/>
          <p:nvPr/>
        </p:nvSpPr>
        <p:spPr>
          <a:xfrm>
            <a:off x="4519410" y="1881456"/>
            <a:ext cx="686942" cy="923330"/>
          </a:xfrm>
          <a:prstGeom prst="rect">
            <a:avLst/>
          </a:prstGeom>
          <a:noFill/>
        </p:spPr>
        <p:txBody>
          <a:bodyPr wrap="square" rtlCol="0">
            <a:spAutoFit/>
          </a:bodyPr>
          <a:lstStyle/>
          <a:p>
            <a:pPr algn="ctr"/>
            <a:r>
              <a:rPr lang="zh-TW" altLang="en-US" dirty="0" smtClean="0"/>
              <a:t>暫</a:t>
            </a:r>
            <a:endParaRPr lang="en-US" altLang="zh-TW" dirty="0" smtClean="0"/>
          </a:p>
          <a:p>
            <a:pPr algn="ctr"/>
            <a:r>
              <a:rPr lang="zh-TW" altLang="en-US" dirty="0" smtClean="0"/>
              <a:t>存</a:t>
            </a:r>
            <a:endParaRPr lang="en-US" altLang="zh-TW" dirty="0" smtClean="0"/>
          </a:p>
          <a:p>
            <a:pPr algn="ctr"/>
            <a:r>
              <a:rPr lang="zh-TW" altLang="en-US" dirty="0" smtClean="0"/>
              <a:t>器</a:t>
            </a:r>
            <a:endParaRPr lang="zh-TW" altLang="en-US" dirty="0"/>
          </a:p>
        </p:txBody>
      </p:sp>
      <p:cxnSp>
        <p:nvCxnSpPr>
          <p:cNvPr id="17" name="直線單箭頭接點 16"/>
          <p:cNvCxnSpPr/>
          <p:nvPr/>
        </p:nvCxnSpPr>
        <p:spPr>
          <a:xfrm>
            <a:off x="4491515" y="1157434"/>
            <a:ext cx="551033" cy="684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H="1" flipV="1">
            <a:off x="4164779" y="1147634"/>
            <a:ext cx="470944" cy="6540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893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22376" y="164592"/>
            <a:ext cx="4709160" cy="30358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564394" y="1801654"/>
            <a:ext cx="2624679" cy="10542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1697770" y="2020220"/>
            <a:ext cx="2372340" cy="523220"/>
          </a:xfrm>
          <a:prstGeom prst="rect">
            <a:avLst/>
          </a:prstGeom>
          <a:noFill/>
        </p:spPr>
        <p:txBody>
          <a:bodyPr wrap="square" rtlCol="0">
            <a:spAutoFit/>
          </a:bodyPr>
          <a:lstStyle/>
          <a:p>
            <a:pPr algn="ctr"/>
            <a:r>
              <a:rPr lang="en-US" altLang="zh-TW" sz="2800" dirty="0" smtClean="0"/>
              <a:t>ALU</a:t>
            </a:r>
            <a:endParaRPr lang="zh-TW" altLang="en-US" sz="2800" dirty="0"/>
          </a:p>
        </p:txBody>
      </p:sp>
      <p:sp>
        <p:nvSpPr>
          <p:cNvPr id="6" name="矩形 5"/>
          <p:cNvSpPr/>
          <p:nvPr/>
        </p:nvSpPr>
        <p:spPr>
          <a:xfrm>
            <a:off x="5975462" y="1244907"/>
            <a:ext cx="2065206" cy="35504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6137780" y="2419540"/>
            <a:ext cx="1796577" cy="1261884"/>
          </a:xfrm>
          <a:prstGeom prst="rect">
            <a:avLst/>
          </a:prstGeom>
          <a:noFill/>
        </p:spPr>
        <p:txBody>
          <a:bodyPr wrap="square" rtlCol="0">
            <a:spAutoFit/>
          </a:bodyPr>
          <a:lstStyle/>
          <a:p>
            <a:r>
              <a:rPr lang="zh-TW" altLang="en-US" sz="2800" dirty="0" smtClean="0"/>
              <a:t>主記憶體</a:t>
            </a:r>
            <a:endParaRPr lang="en-US" altLang="zh-TW" sz="2800" dirty="0" smtClean="0"/>
          </a:p>
          <a:p>
            <a:r>
              <a:rPr lang="en-US" altLang="zh-TW" sz="2400" dirty="0" smtClean="0"/>
              <a:t>(ROM+RAM):</a:t>
            </a:r>
            <a:r>
              <a:rPr lang="zh-TW" altLang="en-US" sz="2400" dirty="0" smtClean="0"/>
              <a:t>程式</a:t>
            </a:r>
            <a:r>
              <a:rPr lang="en-US" altLang="zh-TW" sz="2400" dirty="0" smtClean="0"/>
              <a:t>+</a:t>
            </a:r>
            <a:r>
              <a:rPr lang="zh-TW" altLang="en-US" sz="2400" dirty="0" smtClean="0"/>
              <a:t>資</a:t>
            </a:r>
            <a:r>
              <a:rPr lang="zh-TW" altLang="en-US" sz="2400" dirty="0"/>
              <a:t>料</a:t>
            </a:r>
          </a:p>
        </p:txBody>
      </p:sp>
      <p:sp>
        <p:nvSpPr>
          <p:cNvPr id="8" name="矩形 7"/>
          <p:cNvSpPr/>
          <p:nvPr/>
        </p:nvSpPr>
        <p:spPr>
          <a:xfrm>
            <a:off x="1659711" y="3945561"/>
            <a:ext cx="1313260" cy="1133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1913890" y="4174003"/>
            <a:ext cx="1179627" cy="646331"/>
          </a:xfrm>
          <a:prstGeom prst="rect">
            <a:avLst/>
          </a:prstGeom>
          <a:noFill/>
        </p:spPr>
        <p:txBody>
          <a:bodyPr wrap="square" rtlCol="0">
            <a:spAutoFit/>
          </a:bodyPr>
          <a:lstStyle/>
          <a:p>
            <a:r>
              <a:rPr lang="zh-TW" altLang="en-US" dirty="0"/>
              <a:t>輸入單元</a:t>
            </a:r>
            <a:endParaRPr lang="en-US" altLang="zh-TW" dirty="0" smtClean="0"/>
          </a:p>
          <a:p>
            <a:r>
              <a:rPr lang="en-US" altLang="zh-TW" dirty="0" smtClean="0"/>
              <a:t>Input</a:t>
            </a:r>
            <a:endParaRPr lang="zh-TW" altLang="en-US" dirty="0"/>
          </a:p>
        </p:txBody>
      </p:sp>
      <p:sp>
        <p:nvSpPr>
          <p:cNvPr id="10" name="矩形 9"/>
          <p:cNvSpPr/>
          <p:nvPr/>
        </p:nvSpPr>
        <p:spPr>
          <a:xfrm>
            <a:off x="3481330" y="3945561"/>
            <a:ext cx="1154397" cy="1133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3516897" y="4157255"/>
            <a:ext cx="1359478" cy="646331"/>
          </a:xfrm>
          <a:prstGeom prst="rect">
            <a:avLst/>
          </a:prstGeom>
          <a:noFill/>
        </p:spPr>
        <p:txBody>
          <a:bodyPr wrap="square" rtlCol="0">
            <a:spAutoFit/>
          </a:bodyPr>
          <a:lstStyle/>
          <a:p>
            <a:r>
              <a:rPr lang="zh-TW" altLang="en-US" dirty="0"/>
              <a:t>輸出單元</a:t>
            </a:r>
            <a:endParaRPr lang="en-US" altLang="zh-TW" dirty="0" smtClean="0"/>
          </a:p>
          <a:p>
            <a:r>
              <a:rPr lang="en-US" altLang="zh-TW" dirty="0" smtClean="0"/>
              <a:t>Output</a:t>
            </a:r>
            <a:endParaRPr lang="zh-TW" altLang="en-US" dirty="0"/>
          </a:p>
        </p:txBody>
      </p:sp>
      <p:sp>
        <p:nvSpPr>
          <p:cNvPr id="12" name="矩形 11"/>
          <p:cNvSpPr/>
          <p:nvPr/>
        </p:nvSpPr>
        <p:spPr>
          <a:xfrm>
            <a:off x="9009728" y="1244907"/>
            <a:ext cx="2927248" cy="35504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9130273" y="2265652"/>
            <a:ext cx="2668791" cy="1938992"/>
          </a:xfrm>
          <a:prstGeom prst="rect">
            <a:avLst/>
          </a:prstGeom>
          <a:noFill/>
        </p:spPr>
        <p:txBody>
          <a:bodyPr wrap="square" rtlCol="0">
            <a:spAutoFit/>
          </a:bodyPr>
          <a:lstStyle/>
          <a:p>
            <a:r>
              <a:rPr lang="zh-TW" altLang="en-US" sz="2400" dirty="0" smtClean="0"/>
              <a:t>輔助記憶體</a:t>
            </a:r>
            <a:endParaRPr lang="en-US" altLang="zh-TW" sz="2400" dirty="0" smtClean="0"/>
          </a:p>
          <a:p>
            <a:r>
              <a:rPr lang="en-US" altLang="zh-TW" sz="2400" dirty="0" smtClean="0"/>
              <a:t>(HDD, USB</a:t>
            </a:r>
          </a:p>
          <a:p>
            <a:r>
              <a:rPr lang="en-US" altLang="zh-TW" sz="2400" dirty="0" smtClean="0"/>
              <a:t>driver, CD…</a:t>
            </a:r>
          </a:p>
          <a:p>
            <a:r>
              <a:rPr lang="en-US" altLang="zh-TW" sz="2400" dirty="0"/>
              <a:t>…) </a:t>
            </a:r>
            <a:r>
              <a:rPr lang="en-US" altLang="zh-TW" sz="2400" dirty="0" smtClean="0"/>
              <a:t>:+</a:t>
            </a:r>
            <a:r>
              <a:rPr lang="zh-TW" altLang="en-US" sz="2400" dirty="0"/>
              <a:t>資料</a:t>
            </a:r>
          </a:p>
          <a:p>
            <a:endParaRPr lang="zh-TW" altLang="en-US" sz="2400" dirty="0"/>
          </a:p>
        </p:txBody>
      </p:sp>
      <p:sp>
        <p:nvSpPr>
          <p:cNvPr id="15" name="向右箭號 14"/>
          <p:cNvSpPr/>
          <p:nvPr/>
        </p:nvSpPr>
        <p:spPr>
          <a:xfrm rot="10800000">
            <a:off x="5312664" y="2361798"/>
            <a:ext cx="662796" cy="798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flipV="1">
            <a:off x="8040668" y="1954051"/>
            <a:ext cx="969060" cy="11694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rot="16200000">
            <a:off x="1448549" y="3356872"/>
            <a:ext cx="1054029" cy="1233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向右箭號 18"/>
          <p:cNvSpPr/>
          <p:nvPr/>
        </p:nvSpPr>
        <p:spPr>
          <a:xfrm rot="5400000" flipV="1">
            <a:off x="3994103" y="3626959"/>
            <a:ext cx="489281" cy="1479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向右箭號 19"/>
          <p:cNvSpPr/>
          <p:nvPr/>
        </p:nvSpPr>
        <p:spPr>
          <a:xfrm rot="5400000">
            <a:off x="3243861" y="3347662"/>
            <a:ext cx="1054030" cy="14176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右彎箭號 20"/>
          <p:cNvSpPr/>
          <p:nvPr/>
        </p:nvSpPr>
        <p:spPr>
          <a:xfrm>
            <a:off x="2676827" y="3267712"/>
            <a:ext cx="3244529" cy="614352"/>
          </a:xfrm>
          <a:prstGeom prst="bentArrow">
            <a:avLst>
              <a:gd name="adj1" fmla="val 10013"/>
              <a:gd name="adj2" fmla="val 25000"/>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2" name="矩形 21"/>
          <p:cNvSpPr/>
          <p:nvPr/>
        </p:nvSpPr>
        <p:spPr>
          <a:xfrm>
            <a:off x="1564394" y="407624"/>
            <a:ext cx="3071333" cy="7271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p:cNvSpPr txBox="1"/>
          <p:nvPr/>
        </p:nvSpPr>
        <p:spPr>
          <a:xfrm>
            <a:off x="2280377" y="530445"/>
            <a:ext cx="2268775" cy="523220"/>
          </a:xfrm>
          <a:prstGeom prst="rect">
            <a:avLst/>
          </a:prstGeom>
          <a:noFill/>
        </p:spPr>
        <p:txBody>
          <a:bodyPr wrap="square" rtlCol="0">
            <a:spAutoFit/>
          </a:bodyPr>
          <a:lstStyle/>
          <a:p>
            <a:r>
              <a:rPr lang="zh-TW" altLang="en-US" sz="2800" dirty="0" smtClean="0"/>
              <a:t>控制單元</a:t>
            </a:r>
            <a:r>
              <a:rPr lang="en-US" altLang="zh-TW" sz="2800" dirty="0" smtClean="0"/>
              <a:t>(CU)</a:t>
            </a:r>
          </a:p>
        </p:txBody>
      </p:sp>
      <p:sp>
        <p:nvSpPr>
          <p:cNvPr id="24" name="向右箭號 23"/>
          <p:cNvSpPr/>
          <p:nvPr/>
        </p:nvSpPr>
        <p:spPr>
          <a:xfrm rot="16200000">
            <a:off x="2271689" y="1417247"/>
            <a:ext cx="666917" cy="1433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向右箭號 24"/>
          <p:cNvSpPr/>
          <p:nvPr/>
        </p:nvSpPr>
        <p:spPr>
          <a:xfrm rot="5400000" flipV="1">
            <a:off x="3073325" y="1385152"/>
            <a:ext cx="645525" cy="1704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右彎箭號 26"/>
          <p:cNvSpPr/>
          <p:nvPr/>
        </p:nvSpPr>
        <p:spPr>
          <a:xfrm rot="5400000">
            <a:off x="7411114" y="-2181868"/>
            <a:ext cx="651384" cy="6202165"/>
          </a:xfrm>
          <a:prstGeom prst="bentArrow">
            <a:avLst>
              <a:gd name="adj1" fmla="val 11630"/>
              <a:gd name="adj2" fmla="val 22162"/>
              <a:gd name="adj3" fmla="val 23203"/>
              <a:gd name="adj4" fmla="val 38075"/>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ysClr val="windowText" lastClr="000000"/>
              </a:solidFill>
            </a:endParaRPr>
          </a:p>
        </p:txBody>
      </p:sp>
      <p:sp>
        <p:nvSpPr>
          <p:cNvPr id="28" name="向右箭號 27"/>
          <p:cNvSpPr/>
          <p:nvPr/>
        </p:nvSpPr>
        <p:spPr>
          <a:xfrm rot="5400000" flipV="1">
            <a:off x="6455348" y="835000"/>
            <a:ext cx="651387" cy="16843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上彎箭號 28"/>
          <p:cNvSpPr/>
          <p:nvPr/>
        </p:nvSpPr>
        <p:spPr>
          <a:xfrm>
            <a:off x="1145755" y="5078777"/>
            <a:ext cx="3019024" cy="495758"/>
          </a:xfrm>
          <a:prstGeom prst="bentUpArrow">
            <a:avLst>
              <a:gd name="adj1" fmla="val 9444"/>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1145755" y="771180"/>
            <a:ext cx="47978" cy="48033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1145755" y="736970"/>
            <a:ext cx="41864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向右箭號 31"/>
          <p:cNvSpPr/>
          <p:nvPr/>
        </p:nvSpPr>
        <p:spPr>
          <a:xfrm rot="16200000">
            <a:off x="1939748" y="5248995"/>
            <a:ext cx="510848" cy="17041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向右箭號 32"/>
          <p:cNvSpPr/>
          <p:nvPr/>
        </p:nvSpPr>
        <p:spPr>
          <a:xfrm>
            <a:off x="5312663" y="1954053"/>
            <a:ext cx="662797" cy="9425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向右箭號 33"/>
          <p:cNvSpPr/>
          <p:nvPr/>
        </p:nvSpPr>
        <p:spPr>
          <a:xfrm rot="10800000">
            <a:off x="8040667" y="3329447"/>
            <a:ext cx="969060" cy="1268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5206353" y="5165799"/>
            <a:ext cx="3100366" cy="1477328"/>
          </a:xfrm>
          <a:prstGeom prst="rect">
            <a:avLst/>
          </a:prstGeom>
          <a:noFill/>
        </p:spPr>
        <p:txBody>
          <a:bodyPr wrap="square" rtlCol="0">
            <a:spAutoFit/>
          </a:bodyPr>
          <a:lstStyle/>
          <a:p>
            <a:pPr marL="285750" indent="-285750">
              <a:buFont typeface="Arial" panose="020B0604020202020204" pitchFamily="34" charset="0"/>
              <a:buChar char="•"/>
            </a:pPr>
            <a:r>
              <a:rPr lang="zh-TW" altLang="en-US" dirty="0" smtClean="0">
                <a:latin typeface="新細明體" panose="02020500000000000000" pitchFamily="18" charset="-120"/>
                <a:ea typeface="新細明體" panose="02020500000000000000" pitchFamily="18" charset="-120"/>
              </a:rPr>
              <a:t>①</a:t>
            </a:r>
            <a:r>
              <a:rPr lang="zh-TW" altLang="en-US" dirty="0" smtClean="0"/>
              <a:t>抓取指令</a:t>
            </a:r>
            <a:r>
              <a:rPr lang="en-US" altLang="zh-TW" dirty="0" smtClean="0"/>
              <a:t>Instruction fetch</a:t>
            </a:r>
          </a:p>
          <a:p>
            <a:pPr marL="285750" indent="-285750">
              <a:buFont typeface="Arial" panose="020B0604020202020204" pitchFamily="34" charset="0"/>
              <a:buChar char="•"/>
            </a:pPr>
            <a:r>
              <a:rPr lang="zh-TW" altLang="en-US" dirty="0" smtClean="0">
                <a:latin typeface="新細明體" panose="02020500000000000000" pitchFamily="18" charset="-120"/>
              </a:rPr>
              <a:t>②</a:t>
            </a:r>
            <a:r>
              <a:rPr lang="zh-TW" altLang="en-US" dirty="0" smtClean="0"/>
              <a:t>指令解碼</a:t>
            </a:r>
            <a:r>
              <a:rPr lang="en-US" altLang="zh-TW" dirty="0" smtClean="0"/>
              <a:t>Decode</a:t>
            </a:r>
          </a:p>
          <a:p>
            <a:pPr marL="285750" indent="-285750">
              <a:buFont typeface="Arial" panose="020B0604020202020204" pitchFamily="34" charset="0"/>
              <a:buChar char="•"/>
            </a:pPr>
            <a:r>
              <a:rPr lang="zh-TW" altLang="en-US" dirty="0">
                <a:latin typeface="新細明體" panose="02020500000000000000" pitchFamily="18" charset="-120"/>
              </a:rPr>
              <a:t>③</a:t>
            </a:r>
            <a:r>
              <a:rPr lang="zh-TW" altLang="en-US" dirty="0" smtClean="0"/>
              <a:t>執行指令</a:t>
            </a:r>
            <a:r>
              <a:rPr lang="en-US" altLang="zh-TW" dirty="0" smtClean="0"/>
              <a:t>Execute</a:t>
            </a:r>
          </a:p>
          <a:p>
            <a:pPr marL="285750" indent="-285750">
              <a:buFont typeface="Arial" panose="020B0604020202020204" pitchFamily="34" charset="0"/>
              <a:buChar char="•"/>
            </a:pPr>
            <a:r>
              <a:rPr lang="zh-TW" altLang="en-US" dirty="0" smtClean="0"/>
              <a:t>寫回</a:t>
            </a:r>
            <a:r>
              <a:rPr lang="en-US" altLang="zh-TW" dirty="0" smtClean="0"/>
              <a:t>Write back</a:t>
            </a:r>
            <a:endParaRPr lang="zh-TW" altLang="en-US" dirty="0"/>
          </a:p>
        </p:txBody>
      </p:sp>
      <p:sp>
        <p:nvSpPr>
          <p:cNvPr id="36" name="矩形 35"/>
          <p:cNvSpPr/>
          <p:nvPr/>
        </p:nvSpPr>
        <p:spPr>
          <a:xfrm>
            <a:off x="4386934" y="1827011"/>
            <a:ext cx="925727" cy="10542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向右箭號 36"/>
          <p:cNvSpPr/>
          <p:nvPr/>
        </p:nvSpPr>
        <p:spPr>
          <a:xfrm>
            <a:off x="4192498" y="2106966"/>
            <a:ext cx="194434" cy="7845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向右箭號 37"/>
          <p:cNvSpPr/>
          <p:nvPr/>
        </p:nvSpPr>
        <p:spPr>
          <a:xfrm rot="10800000">
            <a:off x="4187001" y="2361797"/>
            <a:ext cx="199930" cy="7982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38"/>
          <p:cNvSpPr txBox="1"/>
          <p:nvPr/>
        </p:nvSpPr>
        <p:spPr>
          <a:xfrm>
            <a:off x="4519410" y="1881456"/>
            <a:ext cx="686942" cy="923330"/>
          </a:xfrm>
          <a:prstGeom prst="rect">
            <a:avLst/>
          </a:prstGeom>
          <a:noFill/>
        </p:spPr>
        <p:txBody>
          <a:bodyPr wrap="square" rtlCol="0">
            <a:spAutoFit/>
          </a:bodyPr>
          <a:lstStyle/>
          <a:p>
            <a:pPr algn="ctr"/>
            <a:r>
              <a:rPr lang="zh-TW" altLang="en-US" dirty="0" smtClean="0"/>
              <a:t>暫</a:t>
            </a:r>
            <a:endParaRPr lang="en-US" altLang="zh-TW" dirty="0" smtClean="0"/>
          </a:p>
          <a:p>
            <a:pPr algn="ctr"/>
            <a:r>
              <a:rPr lang="zh-TW" altLang="en-US" dirty="0" smtClean="0"/>
              <a:t>存</a:t>
            </a:r>
            <a:endParaRPr lang="en-US" altLang="zh-TW" dirty="0" smtClean="0"/>
          </a:p>
          <a:p>
            <a:pPr algn="ctr"/>
            <a:r>
              <a:rPr lang="zh-TW" altLang="en-US" dirty="0" smtClean="0"/>
              <a:t>器</a:t>
            </a:r>
            <a:endParaRPr lang="zh-TW" altLang="en-US" dirty="0"/>
          </a:p>
        </p:txBody>
      </p:sp>
      <p:cxnSp>
        <p:nvCxnSpPr>
          <p:cNvPr id="17" name="直線單箭頭接點 16"/>
          <p:cNvCxnSpPr/>
          <p:nvPr/>
        </p:nvCxnSpPr>
        <p:spPr>
          <a:xfrm>
            <a:off x="4491515" y="1157434"/>
            <a:ext cx="551033" cy="684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H="1" flipV="1">
            <a:off x="4164779" y="1147634"/>
            <a:ext cx="470944" cy="6540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文字方塊 40"/>
          <p:cNvSpPr txBox="1"/>
          <p:nvPr/>
        </p:nvSpPr>
        <p:spPr>
          <a:xfrm>
            <a:off x="6177768" y="1538552"/>
            <a:ext cx="1483438" cy="830997"/>
          </a:xfrm>
          <a:prstGeom prst="rect">
            <a:avLst/>
          </a:prstGeom>
          <a:noFill/>
          <a:ln>
            <a:solidFill>
              <a:srgbClr val="002060"/>
            </a:solidFill>
          </a:ln>
        </p:spPr>
        <p:txBody>
          <a:bodyPr wrap="square" rtlCol="0">
            <a:spAutoFit/>
          </a:bodyPr>
          <a:lstStyle/>
          <a:p>
            <a:r>
              <a:rPr lang="en-US" altLang="zh-TW" sz="1200" u="sng" dirty="0" smtClean="0"/>
              <a:t>1011</a:t>
            </a:r>
            <a:r>
              <a:rPr lang="en-US" altLang="zh-TW" sz="1200" dirty="0" smtClean="0"/>
              <a:t>000000000110</a:t>
            </a:r>
          </a:p>
          <a:p>
            <a:r>
              <a:rPr lang="en-US" altLang="zh-TW" sz="1200" dirty="0" smtClean="0"/>
              <a:t>1011010000000111</a:t>
            </a:r>
          </a:p>
          <a:p>
            <a:r>
              <a:rPr lang="en-US" altLang="zh-TW" sz="1200" u="sng" dirty="0" smtClean="0">
                <a:solidFill>
                  <a:srgbClr val="FF0000"/>
                </a:solidFill>
              </a:rPr>
              <a:t>0111</a:t>
            </a:r>
            <a:r>
              <a:rPr lang="en-US" altLang="zh-TW" sz="1200" dirty="0" smtClean="0"/>
              <a:t>001010000001</a:t>
            </a:r>
          </a:p>
          <a:p>
            <a:r>
              <a:rPr lang="en-US" altLang="zh-TW" sz="1200" dirty="0" smtClean="0"/>
              <a:t>1011000100001110</a:t>
            </a:r>
            <a:endParaRPr lang="zh-TW" altLang="en-US" sz="1200" dirty="0"/>
          </a:p>
        </p:txBody>
      </p:sp>
      <p:sp>
        <p:nvSpPr>
          <p:cNvPr id="40" name="文字方塊 39"/>
          <p:cNvSpPr txBox="1"/>
          <p:nvPr/>
        </p:nvSpPr>
        <p:spPr>
          <a:xfrm>
            <a:off x="9139755" y="1333069"/>
            <a:ext cx="1216921" cy="954107"/>
          </a:xfrm>
          <a:prstGeom prst="rect">
            <a:avLst/>
          </a:prstGeom>
          <a:noFill/>
          <a:ln>
            <a:solidFill>
              <a:srgbClr val="7030A0"/>
            </a:solidFill>
          </a:ln>
        </p:spPr>
        <p:txBody>
          <a:bodyPr wrap="square" rtlCol="0">
            <a:spAutoFit/>
          </a:bodyPr>
          <a:lstStyle/>
          <a:p>
            <a:r>
              <a:rPr lang="en-US" altLang="zh-TW" sz="1400" dirty="0" err="1" smtClean="0"/>
              <a:t>Mov</a:t>
            </a:r>
            <a:r>
              <a:rPr lang="en-US" altLang="zh-TW" sz="1400" dirty="0" smtClean="0"/>
              <a:t> </a:t>
            </a:r>
            <a:r>
              <a:rPr lang="en-US" altLang="zh-TW" sz="1400" dirty="0" err="1" smtClean="0"/>
              <a:t>bx</a:t>
            </a:r>
            <a:r>
              <a:rPr lang="en-US" altLang="zh-TW" sz="1400" dirty="0" smtClean="0"/>
              <a:t>, n1</a:t>
            </a:r>
          </a:p>
          <a:p>
            <a:r>
              <a:rPr lang="en-US" altLang="zh-TW" sz="1400" dirty="0" err="1" smtClean="0"/>
              <a:t>Mov</a:t>
            </a:r>
            <a:r>
              <a:rPr lang="en-US" altLang="zh-TW" sz="1400" dirty="0" smtClean="0"/>
              <a:t>  ax, n2</a:t>
            </a:r>
          </a:p>
          <a:p>
            <a:r>
              <a:rPr lang="en-US" altLang="zh-TW" sz="1400" dirty="0" smtClean="0"/>
              <a:t>Add </a:t>
            </a:r>
            <a:r>
              <a:rPr lang="en-US" altLang="zh-TW" sz="1400" dirty="0" err="1" smtClean="0"/>
              <a:t>ax,bx</a:t>
            </a:r>
            <a:endParaRPr lang="en-US" altLang="zh-TW" sz="1400" dirty="0" smtClean="0"/>
          </a:p>
          <a:p>
            <a:r>
              <a:rPr lang="en-US" altLang="zh-TW" sz="1400" dirty="0" err="1" smtClean="0"/>
              <a:t>Mov</a:t>
            </a:r>
            <a:r>
              <a:rPr lang="en-US" altLang="zh-TW" sz="1400" dirty="0" smtClean="0"/>
              <a:t> result, ax</a:t>
            </a:r>
            <a:endParaRPr lang="zh-TW" altLang="en-US" sz="1400" dirty="0"/>
          </a:p>
        </p:txBody>
      </p:sp>
      <p:sp>
        <p:nvSpPr>
          <p:cNvPr id="42" name="文字方塊 41"/>
          <p:cNvSpPr txBox="1"/>
          <p:nvPr/>
        </p:nvSpPr>
        <p:spPr>
          <a:xfrm>
            <a:off x="10405107" y="1383862"/>
            <a:ext cx="1483438" cy="830997"/>
          </a:xfrm>
          <a:prstGeom prst="rect">
            <a:avLst/>
          </a:prstGeom>
          <a:noFill/>
          <a:ln>
            <a:solidFill>
              <a:srgbClr val="002060"/>
            </a:solidFill>
          </a:ln>
        </p:spPr>
        <p:txBody>
          <a:bodyPr wrap="square" rtlCol="0">
            <a:spAutoFit/>
          </a:bodyPr>
          <a:lstStyle/>
          <a:p>
            <a:r>
              <a:rPr lang="en-US" altLang="zh-TW" sz="1200" u="sng" dirty="0" smtClean="0"/>
              <a:t>1011</a:t>
            </a:r>
            <a:r>
              <a:rPr lang="en-US" altLang="zh-TW" sz="1200" dirty="0" smtClean="0"/>
              <a:t>000000000110</a:t>
            </a:r>
          </a:p>
          <a:p>
            <a:r>
              <a:rPr lang="en-US" altLang="zh-TW" sz="1200" dirty="0" smtClean="0"/>
              <a:t>1011010000000111</a:t>
            </a:r>
          </a:p>
          <a:p>
            <a:r>
              <a:rPr lang="en-US" altLang="zh-TW" sz="1200" u="sng" dirty="0" smtClean="0">
                <a:solidFill>
                  <a:srgbClr val="FF0000"/>
                </a:solidFill>
              </a:rPr>
              <a:t>0111</a:t>
            </a:r>
            <a:r>
              <a:rPr lang="en-US" altLang="zh-TW" sz="1200" dirty="0" smtClean="0"/>
              <a:t>001010000001</a:t>
            </a:r>
          </a:p>
          <a:p>
            <a:r>
              <a:rPr lang="en-US" altLang="zh-TW" sz="1200" dirty="0" smtClean="0"/>
              <a:t>1011000100001110</a:t>
            </a:r>
            <a:endParaRPr lang="zh-TW" altLang="en-US" sz="1200" dirty="0"/>
          </a:p>
        </p:txBody>
      </p:sp>
      <p:sp>
        <p:nvSpPr>
          <p:cNvPr id="43" name="文字方塊 42"/>
          <p:cNvSpPr txBox="1"/>
          <p:nvPr/>
        </p:nvSpPr>
        <p:spPr>
          <a:xfrm>
            <a:off x="9432779" y="4032890"/>
            <a:ext cx="1621744" cy="369332"/>
          </a:xfrm>
          <a:prstGeom prst="rect">
            <a:avLst/>
          </a:prstGeom>
          <a:noFill/>
          <a:ln>
            <a:solidFill>
              <a:srgbClr val="0070C0"/>
            </a:solidFill>
          </a:ln>
        </p:spPr>
        <p:txBody>
          <a:bodyPr wrap="square" rtlCol="0">
            <a:spAutoFit/>
          </a:bodyPr>
          <a:lstStyle/>
          <a:p>
            <a:r>
              <a:rPr lang="en-US" altLang="zh-TW" dirty="0" smtClean="0"/>
              <a:t>Result=n1+n2;</a:t>
            </a:r>
            <a:endParaRPr lang="zh-TW" altLang="en-US" dirty="0"/>
          </a:p>
        </p:txBody>
      </p:sp>
      <p:sp>
        <p:nvSpPr>
          <p:cNvPr id="3" name="矩形 2"/>
          <p:cNvSpPr/>
          <p:nvPr/>
        </p:nvSpPr>
        <p:spPr>
          <a:xfrm>
            <a:off x="9476006" y="4936590"/>
            <a:ext cx="1858201" cy="1200329"/>
          </a:xfrm>
          <a:prstGeom prst="rect">
            <a:avLst/>
          </a:prstGeom>
        </p:spPr>
        <p:txBody>
          <a:bodyPr wrap="none">
            <a:spAutoFit/>
          </a:bodyPr>
          <a:lstStyle/>
          <a:p>
            <a:r>
              <a:rPr lang="zh-TW" altLang="en-US" dirty="0" smtClean="0"/>
              <a:t>程式</a:t>
            </a:r>
            <a:r>
              <a:rPr lang="en-US" altLang="zh-TW" dirty="0" smtClean="0"/>
              <a:t>:</a:t>
            </a:r>
            <a:endParaRPr lang="en-US" altLang="zh-TW" dirty="0"/>
          </a:p>
          <a:p>
            <a:pPr marL="285750" indent="-285750">
              <a:buFont typeface="Arial" panose="020B0604020202020204" pitchFamily="34" charset="0"/>
              <a:buChar char="•"/>
            </a:pPr>
            <a:r>
              <a:rPr lang="zh-TW" altLang="en-US" dirty="0" smtClean="0"/>
              <a:t>可執行</a:t>
            </a:r>
            <a:r>
              <a:rPr lang="zh-TW" altLang="en-US" dirty="0"/>
              <a:t>程式</a:t>
            </a:r>
            <a:r>
              <a:rPr lang="zh-TW" altLang="en-US" dirty="0" smtClean="0"/>
              <a:t>檔</a:t>
            </a:r>
            <a:endParaRPr lang="en-US" altLang="zh-TW" dirty="0" smtClean="0"/>
          </a:p>
          <a:p>
            <a:pPr marL="285750" indent="-285750">
              <a:buFont typeface="Arial" panose="020B0604020202020204" pitchFamily="34" charset="0"/>
              <a:buChar char="•"/>
            </a:pPr>
            <a:r>
              <a:rPr lang="zh-TW" altLang="en-US" dirty="0" smtClean="0"/>
              <a:t>來源</a:t>
            </a:r>
            <a:r>
              <a:rPr lang="zh-TW" altLang="en-US" dirty="0"/>
              <a:t>程式</a:t>
            </a:r>
            <a:r>
              <a:rPr lang="zh-TW" altLang="en-US" dirty="0" smtClean="0"/>
              <a:t>檔</a:t>
            </a:r>
            <a:endParaRPr lang="en-US" altLang="zh-TW" dirty="0" smtClean="0"/>
          </a:p>
          <a:p>
            <a:endParaRPr lang="zh-TW" altLang="en-US" dirty="0"/>
          </a:p>
        </p:txBody>
      </p:sp>
      <p:sp>
        <p:nvSpPr>
          <p:cNvPr id="26" name="矩形 25"/>
          <p:cNvSpPr/>
          <p:nvPr/>
        </p:nvSpPr>
        <p:spPr>
          <a:xfrm>
            <a:off x="5474979" y="2369549"/>
            <a:ext cx="394172" cy="369332"/>
          </a:xfrm>
          <a:prstGeom prst="rect">
            <a:avLst/>
          </a:prstGeom>
        </p:spPr>
        <p:txBody>
          <a:bodyPr wrap="square">
            <a:spAutoFit/>
          </a:bodyPr>
          <a:lstStyle/>
          <a:p>
            <a:r>
              <a:rPr lang="zh-TW" altLang="en-US" dirty="0">
                <a:latin typeface="新細明體" panose="02020500000000000000" pitchFamily="18" charset="-120"/>
              </a:rPr>
              <a:t>①</a:t>
            </a:r>
            <a:endParaRPr lang="zh-TW" altLang="en-US" dirty="0"/>
          </a:p>
        </p:txBody>
      </p:sp>
      <p:sp>
        <p:nvSpPr>
          <p:cNvPr id="44" name="矩形 43"/>
          <p:cNvSpPr/>
          <p:nvPr/>
        </p:nvSpPr>
        <p:spPr>
          <a:xfrm>
            <a:off x="4070110" y="1261442"/>
            <a:ext cx="415498" cy="369332"/>
          </a:xfrm>
          <a:prstGeom prst="rect">
            <a:avLst/>
          </a:prstGeom>
        </p:spPr>
        <p:txBody>
          <a:bodyPr wrap="none">
            <a:spAutoFit/>
          </a:bodyPr>
          <a:lstStyle/>
          <a:p>
            <a:r>
              <a:rPr lang="zh-TW" altLang="en-US" dirty="0">
                <a:latin typeface="新細明體" panose="02020500000000000000" pitchFamily="18" charset="-120"/>
              </a:rPr>
              <a:t>②</a:t>
            </a:r>
            <a:endParaRPr lang="zh-TW" altLang="en-US" dirty="0"/>
          </a:p>
        </p:txBody>
      </p:sp>
      <p:sp>
        <p:nvSpPr>
          <p:cNvPr id="45" name="矩形 44"/>
          <p:cNvSpPr/>
          <p:nvPr/>
        </p:nvSpPr>
        <p:spPr>
          <a:xfrm>
            <a:off x="2746269" y="1251499"/>
            <a:ext cx="415498" cy="369332"/>
          </a:xfrm>
          <a:prstGeom prst="rect">
            <a:avLst/>
          </a:prstGeom>
        </p:spPr>
        <p:txBody>
          <a:bodyPr wrap="none">
            <a:spAutoFit/>
          </a:bodyPr>
          <a:lstStyle/>
          <a:p>
            <a:r>
              <a:rPr lang="zh-TW" altLang="en-US" dirty="0">
                <a:latin typeface="新細明體" panose="02020500000000000000" pitchFamily="18" charset="-120"/>
              </a:rPr>
              <a:t>③</a:t>
            </a:r>
            <a:endParaRPr lang="zh-TW" altLang="en-US" dirty="0"/>
          </a:p>
        </p:txBody>
      </p:sp>
      <p:sp>
        <p:nvSpPr>
          <p:cNvPr id="46" name="矩形 45"/>
          <p:cNvSpPr/>
          <p:nvPr/>
        </p:nvSpPr>
        <p:spPr>
          <a:xfrm>
            <a:off x="4046338" y="1801654"/>
            <a:ext cx="415498" cy="369332"/>
          </a:xfrm>
          <a:prstGeom prst="rect">
            <a:avLst/>
          </a:prstGeom>
        </p:spPr>
        <p:txBody>
          <a:bodyPr wrap="none">
            <a:spAutoFit/>
          </a:bodyPr>
          <a:lstStyle/>
          <a:p>
            <a:r>
              <a:rPr lang="zh-TW" altLang="en-US" dirty="0">
                <a:latin typeface="新細明體" panose="02020500000000000000" pitchFamily="18" charset="-120"/>
              </a:rPr>
              <a:t>③</a:t>
            </a:r>
            <a:endParaRPr lang="zh-TW" altLang="en-US" dirty="0"/>
          </a:p>
        </p:txBody>
      </p:sp>
    </p:spTree>
    <p:extLst>
      <p:ext uri="{BB962C8B-B14F-4D97-AF65-F5344CB8AC3E}">
        <p14:creationId xmlns:p14="http://schemas.microsoft.com/office/powerpoint/2010/main" val="609930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你認識那些單元</a:t>
            </a:r>
            <a:r>
              <a:rPr lang="en-US" altLang="zh-TW" dirty="0" smtClean="0"/>
              <a:t>?</a:t>
            </a:r>
            <a:endParaRPr lang="zh-TW" altLang="en-US" dirty="0"/>
          </a:p>
        </p:txBody>
      </p:sp>
      <p:sp>
        <p:nvSpPr>
          <p:cNvPr id="3" name="內容版面配置區 2"/>
          <p:cNvSpPr>
            <a:spLocks noGrp="1"/>
          </p:cNvSpPr>
          <p:nvPr>
            <p:ph idx="1"/>
          </p:nvPr>
        </p:nvSpPr>
        <p:spPr>
          <a:xfrm>
            <a:off x="490728" y="1690688"/>
            <a:ext cx="10515600" cy="4748911"/>
          </a:xfrm>
        </p:spPr>
        <p:txBody>
          <a:bodyPr/>
          <a:lstStyle/>
          <a:p>
            <a:pPr marL="285750" indent="-285750"/>
            <a:r>
              <a:rPr lang="zh-TW" altLang="en-US" dirty="0"/>
              <a:t>中央處理單元</a:t>
            </a:r>
            <a:r>
              <a:rPr lang="en-US" altLang="zh-TW" dirty="0"/>
              <a:t>CPU </a:t>
            </a:r>
            <a:endParaRPr lang="en-US" altLang="zh-TW" dirty="0" smtClean="0"/>
          </a:p>
          <a:p>
            <a:pPr marL="285750" indent="-285750"/>
            <a:r>
              <a:rPr lang="en-US" altLang="zh-TW" dirty="0" smtClean="0"/>
              <a:t>Main </a:t>
            </a:r>
            <a:r>
              <a:rPr lang="en-US" altLang="zh-TW" dirty="0"/>
              <a:t>memory</a:t>
            </a:r>
          </a:p>
          <a:p>
            <a:pPr lvl="1"/>
            <a:r>
              <a:rPr lang="en-US" altLang="zh-TW" dirty="0"/>
              <a:t>ROM: read only memory (</a:t>
            </a:r>
            <a:r>
              <a:rPr lang="zh-TW" altLang="en-US" dirty="0"/>
              <a:t>唯讀記憶體</a:t>
            </a:r>
            <a:r>
              <a:rPr lang="en-US" altLang="zh-TW" dirty="0"/>
              <a:t>)</a:t>
            </a:r>
          </a:p>
          <a:p>
            <a:pPr lvl="1"/>
            <a:r>
              <a:rPr lang="en-US" altLang="zh-TW" dirty="0"/>
              <a:t>RAM: Random access memory (</a:t>
            </a:r>
            <a:r>
              <a:rPr lang="zh-TW" altLang="en-US" dirty="0"/>
              <a:t>隨機存取記憶體</a:t>
            </a:r>
            <a:r>
              <a:rPr lang="en-US" altLang="zh-TW" dirty="0" smtClean="0"/>
              <a:t>)</a:t>
            </a:r>
          </a:p>
          <a:p>
            <a:r>
              <a:rPr lang="zh-TW" altLang="en-US" dirty="0" smtClean="0"/>
              <a:t>輸入單元</a:t>
            </a:r>
            <a:endParaRPr lang="en-US" altLang="zh-TW" dirty="0" smtClean="0"/>
          </a:p>
          <a:p>
            <a:r>
              <a:rPr lang="zh-TW" altLang="en-US" dirty="0"/>
              <a:t>輸出單元</a:t>
            </a:r>
            <a:endParaRPr lang="en-US" altLang="zh-TW" dirty="0"/>
          </a:p>
          <a:p>
            <a:pPr lvl="1"/>
            <a:endParaRPr lang="en-US" altLang="zh-TW" dirty="0"/>
          </a:p>
          <a:p>
            <a:pPr lvl="1"/>
            <a:endParaRPr lang="zh-TW" altLang="en-US" dirty="0"/>
          </a:p>
          <a:p>
            <a:endParaRPr lang="zh-TW" altLang="en-US" dirty="0"/>
          </a:p>
        </p:txBody>
      </p:sp>
    </p:spTree>
    <p:extLst>
      <p:ext uri="{BB962C8B-B14F-4D97-AF65-F5344CB8AC3E}">
        <p14:creationId xmlns:p14="http://schemas.microsoft.com/office/powerpoint/2010/main" val="2643647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6799" y="0"/>
            <a:ext cx="10515600" cy="1325562"/>
          </a:xfrm>
        </p:spPr>
        <p:txBody>
          <a:bodyPr/>
          <a:lstStyle/>
          <a:p>
            <a:r>
              <a:rPr lang="zh-TW" altLang="en-US" b="1" dirty="0"/>
              <a:t>高階語言</a:t>
            </a:r>
            <a:endParaRPr lang="zh-TW" altLang="en-US" dirty="0"/>
          </a:p>
        </p:txBody>
      </p:sp>
      <p:sp>
        <p:nvSpPr>
          <p:cNvPr id="3" name="內容版面配置區 2"/>
          <p:cNvSpPr>
            <a:spLocks noGrp="1"/>
          </p:cNvSpPr>
          <p:nvPr>
            <p:ph idx="1"/>
          </p:nvPr>
        </p:nvSpPr>
        <p:spPr>
          <a:xfrm>
            <a:off x="170688" y="932688"/>
            <a:ext cx="6605016" cy="4351337"/>
          </a:xfrm>
        </p:spPr>
        <p:txBody>
          <a:bodyPr/>
          <a:lstStyle/>
          <a:p>
            <a:r>
              <a:rPr lang="zh-TW" altLang="en-US" b="1" dirty="0" smtClean="0"/>
              <a:t>由</a:t>
            </a:r>
            <a:r>
              <a:rPr lang="zh-TW" altLang="en-US" b="1" dirty="0"/>
              <a:t>文字所組成</a:t>
            </a:r>
            <a:r>
              <a:rPr lang="en-US" altLang="zh-TW" b="1" dirty="0"/>
              <a:t>(</a:t>
            </a:r>
            <a:r>
              <a:rPr lang="zh-TW" altLang="en-US" b="1" dirty="0"/>
              <a:t>指令以文字形式撰寫</a:t>
            </a:r>
            <a:r>
              <a:rPr lang="en-US" altLang="zh-TW" b="1" dirty="0" smtClean="0"/>
              <a:t>)</a:t>
            </a:r>
          </a:p>
          <a:p>
            <a:r>
              <a:rPr lang="zh-TW" altLang="en-US" b="1" dirty="0"/>
              <a:t>電腦聽</a:t>
            </a:r>
            <a:r>
              <a:rPr lang="en-US" altLang="zh-TW" b="1" dirty="0"/>
              <a:t>(</a:t>
            </a:r>
            <a:r>
              <a:rPr lang="zh-TW" altLang="en-US" b="1" dirty="0"/>
              <a:t>看</a:t>
            </a:r>
            <a:r>
              <a:rPr lang="en-US" altLang="zh-TW" b="1" dirty="0"/>
              <a:t>)</a:t>
            </a:r>
            <a:r>
              <a:rPr lang="zh-TW" altLang="en-US" b="1" dirty="0" smtClean="0"/>
              <a:t>懂</a:t>
            </a:r>
            <a:r>
              <a:rPr lang="zh-TW" altLang="en-US" b="1" dirty="0"/>
              <a:t>高階</a:t>
            </a:r>
            <a:r>
              <a:rPr lang="zh-TW" altLang="en-US" b="1" dirty="0" smtClean="0"/>
              <a:t>語言</a:t>
            </a:r>
            <a:r>
              <a:rPr lang="en-US" altLang="zh-TW" b="1" dirty="0" smtClean="0"/>
              <a:t>?</a:t>
            </a:r>
          </a:p>
          <a:p>
            <a:r>
              <a:rPr lang="zh-TW" altLang="en-US" b="1" dirty="0" smtClean="0"/>
              <a:t>高階語言</a:t>
            </a:r>
            <a:endParaRPr lang="en-US" altLang="zh-TW" b="1" dirty="0" smtClean="0"/>
          </a:p>
          <a:p>
            <a:pPr lvl="1"/>
            <a:r>
              <a:rPr lang="en-US" altLang="zh-TW" b="1" dirty="0" smtClean="0"/>
              <a:t>Python</a:t>
            </a:r>
            <a:r>
              <a:rPr lang="zh-TW" altLang="en-US" b="1" dirty="0" smtClean="0"/>
              <a:t>、</a:t>
            </a:r>
            <a:r>
              <a:rPr lang="en-US" altLang="zh-TW" b="1" dirty="0" smtClean="0"/>
              <a:t>c</a:t>
            </a:r>
            <a:r>
              <a:rPr lang="zh-TW" altLang="en-US" b="1" dirty="0" smtClean="0"/>
              <a:t>、</a:t>
            </a:r>
            <a:r>
              <a:rPr lang="en-US" altLang="zh-TW" b="1" dirty="0" smtClean="0"/>
              <a:t>java</a:t>
            </a:r>
            <a:r>
              <a:rPr lang="zh-TW" altLang="en-US" b="1" dirty="0" smtClean="0"/>
              <a:t>、</a:t>
            </a:r>
            <a:r>
              <a:rPr lang="en-US" altLang="zh-TW" b="1" dirty="0" err="1" smtClean="0"/>
              <a:t>javascript</a:t>
            </a:r>
            <a:r>
              <a:rPr lang="zh-TW" altLang="en-US" b="1" dirty="0" smtClean="0"/>
              <a:t>、</a:t>
            </a:r>
            <a:r>
              <a:rPr lang="en-US" altLang="zh-TW" b="1" dirty="0" smtClean="0"/>
              <a:t>Visual basic</a:t>
            </a:r>
            <a:r>
              <a:rPr lang="zh-TW" altLang="en-US" b="1" dirty="0" smtClean="0"/>
              <a:t>、</a:t>
            </a:r>
            <a:endParaRPr lang="en-US" altLang="zh-TW" b="1" dirty="0" smtClean="0"/>
          </a:p>
          <a:p>
            <a:r>
              <a:rPr lang="en-US" altLang="zh-TW" dirty="0"/>
              <a:t>IEEE</a:t>
            </a:r>
            <a:r>
              <a:rPr lang="zh-TW" altLang="en-US" dirty="0" smtClean="0"/>
              <a:t>透過</a:t>
            </a:r>
            <a:r>
              <a:rPr lang="en-US" altLang="zh-TW" dirty="0" smtClean="0"/>
              <a:t>10</a:t>
            </a:r>
            <a:r>
              <a:rPr lang="zh-TW" altLang="en-US" dirty="0"/>
              <a:t>種來源的</a:t>
            </a:r>
            <a:r>
              <a:rPr lang="en-US" altLang="zh-TW" dirty="0"/>
              <a:t>12</a:t>
            </a:r>
            <a:r>
              <a:rPr lang="zh-TW" altLang="en-US" dirty="0"/>
              <a:t>個</a:t>
            </a:r>
            <a:r>
              <a:rPr lang="zh-TW" altLang="en-US" dirty="0" smtClean="0"/>
              <a:t>指標</a:t>
            </a:r>
            <a:r>
              <a:rPr lang="zh-TW" altLang="en-US" dirty="0"/>
              <a:t>分析</a:t>
            </a:r>
            <a:r>
              <a:rPr lang="zh-TW" altLang="en-US" dirty="0" smtClean="0"/>
              <a:t>，</a:t>
            </a:r>
            <a:r>
              <a:rPr lang="zh-TW" altLang="en-US" dirty="0"/>
              <a:t>算出</a:t>
            </a:r>
            <a:r>
              <a:rPr lang="en-US" altLang="zh-TW" dirty="0">
                <a:hlinkClick r:id="rId2"/>
              </a:rPr>
              <a:t>2016</a:t>
            </a:r>
            <a:r>
              <a:rPr lang="zh-TW" altLang="en-US" dirty="0">
                <a:hlinkClick r:id="rId2"/>
              </a:rPr>
              <a:t>年熱門程式語言</a:t>
            </a:r>
            <a:r>
              <a:rPr lang="zh-TW" altLang="en-US" dirty="0" smtClean="0">
                <a:hlinkClick r:id="rId2"/>
              </a:rPr>
              <a:t>排行榜</a:t>
            </a:r>
            <a:r>
              <a:rPr lang="zh-TW" altLang="en-US" dirty="0" smtClean="0"/>
              <a:t> </a:t>
            </a:r>
            <a:endParaRPr lang="en-US" altLang="zh-TW" dirty="0" smtClean="0"/>
          </a:p>
          <a:p>
            <a:pPr lvl="1"/>
            <a:r>
              <a:rPr lang="en-US" altLang="zh-TW" dirty="0" smtClean="0"/>
              <a:t>https</a:t>
            </a:r>
            <a:r>
              <a:rPr lang="en-US" altLang="zh-TW" dirty="0"/>
              <a:t>://</a:t>
            </a:r>
            <a:r>
              <a:rPr lang="en-US" altLang="zh-TW" dirty="0" smtClean="0"/>
              <a:t>www.bnext.com.tw/article/40380/BN-2016-07-28-180528-218</a:t>
            </a:r>
            <a:r>
              <a:rPr lang="en-US" altLang="zh-TW" b="1" dirty="0"/>
              <a:t/>
            </a:r>
            <a:br>
              <a:rPr lang="en-US" altLang="zh-TW" b="1" dirty="0"/>
            </a:br>
            <a:endParaRPr lang="en-US" altLang="zh-TW" b="1" dirty="0"/>
          </a:p>
          <a:p>
            <a:endParaRPr lang="zh-TW" altLang="en-US" dirty="0"/>
          </a:p>
        </p:txBody>
      </p:sp>
      <p:pic>
        <p:nvPicPr>
          <p:cNvPr id="4" name="圖片 3"/>
          <p:cNvPicPr>
            <a:picLocks noChangeAspect="1"/>
          </p:cNvPicPr>
          <p:nvPr/>
        </p:nvPicPr>
        <p:blipFill>
          <a:blip r:embed="rId3"/>
          <a:stretch>
            <a:fillRect/>
          </a:stretch>
        </p:blipFill>
        <p:spPr>
          <a:xfrm>
            <a:off x="6885432" y="2605722"/>
            <a:ext cx="5132832" cy="3309326"/>
          </a:xfrm>
          <a:prstGeom prst="rect">
            <a:avLst/>
          </a:prstGeom>
        </p:spPr>
      </p:pic>
    </p:spTree>
    <p:extLst>
      <p:ext uri="{BB962C8B-B14F-4D97-AF65-F5344CB8AC3E}">
        <p14:creationId xmlns:p14="http://schemas.microsoft.com/office/powerpoint/2010/main" val="1021242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為什麼想學程式設計</a:t>
            </a:r>
            <a:r>
              <a:rPr lang="en-US" altLang="zh-TW" dirty="0" smtClean="0"/>
              <a:t>?why</a:t>
            </a:r>
            <a:endParaRPr lang="zh-TW" altLang="en-US" dirty="0"/>
          </a:p>
        </p:txBody>
      </p:sp>
      <p:sp>
        <p:nvSpPr>
          <p:cNvPr id="3" name="內容版面配置區 2"/>
          <p:cNvSpPr>
            <a:spLocks noGrp="1"/>
          </p:cNvSpPr>
          <p:nvPr>
            <p:ph idx="1"/>
          </p:nvPr>
        </p:nvSpPr>
        <p:spPr/>
        <p:txBody>
          <a:bodyPr/>
          <a:lstStyle/>
          <a:p>
            <a:r>
              <a:rPr lang="zh-TW" altLang="en-US" dirty="0" smtClean="0"/>
              <a:t>請寫在右下角即時聊天區</a:t>
            </a:r>
            <a:endParaRPr lang="en-US" altLang="zh-TW" dirty="0" smtClean="0"/>
          </a:p>
          <a:p>
            <a:r>
              <a:rPr lang="zh-TW" altLang="en-US" dirty="0" smtClean="0"/>
              <a:t>目的</a:t>
            </a:r>
            <a:r>
              <a:rPr lang="en-US" altLang="zh-TW" dirty="0" smtClean="0"/>
              <a:t>?</a:t>
            </a:r>
            <a:r>
              <a:rPr lang="zh-TW" altLang="en-US" dirty="0" smtClean="0"/>
              <a:t> 動機</a:t>
            </a:r>
            <a:r>
              <a:rPr lang="en-US" altLang="zh-TW" dirty="0" smtClean="0"/>
              <a:t>?</a:t>
            </a:r>
            <a:r>
              <a:rPr lang="zh-TW" altLang="en-US" dirty="0" smtClean="0"/>
              <a:t> 好奇</a:t>
            </a:r>
            <a:r>
              <a:rPr lang="en-US" altLang="zh-TW" dirty="0" smtClean="0"/>
              <a:t>?</a:t>
            </a:r>
            <a:r>
              <a:rPr lang="zh-TW" altLang="en-US" dirty="0" smtClean="0"/>
              <a:t>想體驗</a:t>
            </a:r>
            <a:r>
              <a:rPr lang="en-US" altLang="zh-TW" dirty="0" smtClean="0"/>
              <a:t>?</a:t>
            </a:r>
            <a:r>
              <a:rPr lang="zh-TW" altLang="en-US" dirty="0" smtClean="0"/>
              <a:t> 未來</a:t>
            </a:r>
            <a:r>
              <a:rPr lang="en-US" altLang="zh-TW" dirty="0" smtClean="0"/>
              <a:t>?</a:t>
            </a:r>
          </a:p>
          <a:p>
            <a:r>
              <a:rPr lang="zh-TW" altLang="en-US" dirty="0" smtClean="0"/>
              <a:t>人人須回答 不管他人觀點</a:t>
            </a:r>
            <a:endParaRPr lang="zh-TW" altLang="en-US" dirty="0"/>
          </a:p>
        </p:txBody>
      </p:sp>
    </p:spTree>
    <p:extLst>
      <p:ext uri="{BB962C8B-B14F-4D97-AF65-F5344CB8AC3E}">
        <p14:creationId xmlns:p14="http://schemas.microsoft.com/office/powerpoint/2010/main" val="4078478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901132"/>
            <a:ext cx="10515600" cy="2937440"/>
          </a:xfrm>
        </p:spPr>
        <p:txBody>
          <a:bodyPr>
            <a:normAutofit fontScale="92500" lnSpcReduction="10000"/>
          </a:bodyPr>
          <a:lstStyle/>
          <a:p>
            <a:r>
              <a:rPr lang="zh-TW" altLang="en-US" b="1" dirty="0"/>
              <a:t>程式開發整合環境</a:t>
            </a:r>
            <a:r>
              <a:rPr lang="en-US" altLang="zh-TW" b="1" dirty="0"/>
              <a:t>(IDE : integrated Development Environment)</a:t>
            </a:r>
            <a:endParaRPr lang="zh-TW" altLang="en-US" b="1" dirty="0"/>
          </a:p>
          <a:p>
            <a:pPr lvl="1"/>
            <a:r>
              <a:rPr lang="en-US" altLang="zh-TW" b="1" dirty="0"/>
              <a:t>Visual Basic</a:t>
            </a:r>
          </a:p>
          <a:p>
            <a:pPr lvl="1"/>
            <a:r>
              <a:rPr lang="en-US" altLang="zh-TW" b="1" dirty="0"/>
              <a:t>Dev </a:t>
            </a:r>
            <a:r>
              <a:rPr lang="en-US" altLang="zh-TW" b="1" dirty="0" err="1"/>
              <a:t>cpp</a:t>
            </a:r>
            <a:endParaRPr lang="en-US" altLang="zh-TW" b="1" dirty="0"/>
          </a:p>
          <a:p>
            <a:pPr lvl="1"/>
            <a:r>
              <a:rPr lang="en-US" altLang="zh-TW" b="1" dirty="0"/>
              <a:t>Eclipse</a:t>
            </a:r>
          </a:p>
          <a:p>
            <a:pPr lvl="1"/>
            <a:r>
              <a:rPr lang="en-US" altLang="zh-TW" b="1" dirty="0"/>
              <a:t>NetBeans</a:t>
            </a:r>
          </a:p>
          <a:p>
            <a:pPr lvl="1"/>
            <a:r>
              <a:rPr lang="en-US" altLang="zh-TW" b="1" dirty="0" err="1"/>
              <a:t>XCode</a:t>
            </a:r>
            <a:endParaRPr lang="en-US" altLang="zh-TW" b="1" dirty="0"/>
          </a:p>
          <a:p>
            <a:pPr lvl="1"/>
            <a:r>
              <a:rPr lang="en-US" altLang="zh-TW" b="1" dirty="0"/>
              <a:t>App inventor2</a:t>
            </a:r>
          </a:p>
          <a:p>
            <a:pPr lvl="1"/>
            <a:r>
              <a:rPr lang="en-US" altLang="zh-TW" b="1" dirty="0"/>
              <a:t>Android studio</a:t>
            </a:r>
          </a:p>
          <a:p>
            <a:pPr lvl="1"/>
            <a:endParaRPr lang="zh-TW" altLang="en-US" b="1" dirty="0"/>
          </a:p>
        </p:txBody>
      </p:sp>
      <p:sp>
        <p:nvSpPr>
          <p:cNvPr id="5" name="標題 1"/>
          <p:cNvSpPr txBox="1">
            <a:spLocks/>
          </p:cNvSpPr>
          <p:nvPr/>
        </p:nvSpPr>
        <p:spPr>
          <a:xfrm>
            <a:off x="838200" y="136526"/>
            <a:ext cx="10515600" cy="10737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prstClr val="black"/>
                </a:solidFill>
              </a:rPr>
              <a:t>電腦語言</a:t>
            </a:r>
            <a:r>
              <a:rPr lang="en-US" altLang="zh-TW" b="1" dirty="0">
                <a:solidFill>
                  <a:prstClr val="black"/>
                </a:solidFill>
              </a:rPr>
              <a:t>(computer language)</a:t>
            </a:r>
            <a:r>
              <a:rPr lang="zh-TW" altLang="en-US" b="1" dirty="0">
                <a:solidFill>
                  <a:prstClr val="black"/>
                </a:solidFill>
              </a:rPr>
              <a:t>有哪些</a:t>
            </a:r>
            <a:r>
              <a:rPr lang="en-US" altLang="zh-TW" b="1" dirty="0">
                <a:solidFill>
                  <a:prstClr val="black"/>
                </a:solidFill>
              </a:rPr>
              <a:t>?</a:t>
            </a:r>
            <a:endParaRPr lang="zh-TW" altLang="en-US" b="1" dirty="0">
              <a:solidFill>
                <a:prstClr val="black"/>
              </a:solidFill>
            </a:endParaRPr>
          </a:p>
        </p:txBody>
      </p:sp>
      <p:sp>
        <p:nvSpPr>
          <p:cNvPr id="6" name="內容版面配置區 2"/>
          <p:cNvSpPr txBox="1">
            <a:spLocks/>
          </p:cNvSpPr>
          <p:nvPr/>
        </p:nvSpPr>
        <p:spPr>
          <a:xfrm>
            <a:off x="755904" y="1073076"/>
            <a:ext cx="10515600" cy="246229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b="1" dirty="0">
                <a:solidFill>
                  <a:prstClr val="black"/>
                </a:solidFill>
              </a:rPr>
              <a:t>高階語言類型</a:t>
            </a:r>
          </a:p>
          <a:p>
            <a:pPr lvl="1"/>
            <a:r>
              <a:rPr lang="zh-TW" altLang="en-US" b="1" dirty="0">
                <a:solidFill>
                  <a:prstClr val="black"/>
                </a:solidFill>
              </a:rPr>
              <a:t>一般程式語言</a:t>
            </a:r>
            <a:r>
              <a:rPr lang="en-US" altLang="zh-TW" b="1" dirty="0">
                <a:solidFill>
                  <a:prstClr val="black"/>
                </a:solidFill>
              </a:rPr>
              <a:t>: C, C++, COBOL, FORTRAN, BASIC, PASCAL, </a:t>
            </a:r>
            <a:r>
              <a:rPr lang="en-US" altLang="zh-TW" b="1" dirty="0" smtClean="0">
                <a:solidFill>
                  <a:prstClr val="black"/>
                </a:solidFill>
              </a:rPr>
              <a:t>DELPHI, </a:t>
            </a:r>
            <a:r>
              <a:rPr lang="en-US" altLang="zh-TW" b="1" dirty="0" err="1" smtClean="0">
                <a:solidFill>
                  <a:prstClr val="black"/>
                </a:solidFill>
              </a:rPr>
              <a:t>Lua</a:t>
            </a:r>
            <a:endParaRPr lang="en-US" altLang="zh-TW" b="1" dirty="0">
              <a:solidFill>
                <a:prstClr val="black"/>
              </a:solidFill>
            </a:endParaRPr>
          </a:p>
          <a:p>
            <a:pPr lvl="1"/>
            <a:r>
              <a:rPr lang="zh-TW" altLang="en-US" b="1" dirty="0">
                <a:solidFill>
                  <a:prstClr val="black"/>
                </a:solidFill>
              </a:rPr>
              <a:t>物件導向程式語言</a:t>
            </a:r>
            <a:r>
              <a:rPr lang="en-US" altLang="zh-TW" b="1" dirty="0">
                <a:solidFill>
                  <a:prstClr val="black"/>
                </a:solidFill>
              </a:rPr>
              <a:t>: </a:t>
            </a:r>
            <a:r>
              <a:rPr lang="en-US" altLang="zh-TW" b="1" dirty="0" smtClean="0">
                <a:solidFill>
                  <a:prstClr val="black"/>
                </a:solidFill>
              </a:rPr>
              <a:t>JAVA</a:t>
            </a:r>
            <a:r>
              <a:rPr lang="en-US" altLang="zh-TW" b="1" dirty="0">
                <a:solidFill>
                  <a:prstClr val="black"/>
                </a:solidFill>
              </a:rPr>
              <a:t>, </a:t>
            </a:r>
            <a:r>
              <a:rPr lang="en-US" altLang="zh-TW" b="1" dirty="0" smtClean="0">
                <a:solidFill>
                  <a:prstClr val="black"/>
                </a:solidFill>
              </a:rPr>
              <a:t>PYTHON, C</a:t>
            </a:r>
            <a:r>
              <a:rPr lang="en-US" altLang="zh-TW" b="1" dirty="0">
                <a:solidFill>
                  <a:prstClr val="black"/>
                </a:solidFill>
              </a:rPr>
              <a:t>++, C</a:t>
            </a:r>
            <a:r>
              <a:rPr lang="en-US" altLang="zh-TW" b="1" dirty="0" smtClean="0">
                <a:solidFill>
                  <a:prstClr val="black"/>
                </a:solidFill>
              </a:rPr>
              <a:t># </a:t>
            </a:r>
            <a:endParaRPr lang="en-US" altLang="zh-TW" b="1" dirty="0">
              <a:solidFill>
                <a:prstClr val="black"/>
              </a:solidFill>
            </a:endParaRPr>
          </a:p>
          <a:p>
            <a:pPr lvl="1"/>
            <a:r>
              <a:rPr lang="zh-TW" altLang="en-US" b="1" dirty="0">
                <a:solidFill>
                  <a:prstClr val="black"/>
                </a:solidFill>
              </a:rPr>
              <a:t>網頁程式語言</a:t>
            </a:r>
            <a:r>
              <a:rPr lang="en-US" altLang="zh-TW" b="1" dirty="0">
                <a:solidFill>
                  <a:prstClr val="black"/>
                </a:solidFill>
              </a:rPr>
              <a:t>: HTML, PHP, JSP</a:t>
            </a:r>
          </a:p>
          <a:p>
            <a:pPr lvl="1"/>
            <a:r>
              <a:rPr lang="zh-TW" altLang="en-US" b="1" dirty="0">
                <a:solidFill>
                  <a:prstClr val="black"/>
                </a:solidFill>
              </a:rPr>
              <a:t>手機程式設計</a:t>
            </a:r>
            <a:r>
              <a:rPr lang="en-US" altLang="zh-TW" b="1" dirty="0">
                <a:solidFill>
                  <a:prstClr val="black"/>
                </a:solidFill>
              </a:rPr>
              <a:t>: Android(JAVA), IOS(Objective C, Swift)</a:t>
            </a:r>
          </a:p>
          <a:p>
            <a:pPr lvl="1"/>
            <a:r>
              <a:rPr lang="zh-TW" altLang="en-US" b="1" dirty="0">
                <a:solidFill>
                  <a:prstClr val="black"/>
                </a:solidFill>
              </a:rPr>
              <a:t>作業系統</a:t>
            </a:r>
            <a:r>
              <a:rPr lang="en-US" altLang="zh-TW" b="1" dirty="0">
                <a:solidFill>
                  <a:prstClr val="black"/>
                </a:solidFill>
              </a:rPr>
              <a:t>SHELL</a:t>
            </a:r>
            <a:r>
              <a:rPr lang="zh-TW" altLang="en-US" b="1" dirty="0" smtClean="0">
                <a:solidFill>
                  <a:prstClr val="black"/>
                </a:solidFill>
              </a:rPr>
              <a:t>語言</a:t>
            </a:r>
            <a:endParaRPr lang="en-US" altLang="zh-TW" b="1" dirty="0" smtClean="0">
              <a:solidFill>
                <a:prstClr val="black"/>
              </a:solidFill>
            </a:endParaRPr>
          </a:p>
          <a:p>
            <a:pPr lvl="1"/>
            <a:r>
              <a:rPr lang="zh-TW" altLang="en-US" b="1" dirty="0" smtClean="0">
                <a:solidFill>
                  <a:prstClr val="black"/>
                </a:solidFill>
              </a:rPr>
              <a:t>早期</a:t>
            </a:r>
            <a:r>
              <a:rPr lang="en-US" altLang="zh-TW" b="1" dirty="0" smtClean="0">
                <a:solidFill>
                  <a:prstClr val="black"/>
                </a:solidFill>
              </a:rPr>
              <a:t>:</a:t>
            </a:r>
            <a:r>
              <a:rPr lang="zh-TW" altLang="en-US" b="1" dirty="0" smtClean="0">
                <a:solidFill>
                  <a:prstClr val="black"/>
                </a:solidFill>
              </a:rPr>
              <a:t>  </a:t>
            </a:r>
            <a:r>
              <a:rPr lang="en-US" altLang="zh-TW" b="1" dirty="0" smtClean="0">
                <a:solidFill>
                  <a:prstClr val="black"/>
                </a:solidFill>
              </a:rPr>
              <a:t>COBOL (</a:t>
            </a:r>
            <a:r>
              <a:rPr lang="zh-TW" altLang="en-US" b="1" dirty="0" smtClean="0">
                <a:solidFill>
                  <a:prstClr val="black"/>
                </a:solidFill>
              </a:rPr>
              <a:t>商</a:t>
            </a:r>
            <a:r>
              <a:rPr lang="en-US" altLang="zh-TW" b="1" dirty="0" smtClean="0">
                <a:solidFill>
                  <a:prstClr val="black"/>
                </a:solidFill>
              </a:rPr>
              <a:t>)</a:t>
            </a:r>
            <a:r>
              <a:rPr lang="zh-TW" altLang="en-US" b="1" dirty="0" smtClean="0">
                <a:solidFill>
                  <a:prstClr val="black"/>
                </a:solidFill>
              </a:rPr>
              <a:t>、</a:t>
            </a:r>
            <a:r>
              <a:rPr lang="en-US" altLang="zh-TW" b="1" dirty="0" smtClean="0">
                <a:solidFill>
                  <a:prstClr val="black"/>
                </a:solidFill>
              </a:rPr>
              <a:t>Fortran(</a:t>
            </a:r>
            <a:r>
              <a:rPr lang="zh-TW" altLang="en-US" b="1" dirty="0" smtClean="0">
                <a:solidFill>
                  <a:prstClr val="black"/>
                </a:solidFill>
              </a:rPr>
              <a:t>工程</a:t>
            </a:r>
            <a:r>
              <a:rPr lang="en-US" altLang="zh-TW" b="1" dirty="0" smtClean="0">
                <a:solidFill>
                  <a:prstClr val="black"/>
                </a:solidFill>
              </a:rPr>
              <a:t>)</a:t>
            </a:r>
          </a:p>
          <a:p>
            <a:pPr lvl="1"/>
            <a:endParaRPr lang="zh-TW" altLang="en-US" b="1" dirty="0">
              <a:solidFill>
                <a:prstClr val="black"/>
              </a:solidFill>
            </a:endParaRPr>
          </a:p>
        </p:txBody>
      </p:sp>
    </p:spTree>
    <p:extLst>
      <p:ext uri="{BB962C8B-B14F-4D97-AF65-F5344CB8AC3E}">
        <p14:creationId xmlns:p14="http://schemas.microsoft.com/office/powerpoint/2010/main" val="28358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積木式程式設計</a:t>
            </a:r>
            <a:r>
              <a:rPr lang="en-US" altLang="zh-TW" b="1" dirty="0" smtClean="0"/>
              <a:t>(BLOCK PROGRAMMING)</a:t>
            </a:r>
            <a:endParaRPr lang="zh-TW" altLang="en-US" dirty="0"/>
          </a:p>
        </p:txBody>
      </p:sp>
      <p:sp>
        <p:nvSpPr>
          <p:cNvPr id="3" name="內容版面配置區 2"/>
          <p:cNvSpPr>
            <a:spLocks noGrp="1"/>
          </p:cNvSpPr>
          <p:nvPr>
            <p:ph idx="1"/>
          </p:nvPr>
        </p:nvSpPr>
        <p:spPr/>
        <p:txBody>
          <a:bodyPr/>
          <a:lstStyle/>
          <a:p>
            <a:r>
              <a:rPr lang="zh-TW" altLang="en-US" b="1" dirty="0"/>
              <a:t>積木是程式</a:t>
            </a:r>
            <a:r>
              <a:rPr lang="en-US" altLang="zh-TW" b="1" dirty="0"/>
              <a:t>(block):</a:t>
            </a:r>
            <a:r>
              <a:rPr lang="zh-TW" altLang="en-US" b="1" dirty="0"/>
              <a:t>程式由積木形式指令</a:t>
            </a:r>
            <a:r>
              <a:rPr lang="zh-TW" altLang="en-US" b="1" dirty="0" smtClean="0"/>
              <a:t>組成</a:t>
            </a:r>
            <a:endParaRPr lang="en-US" altLang="zh-TW" b="1" dirty="0" smtClean="0"/>
          </a:p>
          <a:p>
            <a:r>
              <a:rPr lang="zh-TW" altLang="en-US" b="1" dirty="0" smtClean="0"/>
              <a:t>常見積木</a:t>
            </a:r>
            <a:r>
              <a:rPr lang="zh-TW" altLang="en-US" b="1" dirty="0"/>
              <a:t>式</a:t>
            </a:r>
            <a:r>
              <a:rPr lang="zh-TW" altLang="en-US" b="1" dirty="0" smtClean="0"/>
              <a:t>程式設計環境</a:t>
            </a:r>
            <a:endParaRPr lang="en-US" altLang="zh-TW" b="1" dirty="0" smtClean="0"/>
          </a:p>
          <a:p>
            <a:pPr lvl="1"/>
            <a:r>
              <a:rPr lang="en-US" altLang="zh-TW" b="1" dirty="0" smtClean="0"/>
              <a:t>MIT Scratch</a:t>
            </a:r>
          </a:p>
          <a:p>
            <a:pPr lvl="1"/>
            <a:r>
              <a:rPr lang="en-US" altLang="zh-TW" b="1" dirty="0" smtClean="0"/>
              <a:t>APP inventor 2</a:t>
            </a:r>
            <a:r>
              <a:rPr lang="zh-TW" altLang="en-US" b="1" dirty="0" smtClean="0"/>
              <a:t>、</a:t>
            </a:r>
            <a:r>
              <a:rPr lang="en-US" altLang="zh-TW" b="1" dirty="0" smtClean="0"/>
              <a:t>code.org</a:t>
            </a:r>
          </a:p>
          <a:p>
            <a:pPr lvl="1"/>
            <a:r>
              <a:rPr lang="en-US" altLang="zh-TW" b="1" dirty="0" err="1" smtClean="0"/>
              <a:t>webduino</a:t>
            </a:r>
            <a:endParaRPr lang="zh-TW" altLang="en-US" b="1" dirty="0"/>
          </a:p>
          <a:p>
            <a:endParaRPr lang="zh-TW" altLang="en-US" dirty="0"/>
          </a:p>
        </p:txBody>
      </p:sp>
    </p:spTree>
    <p:extLst>
      <p:ext uri="{BB962C8B-B14F-4D97-AF65-F5344CB8AC3E}">
        <p14:creationId xmlns:p14="http://schemas.microsoft.com/office/powerpoint/2010/main" val="1197277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93776"/>
            <a:ext cx="10515600" cy="1869265"/>
          </a:xfrm>
        </p:spPr>
        <p:txBody>
          <a:bodyPr>
            <a:normAutofit fontScale="90000"/>
          </a:bodyPr>
          <a:lstStyle/>
          <a:p>
            <a:r>
              <a:rPr lang="zh-TW" altLang="en-US" b="1" dirty="0"/>
              <a:t>什麼是程式</a:t>
            </a:r>
            <a:r>
              <a:rPr lang="en-US" altLang="zh-TW" b="1" dirty="0"/>
              <a:t>(program</a:t>
            </a:r>
            <a:r>
              <a:rPr lang="en-US" altLang="zh-TW" b="1" dirty="0" smtClean="0"/>
              <a:t>)</a:t>
            </a:r>
            <a:br>
              <a:rPr lang="en-US" altLang="zh-TW" b="1" dirty="0" smtClean="0"/>
            </a:br>
            <a:r>
              <a:rPr lang="zh-TW" altLang="en-US" b="1" dirty="0" smtClean="0"/>
              <a:t>程式設計</a:t>
            </a:r>
            <a:r>
              <a:rPr lang="en-US" altLang="zh-TW" b="1" dirty="0"/>
              <a:t>(programming)</a:t>
            </a:r>
            <a:r>
              <a:rPr lang="en-US" altLang="zh-TW" b="1" dirty="0" smtClean="0"/>
              <a:t>˴</a:t>
            </a:r>
            <a:r>
              <a:rPr lang="zh-TW" altLang="en-US" b="1" dirty="0"/>
              <a:t>寫程式</a:t>
            </a:r>
            <a:r>
              <a:rPr lang="en-US" altLang="zh-TW" b="1" dirty="0"/>
              <a:t>(coding</a:t>
            </a:r>
            <a:r>
              <a:rPr lang="en-US" altLang="zh-TW" b="1" dirty="0" smtClean="0"/>
              <a:t>)?</a:t>
            </a:r>
            <a:br>
              <a:rPr lang="en-US" altLang="zh-TW" b="1" dirty="0" smtClean="0"/>
            </a:br>
            <a:r>
              <a:rPr lang="zh-TW" altLang="en-US" b="1" dirty="0" smtClean="0"/>
              <a:t>程式碼</a:t>
            </a:r>
            <a:r>
              <a:rPr lang="en-US" altLang="zh-TW" b="1" dirty="0"/>
              <a:t>(code</a:t>
            </a:r>
            <a:r>
              <a:rPr lang="en-US" altLang="zh-TW" b="1" dirty="0" smtClean="0"/>
              <a:t>)?</a:t>
            </a:r>
            <a:endParaRPr lang="zh-TW" altLang="en-US" b="1" dirty="0"/>
          </a:p>
        </p:txBody>
      </p:sp>
      <p:sp>
        <p:nvSpPr>
          <p:cNvPr id="3" name="內容版面配置區 2"/>
          <p:cNvSpPr>
            <a:spLocks noGrp="1"/>
          </p:cNvSpPr>
          <p:nvPr>
            <p:ph idx="1"/>
          </p:nvPr>
        </p:nvSpPr>
        <p:spPr>
          <a:xfrm>
            <a:off x="838200" y="2823881"/>
            <a:ext cx="10515600" cy="3353081"/>
          </a:xfrm>
        </p:spPr>
        <p:txBody>
          <a:bodyPr>
            <a:normAutofit lnSpcReduction="10000"/>
          </a:bodyPr>
          <a:lstStyle/>
          <a:p>
            <a:r>
              <a:rPr lang="zh-TW" altLang="en-US" b="1" dirty="0"/>
              <a:t>什麼是程式</a:t>
            </a:r>
            <a:r>
              <a:rPr lang="en-US" altLang="zh-TW" b="1" dirty="0"/>
              <a:t>(program</a:t>
            </a:r>
            <a:r>
              <a:rPr lang="en-US" altLang="zh-TW" b="1" dirty="0" smtClean="0"/>
              <a:t>)</a:t>
            </a:r>
            <a:r>
              <a:rPr lang="zh-TW" altLang="en-US" b="1" dirty="0" smtClean="0"/>
              <a:t> </a:t>
            </a:r>
            <a:r>
              <a:rPr lang="en-US" altLang="zh-TW" b="1" dirty="0" smtClean="0"/>
              <a:t>:</a:t>
            </a:r>
            <a:r>
              <a:rPr lang="zh-TW" altLang="en-US" b="1" dirty="0" smtClean="0"/>
              <a:t> 由一堆指令</a:t>
            </a:r>
            <a:r>
              <a:rPr lang="en-US" altLang="zh-TW" b="1" dirty="0" smtClean="0"/>
              <a:t>(</a:t>
            </a:r>
            <a:r>
              <a:rPr lang="en-US" altLang="zh-TW" b="1" dirty="0"/>
              <a:t>instruction</a:t>
            </a:r>
            <a:r>
              <a:rPr lang="en-US" altLang="zh-TW" b="1" dirty="0" smtClean="0"/>
              <a:t>)</a:t>
            </a:r>
            <a:r>
              <a:rPr lang="zh-TW" altLang="en-US" b="1" dirty="0" smtClean="0"/>
              <a:t>或敘述所組成</a:t>
            </a:r>
            <a:endParaRPr lang="en-US" altLang="zh-TW" b="1" dirty="0" smtClean="0"/>
          </a:p>
          <a:p>
            <a:r>
              <a:rPr lang="zh-TW" altLang="en-US" b="1" dirty="0" smtClean="0"/>
              <a:t>程式設計</a:t>
            </a:r>
            <a:r>
              <a:rPr lang="en-US" altLang="zh-TW" b="1" dirty="0"/>
              <a:t>(programming)˴</a:t>
            </a:r>
            <a:r>
              <a:rPr lang="zh-TW" altLang="en-US" b="1" dirty="0"/>
              <a:t>寫程式</a:t>
            </a:r>
            <a:r>
              <a:rPr lang="en-US" altLang="zh-TW" b="1" dirty="0"/>
              <a:t>(coding</a:t>
            </a:r>
            <a:r>
              <a:rPr lang="en-US" altLang="zh-TW" b="1" dirty="0" smtClean="0"/>
              <a:t>)</a:t>
            </a:r>
          </a:p>
          <a:p>
            <a:r>
              <a:rPr lang="zh-TW" altLang="en-US" b="1" dirty="0"/>
              <a:t>程式碼</a:t>
            </a:r>
            <a:r>
              <a:rPr lang="en-US" altLang="zh-TW" b="1" dirty="0"/>
              <a:t>(code</a:t>
            </a:r>
            <a:r>
              <a:rPr lang="en-US" altLang="zh-TW" b="1" dirty="0" smtClean="0"/>
              <a:t>)</a:t>
            </a:r>
            <a:r>
              <a:rPr lang="zh-TW" altLang="en-US" b="1" dirty="0" smtClean="0"/>
              <a:t> </a:t>
            </a:r>
            <a:r>
              <a:rPr lang="en-US" altLang="zh-TW" b="1" dirty="0" smtClean="0"/>
              <a:t>:</a:t>
            </a:r>
            <a:r>
              <a:rPr lang="zh-TW" altLang="en-US" b="1" dirty="0" smtClean="0"/>
              <a:t> </a:t>
            </a:r>
            <a:r>
              <a:rPr lang="en-US" altLang="zh-TW" b="1" dirty="0" smtClean="0"/>
              <a:t>code</a:t>
            </a:r>
            <a:r>
              <a:rPr lang="zh-TW" altLang="en-US" b="1" dirty="0" smtClean="0"/>
              <a:t>包含程式碼、資料</a:t>
            </a:r>
            <a:r>
              <a:rPr lang="zh-TW" altLang="en-US" b="1" dirty="0"/>
              <a:t>碼</a:t>
            </a:r>
            <a:endParaRPr lang="en-US" altLang="zh-TW" b="1" dirty="0" smtClean="0"/>
          </a:p>
          <a:p>
            <a:r>
              <a:rPr lang="en-US" altLang="zh-TW" b="1" dirty="0" smtClean="0"/>
              <a:t>Coder: </a:t>
            </a:r>
            <a:r>
              <a:rPr lang="zh-TW" altLang="en-US" b="1" dirty="0" smtClean="0"/>
              <a:t>碼農</a:t>
            </a:r>
            <a:endParaRPr lang="en-US" altLang="zh-TW" b="1" dirty="0" smtClean="0"/>
          </a:p>
          <a:p>
            <a:r>
              <a:rPr lang="zh-TW" altLang="en-US" b="1" dirty="0"/>
              <a:t>電腦聽</a:t>
            </a:r>
            <a:r>
              <a:rPr lang="en-US" altLang="zh-TW" b="1" dirty="0"/>
              <a:t>(</a:t>
            </a:r>
            <a:r>
              <a:rPr lang="zh-TW" altLang="en-US" b="1" dirty="0"/>
              <a:t>看</a:t>
            </a:r>
            <a:r>
              <a:rPr lang="en-US" altLang="zh-TW" b="1" dirty="0"/>
              <a:t>)</a:t>
            </a:r>
            <a:r>
              <a:rPr lang="zh-TW" altLang="en-US" b="1" dirty="0"/>
              <a:t>懂何種語言</a:t>
            </a:r>
            <a:r>
              <a:rPr lang="en-US" altLang="zh-TW" b="1" dirty="0" smtClean="0"/>
              <a:t>?</a:t>
            </a:r>
          </a:p>
          <a:p>
            <a:r>
              <a:rPr lang="zh-TW" altLang="en-US" b="1" dirty="0" smtClean="0"/>
              <a:t>如何讓</a:t>
            </a:r>
            <a:r>
              <a:rPr lang="zh-TW" altLang="en-US" b="1" dirty="0"/>
              <a:t>電腦</a:t>
            </a:r>
            <a:r>
              <a:rPr lang="zh-TW" altLang="en-US" b="1" dirty="0" smtClean="0"/>
              <a:t>聽</a:t>
            </a:r>
            <a:r>
              <a:rPr lang="en-US" altLang="zh-TW" b="1" dirty="0"/>
              <a:t>(</a:t>
            </a:r>
            <a:r>
              <a:rPr lang="zh-TW" altLang="en-US" b="1" dirty="0"/>
              <a:t>看</a:t>
            </a:r>
            <a:r>
              <a:rPr lang="en-US" altLang="zh-TW" b="1" dirty="0"/>
              <a:t>)</a:t>
            </a:r>
            <a:r>
              <a:rPr lang="zh-TW" altLang="en-US" b="1" dirty="0" smtClean="0"/>
              <a:t>懂你所寫程式</a:t>
            </a:r>
            <a:r>
              <a:rPr lang="en-US" altLang="zh-TW" b="1" dirty="0" smtClean="0"/>
              <a:t>?</a:t>
            </a:r>
            <a:r>
              <a:rPr lang="en-US" altLang="zh-TW" b="1" dirty="0"/>
              <a:t/>
            </a:r>
            <a:br>
              <a:rPr lang="en-US" altLang="zh-TW" b="1" dirty="0"/>
            </a:br>
            <a:endParaRPr lang="en-US" altLang="zh-TW" b="1" dirty="0"/>
          </a:p>
        </p:txBody>
      </p:sp>
    </p:spTree>
    <p:extLst>
      <p:ext uri="{BB962C8B-B14F-4D97-AF65-F5344CB8AC3E}">
        <p14:creationId xmlns:p14="http://schemas.microsoft.com/office/powerpoint/2010/main" val="3996759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r>
              <a:rPr lang="en-US" altLang="zh-TW" b="1" dirty="0"/>
              <a:t/>
            </a:r>
            <a:br>
              <a:rPr lang="en-US" altLang="zh-TW" b="1" dirty="0"/>
            </a:br>
            <a:r>
              <a:rPr lang="zh-TW" altLang="en-US" b="1" dirty="0"/>
              <a:t>電腦</a:t>
            </a:r>
            <a:r>
              <a:rPr lang="en-US" altLang="zh-TW" b="1" dirty="0"/>
              <a:t>(</a:t>
            </a:r>
            <a:r>
              <a:rPr lang="en-US" altLang="zh-TW" b="1" dirty="0" err="1"/>
              <a:t>cpu</a:t>
            </a:r>
            <a:r>
              <a:rPr lang="en-US" altLang="zh-TW" b="1" dirty="0"/>
              <a:t>)</a:t>
            </a:r>
            <a:r>
              <a:rPr lang="zh-TW" altLang="en-US" b="1" dirty="0"/>
              <a:t>如何區分指令</a:t>
            </a:r>
            <a:r>
              <a:rPr lang="en-US" altLang="zh-TW" b="1" dirty="0"/>
              <a:t>˴</a:t>
            </a:r>
            <a:r>
              <a:rPr lang="zh-TW" altLang="en-US" b="1" dirty="0"/>
              <a:t>資料</a:t>
            </a:r>
            <a:r>
              <a:rPr lang="en-US" altLang="zh-TW" b="1" dirty="0"/>
              <a:t>?</a:t>
            </a:r>
            <a:r>
              <a:rPr lang="zh-TW" altLang="en-US" b="1" dirty="0"/>
              <a:t/>
            </a:r>
            <a:br>
              <a:rPr lang="zh-TW" altLang="en-US" b="1" dirty="0"/>
            </a:br>
            <a:endParaRPr lang="zh-TW" altLang="en-US" dirty="0"/>
          </a:p>
        </p:txBody>
      </p:sp>
      <p:sp>
        <p:nvSpPr>
          <p:cNvPr id="5" name="內容版面配置區 4"/>
          <p:cNvSpPr>
            <a:spLocks noGrp="1"/>
          </p:cNvSpPr>
          <p:nvPr>
            <p:ph idx="1"/>
          </p:nvPr>
        </p:nvSpPr>
        <p:spPr/>
        <p:txBody>
          <a:bodyPr/>
          <a:lstStyle/>
          <a:p>
            <a:r>
              <a:rPr lang="zh-TW" altLang="en-US" b="1" dirty="0"/>
              <a:t>在電腦內部指令</a:t>
            </a:r>
            <a:r>
              <a:rPr lang="en-US" altLang="zh-TW" b="1" dirty="0"/>
              <a:t>˴</a:t>
            </a:r>
            <a:r>
              <a:rPr lang="zh-TW" altLang="en-US" b="1" dirty="0"/>
              <a:t>資料都是由</a:t>
            </a:r>
            <a:r>
              <a:rPr lang="en-US" altLang="zh-TW" b="1" dirty="0"/>
              <a:t>0,1</a:t>
            </a:r>
            <a:r>
              <a:rPr lang="zh-TW" altLang="en-US" b="1" dirty="0"/>
              <a:t>組成</a:t>
            </a:r>
            <a:endParaRPr lang="en-US" altLang="zh-TW" b="1" dirty="0"/>
          </a:p>
          <a:p>
            <a:r>
              <a:rPr lang="zh-TW" altLang="en-US" b="1" dirty="0"/>
              <a:t>機械指令由</a:t>
            </a:r>
            <a:r>
              <a:rPr lang="en-US" altLang="zh-TW" b="1" dirty="0"/>
              <a:t>0,1</a:t>
            </a:r>
            <a:r>
              <a:rPr lang="zh-TW" altLang="en-US" b="1" dirty="0"/>
              <a:t>組成</a:t>
            </a:r>
            <a:endParaRPr lang="en-US" altLang="zh-TW" b="1" dirty="0"/>
          </a:p>
          <a:p>
            <a:r>
              <a:rPr lang="zh-TW" altLang="en-US" b="1" dirty="0"/>
              <a:t>資料亦以</a:t>
            </a:r>
            <a:r>
              <a:rPr lang="en-US" altLang="zh-TW" b="1" dirty="0"/>
              <a:t>(</a:t>
            </a:r>
            <a:r>
              <a:rPr lang="zh-TW" altLang="en-US" b="1" dirty="0"/>
              <a:t>編碼</a:t>
            </a:r>
            <a:r>
              <a:rPr lang="en-US" altLang="zh-TW" b="1" dirty="0"/>
              <a:t>),</a:t>
            </a:r>
            <a:r>
              <a:rPr lang="zh-TW" altLang="en-US" b="1" dirty="0"/>
              <a:t>如英文使用</a:t>
            </a:r>
            <a:r>
              <a:rPr lang="en-US" altLang="zh-TW" b="1" dirty="0"/>
              <a:t>ASCII</a:t>
            </a:r>
            <a:r>
              <a:rPr lang="zh-TW" altLang="en-US" b="1" dirty="0"/>
              <a:t> </a:t>
            </a:r>
            <a:r>
              <a:rPr lang="en-US" altLang="zh-TW" b="1" dirty="0"/>
              <a:t>code;</a:t>
            </a:r>
          </a:p>
          <a:p>
            <a:pPr lvl="1"/>
            <a:r>
              <a:rPr lang="zh-TW" altLang="en-US" b="1" dirty="0"/>
              <a:t>資料有許多類型</a:t>
            </a:r>
            <a:r>
              <a:rPr lang="en-US" altLang="zh-TW" b="1" dirty="0"/>
              <a:t>(Data type):</a:t>
            </a:r>
            <a:r>
              <a:rPr lang="zh-TW" altLang="en-US" b="1" dirty="0"/>
              <a:t> </a:t>
            </a:r>
            <a:r>
              <a:rPr lang="en-US" altLang="zh-TW" b="1" dirty="0" err="1"/>
              <a:t>int</a:t>
            </a:r>
            <a:r>
              <a:rPr lang="en-US" altLang="zh-TW" b="1" dirty="0"/>
              <a:t>, double, </a:t>
            </a:r>
          </a:p>
          <a:p>
            <a:r>
              <a:rPr lang="zh-TW" altLang="en-US" b="1" dirty="0"/>
              <a:t>電腦</a:t>
            </a:r>
            <a:r>
              <a:rPr lang="en-US" altLang="zh-TW" b="1" dirty="0"/>
              <a:t>(</a:t>
            </a:r>
            <a:r>
              <a:rPr lang="en-US" altLang="zh-TW" b="1" dirty="0" err="1"/>
              <a:t>cpu</a:t>
            </a:r>
            <a:r>
              <a:rPr lang="en-US" altLang="zh-TW" b="1" dirty="0"/>
              <a:t>)</a:t>
            </a:r>
            <a:r>
              <a:rPr lang="zh-TW" altLang="en-US" b="1" dirty="0"/>
              <a:t>如何區分指令</a:t>
            </a:r>
            <a:r>
              <a:rPr lang="en-US" altLang="zh-TW" b="1" dirty="0"/>
              <a:t>˴</a:t>
            </a:r>
            <a:r>
              <a:rPr lang="zh-TW" altLang="en-US" b="1" dirty="0"/>
              <a:t>資料</a:t>
            </a:r>
            <a:r>
              <a:rPr lang="en-US" altLang="zh-TW" b="1" dirty="0"/>
              <a:t>?</a:t>
            </a:r>
            <a:endParaRPr lang="zh-TW" altLang="en-US" b="1" dirty="0"/>
          </a:p>
        </p:txBody>
      </p:sp>
    </p:spTree>
    <p:extLst>
      <p:ext uri="{BB962C8B-B14F-4D97-AF65-F5344CB8AC3E}">
        <p14:creationId xmlns:p14="http://schemas.microsoft.com/office/powerpoint/2010/main" val="2928631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總</a:t>
            </a:r>
            <a:r>
              <a:rPr lang="zh-TW" altLang="en-US" dirty="0"/>
              <a:t>結</a:t>
            </a:r>
          </a:p>
        </p:txBody>
      </p:sp>
      <p:sp>
        <p:nvSpPr>
          <p:cNvPr id="3" name="內容版面配置區 2"/>
          <p:cNvSpPr>
            <a:spLocks noGrp="1"/>
          </p:cNvSpPr>
          <p:nvPr>
            <p:ph idx="1"/>
          </p:nvPr>
        </p:nvSpPr>
        <p:spPr/>
        <p:txBody>
          <a:bodyPr/>
          <a:lstStyle/>
          <a:p>
            <a:r>
              <a:rPr lang="en-US" altLang="zh-TW" dirty="0" smtClean="0"/>
              <a:t>Java </a:t>
            </a:r>
            <a:r>
              <a:rPr lang="zh-TW" altLang="en-US" dirty="0" smtClean="0"/>
              <a:t>是最流行</a:t>
            </a:r>
            <a:r>
              <a:rPr lang="en-US" altLang="zh-TW" dirty="0" smtClean="0"/>
              <a:t>(</a:t>
            </a:r>
            <a:r>
              <a:rPr lang="zh-TW" altLang="en-US" dirty="0" smtClean="0"/>
              <a:t>程式設計者所喜愛採用</a:t>
            </a:r>
            <a:r>
              <a:rPr lang="en-US" altLang="zh-TW" dirty="0" smtClean="0"/>
              <a:t>)</a:t>
            </a:r>
            <a:r>
              <a:rPr lang="zh-TW" altLang="en-US" dirty="0" smtClean="0"/>
              <a:t>高階程式語言之一</a:t>
            </a:r>
            <a:endParaRPr lang="en-US" altLang="zh-TW" dirty="0" smtClean="0"/>
          </a:p>
          <a:p>
            <a:r>
              <a:rPr lang="zh-TW" altLang="en-US" dirty="0" smtClean="0"/>
              <a:t>機器語言</a:t>
            </a:r>
            <a:r>
              <a:rPr lang="en-US" altLang="zh-TW" dirty="0" smtClean="0"/>
              <a:t>:</a:t>
            </a:r>
            <a:r>
              <a:rPr lang="zh-TW" altLang="en-US" dirty="0" smtClean="0"/>
              <a:t>低階</a:t>
            </a:r>
            <a:r>
              <a:rPr lang="zh-TW" altLang="en-US" dirty="0"/>
              <a:t>程式</a:t>
            </a:r>
            <a:r>
              <a:rPr lang="zh-TW" altLang="en-US" dirty="0" smtClean="0"/>
              <a:t>語言， 只有特定機器能理解及執行</a:t>
            </a:r>
            <a:endParaRPr lang="en-US" altLang="zh-TW" dirty="0" smtClean="0"/>
          </a:p>
          <a:p>
            <a:r>
              <a:rPr lang="zh-TW" altLang="en-US" dirty="0" smtClean="0"/>
              <a:t>高階程式語言</a:t>
            </a:r>
            <a:r>
              <a:rPr lang="en-US" altLang="zh-TW" dirty="0" smtClean="0"/>
              <a:t>:</a:t>
            </a:r>
            <a:r>
              <a:rPr lang="zh-TW" altLang="en-US" dirty="0" smtClean="0"/>
              <a:t>接近人類語言形式</a:t>
            </a:r>
            <a:r>
              <a:rPr lang="zh-TW" altLang="en-US" dirty="0"/>
              <a:t>， </a:t>
            </a:r>
            <a:r>
              <a:rPr lang="zh-TW" altLang="en-US" dirty="0" smtClean="0"/>
              <a:t>但電腦</a:t>
            </a:r>
            <a:r>
              <a:rPr lang="en-US" altLang="zh-TW" dirty="0" smtClean="0"/>
              <a:t>(</a:t>
            </a:r>
            <a:r>
              <a:rPr lang="zh-TW" altLang="en-US" dirty="0" smtClean="0"/>
              <a:t>機器</a:t>
            </a:r>
            <a:r>
              <a:rPr lang="en-US" altLang="zh-TW" dirty="0" smtClean="0"/>
              <a:t>)</a:t>
            </a:r>
            <a:r>
              <a:rPr lang="zh-TW" altLang="en-US" dirty="0" smtClean="0"/>
              <a:t>無法理解及直接執行</a:t>
            </a:r>
            <a:endParaRPr lang="en-US" altLang="zh-TW" dirty="0" smtClean="0"/>
          </a:p>
          <a:p>
            <a:r>
              <a:rPr lang="zh-TW" altLang="en-US" dirty="0"/>
              <a:t>高階程式</a:t>
            </a:r>
            <a:r>
              <a:rPr lang="zh-TW" altLang="en-US" dirty="0" smtClean="0"/>
              <a:t>語言需經</a:t>
            </a:r>
            <a:r>
              <a:rPr lang="zh-TW" altLang="en-US" dirty="0" smtClean="0">
                <a:solidFill>
                  <a:srgbClr val="FF0000"/>
                </a:solidFill>
              </a:rPr>
              <a:t>轉換</a:t>
            </a:r>
            <a:r>
              <a:rPr lang="en-US" altLang="zh-TW" dirty="0" smtClean="0">
                <a:solidFill>
                  <a:srgbClr val="FF0000"/>
                </a:solidFill>
              </a:rPr>
              <a:t>/</a:t>
            </a:r>
            <a:r>
              <a:rPr lang="zh-TW" altLang="en-US" dirty="0" smtClean="0">
                <a:solidFill>
                  <a:srgbClr val="FF0000"/>
                </a:solidFill>
              </a:rPr>
              <a:t>編譯</a:t>
            </a:r>
            <a:r>
              <a:rPr lang="en-US" altLang="zh-TW" dirty="0" smtClean="0">
                <a:solidFill>
                  <a:srgbClr val="FF0000"/>
                </a:solidFill>
              </a:rPr>
              <a:t>(compile)</a:t>
            </a:r>
            <a:r>
              <a:rPr lang="zh-TW" altLang="en-US" dirty="0" smtClean="0"/>
              <a:t>為</a:t>
            </a:r>
            <a:r>
              <a:rPr lang="zh-TW" altLang="en-US" dirty="0"/>
              <a:t>機器語言</a:t>
            </a:r>
            <a:endParaRPr lang="en-US" altLang="zh-TW" dirty="0"/>
          </a:p>
          <a:p>
            <a:endParaRPr lang="zh-TW" altLang="en-US" dirty="0"/>
          </a:p>
        </p:txBody>
      </p:sp>
    </p:spTree>
    <p:extLst>
      <p:ext uri="{BB962C8B-B14F-4D97-AF65-F5344CB8AC3E}">
        <p14:creationId xmlns:p14="http://schemas.microsoft.com/office/powerpoint/2010/main" val="89536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7557" y="158652"/>
            <a:ext cx="10515600" cy="1083994"/>
          </a:xfrm>
        </p:spPr>
        <p:txBody>
          <a:bodyPr/>
          <a:lstStyle/>
          <a:p>
            <a:r>
              <a:rPr lang="zh-TW" altLang="en-US" dirty="0"/>
              <a:t>臺北市立</a:t>
            </a:r>
            <a:r>
              <a:rPr lang="zh-TW" altLang="en-US" dirty="0" smtClean="0"/>
              <a:t>大學</a:t>
            </a:r>
            <a:endParaRPr lang="zh-TW" altLang="en-US" dirty="0"/>
          </a:p>
        </p:txBody>
      </p:sp>
      <p:sp>
        <p:nvSpPr>
          <p:cNvPr id="3" name="內容版面配置區 2"/>
          <p:cNvSpPr>
            <a:spLocks noGrp="1"/>
          </p:cNvSpPr>
          <p:nvPr>
            <p:ph idx="1"/>
          </p:nvPr>
        </p:nvSpPr>
        <p:spPr>
          <a:xfrm>
            <a:off x="509064" y="1242646"/>
            <a:ext cx="10515600" cy="4351337"/>
          </a:xfrm>
        </p:spPr>
        <p:txBody>
          <a:bodyPr/>
          <a:lstStyle/>
          <a:p>
            <a:r>
              <a:rPr lang="zh-TW" altLang="en-US" dirty="0" smtClean="0"/>
              <a:t>原</a:t>
            </a:r>
            <a:r>
              <a:rPr lang="zh-TW" altLang="en-US" dirty="0"/>
              <a:t>臺北市立教育大學源自於</a:t>
            </a:r>
            <a:r>
              <a:rPr lang="en-US" altLang="zh-TW" dirty="0">
                <a:solidFill>
                  <a:srgbClr val="FF0000"/>
                </a:solidFill>
              </a:rPr>
              <a:t>1895</a:t>
            </a:r>
            <a:r>
              <a:rPr lang="zh-TW" altLang="en-US" dirty="0">
                <a:solidFill>
                  <a:srgbClr val="FF0000"/>
                </a:solidFill>
              </a:rPr>
              <a:t>年</a:t>
            </a:r>
            <a:r>
              <a:rPr lang="zh-TW" altLang="en-US" dirty="0"/>
              <a:t>建立的</a:t>
            </a:r>
            <a:r>
              <a:rPr lang="zh-TW" altLang="en-US" dirty="0">
                <a:solidFill>
                  <a:srgbClr val="FF0000"/>
                </a:solidFill>
              </a:rPr>
              <a:t>「芝山巖學堂」</a:t>
            </a:r>
            <a:r>
              <a:rPr lang="zh-TW" altLang="en-US" dirty="0"/>
              <a:t>，迄今已有</a:t>
            </a:r>
            <a:r>
              <a:rPr lang="en-US" altLang="zh-TW" dirty="0"/>
              <a:t>118</a:t>
            </a:r>
            <a:r>
              <a:rPr lang="zh-TW" altLang="en-US" dirty="0"/>
              <a:t>年的歷史。</a:t>
            </a:r>
            <a:r>
              <a:rPr lang="en-US" altLang="zh-TW" dirty="0"/>
              <a:t>1945</a:t>
            </a:r>
            <a:r>
              <a:rPr lang="zh-TW" altLang="en-US" dirty="0"/>
              <a:t>年臺灣光復，稱為「</a:t>
            </a:r>
            <a:r>
              <a:rPr lang="zh-TW" altLang="en-US" dirty="0">
                <a:solidFill>
                  <a:srgbClr val="FF0000"/>
                </a:solidFill>
              </a:rPr>
              <a:t>臺灣省立臺北女子師範學校」</a:t>
            </a:r>
            <a:r>
              <a:rPr lang="zh-TW" altLang="en-US" dirty="0"/>
              <a:t>；</a:t>
            </a:r>
            <a:r>
              <a:rPr lang="en-US" altLang="zh-TW" dirty="0"/>
              <a:t>1979</a:t>
            </a:r>
            <a:r>
              <a:rPr lang="zh-TW" altLang="en-US" dirty="0"/>
              <a:t>年更名為「</a:t>
            </a:r>
            <a:r>
              <a:rPr lang="zh-TW" altLang="en-US" dirty="0">
                <a:solidFill>
                  <a:srgbClr val="FF0000"/>
                </a:solidFill>
              </a:rPr>
              <a:t>臺北市立師範專科學校</a:t>
            </a:r>
            <a:r>
              <a:rPr lang="zh-TW" altLang="en-US" dirty="0"/>
              <a:t>」；</a:t>
            </a:r>
            <a:r>
              <a:rPr lang="en-US" altLang="zh-TW" dirty="0"/>
              <a:t>1987</a:t>
            </a:r>
            <a:r>
              <a:rPr lang="zh-TW" altLang="en-US" dirty="0"/>
              <a:t>年升格為「</a:t>
            </a:r>
            <a:r>
              <a:rPr lang="zh-TW" altLang="en-US" dirty="0">
                <a:solidFill>
                  <a:srgbClr val="FF0000"/>
                </a:solidFill>
              </a:rPr>
              <a:t>臺北市立師範學院</a:t>
            </a:r>
            <a:r>
              <a:rPr lang="zh-TW" altLang="en-US" dirty="0"/>
              <a:t>」；</a:t>
            </a:r>
            <a:r>
              <a:rPr lang="en-US" altLang="zh-TW" dirty="0"/>
              <a:t>2005</a:t>
            </a:r>
            <a:r>
              <a:rPr lang="zh-TW" altLang="en-US" dirty="0"/>
              <a:t>年</a:t>
            </a:r>
            <a:r>
              <a:rPr lang="en-US" altLang="zh-TW" dirty="0"/>
              <a:t>8</a:t>
            </a:r>
            <a:r>
              <a:rPr lang="zh-TW" altLang="en-US" dirty="0"/>
              <a:t>月</a:t>
            </a:r>
            <a:r>
              <a:rPr lang="en-US" altLang="zh-TW" dirty="0"/>
              <a:t>1</a:t>
            </a:r>
            <a:r>
              <a:rPr lang="zh-TW" altLang="en-US" dirty="0"/>
              <a:t>日改名為「</a:t>
            </a:r>
            <a:r>
              <a:rPr lang="zh-TW" altLang="en-US" dirty="0">
                <a:solidFill>
                  <a:srgbClr val="FF0000"/>
                </a:solidFill>
              </a:rPr>
              <a:t>臺北市立教育大學</a:t>
            </a:r>
            <a:r>
              <a:rPr lang="zh-TW" altLang="en-US" dirty="0" smtClean="0"/>
              <a:t>」。臺北市</a:t>
            </a:r>
            <a:r>
              <a:rPr lang="zh-TW" altLang="en-US" dirty="0"/>
              <a:t>立大學於</a:t>
            </a:r>
            <a:r>
              <a:rPr lang="en-US" altLang="zh-TW" dirty="0"/>
              <a:t>2013</a:t>
            </a:r>
            <a:r>
              <a:rPr lang="zh-TW" altLang="en-US" dirty="0"/>
              <a:t>年</a:t>
            </a:r>
            <a:r>
              <a:rPr lang="en-US" altLang="zh-TW" dirty="0"/>
              <a:t>8</a:t>
            </a:r>
            <a:r>
              <a:rPr lang="zh-TW" altLang="en-US" dirty="0"/>
              <a:t>月</a:t>
            </a:r>
            <a:r>
              <a:rPr lang="en-US" altLang="zh-TW" dirty="0"/>
              <a:t>1</a:t>
            </a:r>
            <a:r>
              <a:rPr lang="zh-TW" altLang="en-US" dirty="0"/>
              <a:t>日正式成立，由臺北市立教育大學及臺北市立體育學院合併而成之綜合性大學</a:t>
            </a:r>
            <a:r>
              <a:rPr lang="zh-TW" altLang="en-US" dirty="0" smtClean="0"/>
              <a:t>。</a:t>
            </a:r>
            <a:endParaRPr lang="en-US" altLang="zh-TW" dirty="0" smtClean="0"/>
          </a:p>
          <a:p>
            <a:r>
              <a:rPr lang="zh-TW" altLang="en-US" b="1" dirty="0"/>
              <a:t>臺北市中正區</a:t>
            </a:r>
            <a:r>
              <a:rPr lang="zh-TW" altLang="en-US" b="1" dirty="0" smtClean="0"/>
              <a:t>愛國西路</a:t>
            </a:r>
            <a:r>
              <a:rPr lang="en-US" altLang="zh-TW" b="1" dirty="0" smtClean="0"/>
              <a:t>1</a:t>
            </a:r>
            <a:r>
              <a:rPr lang="zh-TW" altLang="en-US" b="1" dirty="0" smtClean="0"/>
              <a:t>號</a:t>
            </a:r>
            <a:endParaRPr lang="en-US" altLang="zh-TW" b="1" dirty="0" smtClean="0"/>
          </a:p>
          <a:p>
            <a:r>
              <a:rPr lang="zh-TW" altLang="en-US" b="1" dirty="0" smtClean="0"/>
              <a:t>與北一女為鄰</a:t>
            </a:r>
            <a:endParaRPr lang="en-US" altLang="zh-TW" b="1" dirty="0" smtClean="0">
              <a:hlinkClick r:id="rId2" tooltip="資訊科學系(含碩士班)"/>
            </a:endParaRPr>
          </a:p>
          <a:p>
            <a:r>
              <a:rPr lang="zh-TW" altLang="en-US" dirty="0" smtClean="0">
                <a:hlinkClick r:id="rId2" tooltip="資訊科學系(含碩士班)"/>
              </a:rPr>
              <a:t>資訊科學</a:t>
            </a:r>
            <a:r>
              <a:rPr lang="zh-TW" altLang="en-US" dirty="0">
                <a:hlinkClick r:id="rId2" tooltip="資訊科學系(含碩士班)"/>
              </a:rPr>
              <a:t>系</a:t>
            </a:r>
            <a:r>
              <a:rPr lang="en-US" altLang="zh-TW" dirty="0">
                <a:hlinkClick r:id="rId2" tooltip="資訊科學系(含碩士班)"/>
              </a:rPr>
              <a:t>(</a:t>
            </a:r>
            <a:r>
              <a:rPr lang="zh-TW" altLang="en-US" dirty="0">
                <a:hlinkClick r:id="rId2" tooltip="資訊科學系(含碩士班)"/>
              </a:rPr>
              <a:t>含碩士班</a:t>
            </a:r>
            <a:r>
              <a:rPr lang="en-US" altLang="zh-TW" dirty="0">
                <a:hlinkClick r:id="rId2" tooltip="資訊科學系(含碩士班)"/>
              </a:rPr>
              <a:t>)</a:t>
            </a:r>
            <a:r>
              <a:rPr lang="en-US" altLang="zh-TW" dirty="0"/>
              <a:t/>
            </a:r>
            <a:br>
              <a:rPr lang="en-US" altLang="zh-TW" dirty="0"/>
            </a:br>
            <a:endParaRPr lang="zh-TW" altLang="en-US" dirty="0"/>
          </a:p>
          <a:p>
            <a:endParaRPr lang="zh-TW" altLang="en-US" dirty="0"/>
          </a:p>
        </p:txBody>
      </p:sp>
      <p:pic>
        <p:nvPicPr>
          <p:cNvPr id="1026" name="Picture 2" descr="「臺北市立大學」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612" y="3806092"/>
            <a:ext cx="4374936" cy="2782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74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cstate="print"/>
          <a:stretch>
            <a:fillRect/>
          </a:stretch>
        </p:blipFill>
        <p:spPr>
          <a:xfrm>
            <a:off x="1073053" y="365761"/>
            <a:ext cx="8036432" cy="5814378"/>
          </a:xfrm>
          <a:prstGeom prst="rect">
            <a:avLst/>
          </a:prstGeom>
        </p:spPr>
      </p:pic>
    </p:spTree>
    <p:extLst>
      <p:ext uri="{BB962C8B-B14F-4D97-AF65-F5344CB8AC3E}">
        <p14:creationId xmlns:p14="http://schemas.microsoft.com/office/powerpoint/2010/main" val="99048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stretch>
            <a:fillRect/>
          </a:stretch>
        </p:blipFill>
        <p:spPr>
          <a:xfrm>
            <a:off x="1463040" y="381066"/>
            <a:ext cx="7424980" cy="5799072"/>
          </a:xfrm>
          <a:prstGeom prst="rect">
            <a:avLst/>
          </a:prstGeom>
        </p:spPr>
      </p:pic>
      <p:sp>
        <p:nvSpPr>
          <p:cNvPr id="3" name="文字方塊 2"/>
          <p:cNvSpPr txBox="1"/>
          <p:nvPr/>
        </p:nvSpPr>
        <p:spPr>
          <a:xfrm>
            <a:off x="1920240" y="6364224"/>
            <a:ext cx="3416320" cy="369332"/>
          </a:xfrm>
          <a:prstGeom prst="rect">
            <a:avLst/>
          </a:prstGeom>
          <a:noFill/>
        </p:spPr>
        <p:txBody>
          <a:bodyPr wrap="none" rtlCol="0">
            <a:spAutoFit/>
          </a:bodyPr>
          <a:lstStyle/>
          <a:p>
            <a:r>
              <a:rPr lang="zh-TW" altLang="en-US" dirty="0" smtClean="0"/>
              <a:t>與程式設計軟體設計有極大關係</a:t>
            </a:r>
            <a:endParaRPr lang="zh-TW" altLang="en-US" dirty="0"/>
          </a:p>
        </p:txBody>
      </p:sp>
    </p:spTree>
    <p:extLst>
      <p:ext uri="{BB962C8B-B14F-4D97-AF65-F5344CB8AC3E}">
        <p14:creationId xmlns:p14="http://schemas.microsoft.com/office/powerpoint/2010/main" val="639876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程式設計趨勢</a:t>
            </a:r>
            <a:endParaRPr lang="zh-TW" altLang="en-US" dirty="0"/>
          </a:p>
        </p:txBody>
      </p:sp>
      <p:sp>
        <p:nvSpPr>
          <p:cNvPr id="3" name="內容版面配置區 2"/>
          <p:cNvSpPr>
            <a:spLocks noGrp="1"/>
          </p:cNvSpPr>
          <p:nvPr>
            <p:ph idx="1"/>
          </p:nvPr>
        </p:nvSpPr>
        <p:spPr/>
        <p:txBody>
          <a:bodyPr/>
          <a:lstStyle/>
          <a:p>
            <a:r>
              <a:rPr lang="zh-TW" altLang="en-US" dirty="0" smtClean="0"/>
              <a:t>台灣很多大學將程式設計列為必修</a:t>
            </a:r>
            <a:endParaRPr lang="en-US" altLang="zh-TW" dirty="0" smtClean="0"/>
          </a:p>
          <a:p>
            <a:pPr lvl="1"/>
            <a:r>
              <a:rPr lang="zh-TW" altLang="en-US" dirty="0" smtClean="0"/>
              <a:t>不管哪一科系</a:t>
            </a:r>
            <a:endParaRPr lang="en-US" altLang="zh-TW" dirty="0" smtClean="0"/>
          </a:p>
          <a:p>
            <a:r>
              <a:rPr lang="zh-TW" altLang="en-US" dirty="0" smtClean="0"/>
              <a:t>教育部要求每一個大學</a:t>
            </a:r>
            <a:r>
              <a:rPr lang="en-US" altLang="zh-TW" dirty="0" smtClean="0"/>
              <a:t>6</a:t>
            </a:r>
            <a:r>
              <a:rPr lang="zh-TW" altLang="en-US" dirty="0" smtClean="0"/>
              <a:t>成以上的學生都要會程式設計</a:t>
            </a:r>
            <a:endParaRPr lang="en-US" altLang="zh-TW" dirty="0" smtClean="0"/>
          </a:p>
          <a:p>
            <a:r>
              <a:rPr lang="zh-TW" altLang="en-US" dirty="0" smtClean="0"/>
              <a:t>未來通過高中程式設計課程在大學可抵免</a:t>
            </a:r>
            <a:endParaRPr lang="en-US" altLang="zh-TW" dirty="0" smtClean="0"/>
          </a:p>
          <a:p>
            <a:r>
              <a:rPr lang="zh-TW" altLang="en-US" dirty="0" smtClean="0"/>
              <a:t>台灣</a:t>
            </a:r>
            <a:r>
              <a:rPr lang="zh-TW" altLang="en-US" dirty="0"/>
              <a:t>舉辦</a:t>
            </a:r>
            <a:r>
              <a:rPr lang="zh-TW" altLang="en-US" dirty="0" smtClean="0"/>
              <a:t>運算思維檢定</a:t>
            </a:r>
            <a:r>
              <a:rPr lang="en-US" altLang="zh-TW" dirty="0" smtClean="0"/>
              <a:t>(</a:t>
            </a:r>
            <a:r>
              <a:rPr lang="en-US" altLang="zh-TW" dirty="0" err="1" smtClean="0"/>
              <a:t>Brebra</a:t>
            </a:r>
            <a:r>
              <a:rPr lang="en-US" altLang="zh-TW" dirty="0" smtClean="0"/>
              <a:t>)</a:t>
            </a:r>
            <a:r>
              <a:rPr lang="zh-TW" altLang="en-US" dirty="0" smtClean="0"/>
              <a:t>、程式設計先修檢定</a:t>
            </a:r>
            <a:r>
              <a:rPr lang="en-US" altLang="zh-TW" dirty="0" smtClean="0"/>
              <a:t>(APCS)</a:t>
            </a:r>
            <a:endParaRPr lang="zh-TW" altLang="en-US" dirty="0"/>
          </a:p>
        </p:txBody>
      </p:sp>
    </p:spTree>
    <p:extLst>
      <p:ext uri="{BB962C8B-B14F-4D97-AF65-F5344CB8AC3E}">
        <p14:creationId xmlns:p14="http://schemas.microsoft.com/office/powerpoint/2010/main" val="322851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98823" y="2779776"/>
            <a:ext cx="10515600" cy="2862071"/>
          </a:xfrm>
        </p:spPr>
        <p:txBody>
          <a:bodyPr>
            <a:normAutofit/>
          </a:bodyPr>
          <a:lstStyle/>
          <a:p>
            <a:pPr marL="0" indent="0" algn="ctr">
              <a:buNone/>
            </a:pPr>
            <a:r>
              <a:rPr lang="en-US" altLang="zh-TW" sz="4000" dirty="0" smtClean="0"/>
              <a:t>Who is Bill</a:t>
            </a:r>
            <a:r>
              <a:rPr lang="zh-TW" altLang="en-US" sz="4000" dirty="0" smtClean="0"/>
              <a:t> </a:t>
            </a:r>
            <a:r>
              <a:rPr lang="en-US" altLang="zh-TW" sz="4000" dirty="0" smtClean="0"/>
              <a:t>Gates?</a:t>
            </a:r>
          </a:p>
          <a:p>
            <a:pPr marL="0" indent="0" algn="ctr">
              <a:buNone/>
            </a:pPr>
            <a:r>
              <a:rPr lang="en-US" altLang="zh-TW" sz="4000" dirty="0" smtClean="0"/>
              <a:t> </a:t>
            </a:r>
            <a:r>
              <a:rPr lang="en-US" altLang="zh-TW" sz="4000" dirty="0"/>
              <a:t>Bill</a:t>
            </a:r>
            <a:r>
              <a:rPr lang="zh-TW" altLang="en-US" sz="4000" dirty="0"/>
              <a:t> </a:t>
            </a:r>
            <a:r>
              <a:rPr lang="en-US" altLang="zh-TW" sz="4000" dirty="0"/>
              <a:t>Gates</a:t>
            </a:r>
            <a:r>
              <a:rPr lang="zh-TW" altLang="en-US" sz="4000" dirty="0" smtClean="0"/>
              <a:t>幾歲開始學程式</a:t>
            </a:r>
            <a:r>
              <a:rPr lang="en-US" altLang="zh-TW" sz="4000" dirty="0" smtClean="0"/>
              <a:t>?</a:t>
            </a:r>
            <a:endParaRPr lang="zh-TW" altLang="en-US" sz="4000" dirty="0"/>
          </a:p>
        </p:txBody>
      </p:sp>
      <p:pic>
        <p:nvPicPr>
          <p:cNvPr id="4" name="圖片 3"/>
          <p:cNvPicPr>
            <a:picLocks noChangeAspect="1"/>
          </p:cNvPicPr>
          <p:nvPr/>
        </p:nvPicPr>
        <p:blipFill>
          <a:blip r:embed="rId2"/>
          <a:stretch>
            <a:fillRect/>
          </a:stretch>
        </p:blipFill>
        <p:spPr>
          <a:xfrm>
            <a:off x="9208770" y="2779776"/>
            <a:ext cx="2095500" cy="2962275"/>
          </a:xfrm>
          <a:prstGeom prst="rect">
            <a:avLst/>
          </a:prstGeom>
        </p:spPr>
      </p:pic>
    </p:spTree>
    <p:extLst>
      <p:ext uri="{BB962C8B-B14F-4D97-AF65-F5344CB8AC3E}">
        <p14:creationId xmlns:p14="http://schemas.microsoft.com/office/powerpoint/2010/main" val="110302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英雄出少年</a:t>
            </a:r>
            <a:r>
              <a:rPr lang="en-US" altLang="zh-TW" dirty="0" smtClean="0"/>
              <a:t/>
            </a:r>
            <a:br>
              <a:rPr lang="en-US" altLang="zh-TW" dirty="0" smtClean="0"/>
            </a:br>
            <a:r>
              <a:rPr lang="zh-TW" altLang="en-US" dirty="0" smtClean="0"/>
              <a:t>典範</a:t>
            </a:r>
            <a:r>
              <a:rPr lang="en-US" altLang="zh-TW" dirty="0" smtClean="0"/>
              <a:t>:</a:t>
            </a:r>
            <a:r>
              <a:rPr lang="zh-TW" altLang="en-US" dirty="0" smtClean="0"/>
              <a:t> </a:t>
            </a:r>
            <a:r>
              <a:rPr lang="en-US" altLang="zh-TW" dirty="0" smtClean="0"/>
              <a:t>13</a:t>
            </a:r>
            <a:r>
              <a:rPr lang="zh-TW" altLang="en-US" dirty="0" smtClean="0"/>
              <a:t>歲的</a:t>
            </a:r>
            <a:r>
              <a:rPr lang="en-US" altLang="zh-TW" dirty="0" smtClean="0"/>
              <a:t>Bill</a:t>
            </a:r>
            <a:r>
              <a:rPr lang="zh-TW" altLang="en-US" dirty="0" smtClean="0"/>
              <a:t> </a:t>
            </a:r>
            <a:r>
              <a:rPr lang="en-US" altLang="zh-TW" dirty="0" smtClean="0"/>
              <a:t>Gates</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a:t>At 13, he enrolled in the </a:t>
            </a:r>
            <a:r>
              <a:rPr lang="en-US" altLang="zh-TW" dirty="0">
                <a:hlinkClick r:id="rId2" tooltip="Lakeside School (Seattle, Washington)"/>
              </a:rPr>
              <a:t>Lakeside School</a:t>
            </a:r>
            <a:r>
              <a:rPr lang="en-US" altLang="zh-TW" dirty="0"/>
              <a:t>, a private preparatory school</a:t>
            </a:r>
            <a:r>
              <a:rPr lang="en-US" altLang="zh-TW" dirty="0" smtClean="0"/>
              <a:t>.</a:t>
            </a:r>
            <a:r>
              <a:rPr lang="en-US" altLang="zh-TW" dirty="0"/>
              <a:t> When he was in the eighth grade, the Mothers' Club at the school used proceeds from Lakeside School's </a:t>
            </a:r>
            <a:r>
              <a:rPr lang="en-US" altLang="zh-TW" dirty="0">
                <a:hlinkClick r:id="rId3" tooltip="Rummage sale"/>
              </a:rPr>
              <a:t>rummage sale</a:t>
            </a:r>
            <a:r>
              <a:rPr lang="en-US" altLang="zh-TW" dirty="0"/>
              <a:t> to buy a </a:t>
            </a:r>
            <a:r>
              <a:rPr lang="en-US" altLang="zh-TW" dirty="0">
                <a:hlinkClick r:id="rId4" tooltip="Teletype Model 33"/>
              </a:rPr>
              <a:t>Teletype Model 33</a:t>
            </a:r>
            <a:r>
              <a:rPr lang="en-US" altLang="zh-TW" dirty="0"/>
              <a:t> ASR terminal and a block of computer time on a </a:t>
            </a:r>
            <a:r>
              <a:rPr lang="en-US" altLang="zh-TW" dirty="0">
                <a:hlinkClick r:id="rId5" tooltip="General Electric"/>
              </a:rPr>
              <a:t>General Electric</a:t>
            </a:r>
            <a:r>
              <a:rPr lang="en-US" altLang="zh-TW" dirty="0"/>
              <a:t> (GE) computer for the school's students.</a:t>
            </a:r>
            <a:r>
              <a:rPr lang="en-US" altLang="zh-TW" baseline="30000" dirty="0">
                <a:hlinkClick r:id="rId6"/>
              </a:rPr>
              <a:t>[23]</a:t>
            </a:r>
            <a:r>
              <a:rPr lang="en-US" altLang="zh-TW" dirty="0"/>
              <a:t> Gates took an interest in programming the GE system in </a:t>
            </a:r>
            <a:r>
              <a:rPr lang="en-US" altLang="zh-TW" dirty="0">
                <a:solidFill>
                  <a:srgbClr val="FF0000"/>
                </a:solidFill>
              </a:rPr>
              <a:t>BASIC</a:t>
            </a:r>
            <a:r>
              <a:rPr lang="en-US" altLang="zh-TW" dirty="0"/>
              <a:t>, and was excused from math classes to pursue his interest. He wrote his first computer program on this machine: an implementation of </a:t>
            </a:r>
            <a:r>
              <a:rPr lang="en-US" altLang="zh-TW" dirty="0">
                <a:solidFill>
                  <a:srgbClr val="FF0000"/>
                </a:solidFill>
              </a:rPr>
              <a:t>tic-tac-toe</a:t>
            </a:r>
            <a:r>
              <a:rPr lang="en-US" altLang="zh-TW" dirty="0"/>
              <a:t> that allowed users to play games against the computer. </a:t>
            </a:r>
            <a:r>
              <a:rPr lang="en-US" altLang="zh-TW" dirty="0">
                <a:solidFill>
                  <a:srgbClr val="FF0000"/>
                </a:solidFill>
              </a:rPr>
              <a:t>Gates was fascinated by the machine and how it would always execute software code perfectly</a:t>
            </a:r>
            <a:r>
              <a:rPr lang="en-US" altLang="zh-TW" dirty="0"/>
              <a:t>. When he reflected back on that moment, he said, "There was just something neat about the machine</a:t>
            </a:r>
            <a:r>
              <a:rPr lang="en-US" altLang="zh-TW" dirty="0" smtClean="0"/>
              <a:t>.“</a:t>
            </a:r>
          </a:p>
          <a:p>
            <a:pPr lvl="1"/>
            <a:r>
              <a:rPr lang="en-US" altLang="zh-TW" dirty="0"/>
              <a:t>https://en.wikipedia.org/wiki/Bill_Gates</a:t>
            </a:r>
            <a:endParaRPr lang="zh-TW" altLang="en-US" dirty="0"/>
          </a:p>
        </p:txBody>
      </p:sp>
    </p:spTree>
    <p:extLst>
      <p:ext uri="{BB962C8B-B14F-4D97-AF65-F5344CB8AC3E}">
        <p14:creationId xmlns:p14="http://schemas.microsoft.com/office/powerpoint/2010/main" val="292426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lgn="ctr">
              <a:buNone/>
            </a:pPr>
            <a:r>
              <a:rPr lang="zh-TW" altLang="en-US" sz="4800" dirty="0" smtClean="0"/>
              <a:t>你</a:t>
            </a:r>
            <a:r>
              <a:rPr lang="en-US" altLang="zh-TW" sz="4800" dirty="0" smtClean="0"/>
              <a:t>/</a:t>
            </a:r>
            <a:r>
              <a:rPr lang="zh-TW" altLang="en-US" sz="4800" dirty="0" smtClean="0"/>
              <a:t>妳就是下一個</a:t>
            </a:r>
            <a:r>
              <a:rPr lang="en-US" altLang="zh-TW" sz="4800" dirty="0" smtClean="0"/>
              <a:t>Bill</a:t>
            </a:r>
            <a:r>
              <a:rPr lang="zh-TW" altLang="en-US" sz="4800" dirty="0" smtClean="0"/>
              <a:t> </a:t>
            </a:r>
            <a:r>
              <a:rPr lang="en-US" altLang="zh-TW" sz="4800" dirty="0" smtClean="0"/>
              <a:t>Gates</a:t>
            </a:r>
          </a:p>
          <a:p>
            <a:pPr marL="0" indent="0" algn="ctr">
              <a:buNone/>
            </a:pPr>
            <a:r>
              <a:rPr lang="zh-TW" altLang="en-US" sz="4800" dirty="0"/>
              <a:t>你</a:t>
            </a:r>
            <a:r>
              <a:rPr lang="en-US" altLang="zh-TW" sz="4800" dirty="0"/>
              <a:t>/</a:t>
            </a:r>
            <a:r>
              <a:rPr lang="zh-TW" altLang="en-US" sz="4800" dirty="0"/>
              <a:t>妳</a:t>
            </a:r>
            <a:r>
              <a:rPr lang="zh-TW" altLang="en-US" sz="4800" dirty="0" smtClean="0"/>
              <a:t>就是未來的</a:t>
            </a:r>
            <a:r>
              <a:rPr lang="en-US" altLang="zh-TW" sz="4800" dirty="0" smtClean="0"/>
              <a:t>Steve Job</a:t>
            </a:r>
            <a:endParaRPr lang="zh-TW" altLang="en-US" sz="4800" dirty="0"/>
          </a:p>
          <a:p>
            <a:pPr marL="0" indent="0">
              <a:buNone/>
            </a:pPr>
            <a:endParaRPr lang="zh-TW" altLang="en-US" dirty="0"/>
          </a:p>
        </p:txBody>
      </p:sp>
    </p:spTree>
    <p:extLst>
      <p:ext uri="{BB962C8B-B14F-4D97-AF65-F5344CB8AC3E}">
        <p14:creationId xmlns:p14="http://schemas.microsoft.com/office/powerpoint/2010/main" val="4107696408"/>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TM02900771[[fn=扇形區]]</Template>
  <TotalTime>2431</TotalTime>
  <Words>1211</Words>
  <Application>Microsoft Office PowerPoint</Application>
  <PresentationFormat>寬螢幕</PresentationFormat>
  <Paragraphs>182</Paragraphs>
  <Slides>24</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24</vt:i4>
      </vt:variant>
    </vt:vector>
  </HeadingPairs>
  <TitlesOfParts>
    <vt:vector size="31" baseType="lpstr">
      <vt:lpstr>新細明體</vt:lpstr>
      <vt:lpstr>標楷體</vt:lpstr>
      <vt:lpstr>Arial</vt:lpstr>
      <vt:lpstr>Calibri</vt:lpstr>
      <vt:lpstr>Calibri Light</vt:lpstr>
      <vt:lpstr>Wingdings 2</vt:lpstr>
      <vt:lpstr>HDOfficeLightV0</vt:lpstr>
      <vt:lpstr>程式設計是甚麼?</vt:lpstr>
      <vt:lpstr>為什麼想學程式設計?why</vt:lpstr>
      <vt:lpstr>臺北市立大學</vt:lpstr>
      <vt:lpstr>PowerPoint 簡報</vt:lpstr>
      <vt:lpstr>PowerPoint 簡報</vt:lpstr>
      <vt:lpstr>程式設計趨勢</vt:lpstr>
      <vt:lpstr>PowerPoint 簡報</vt:lpstr>
      <vt:lpstr>英雄出少年 典範: 13歲的Bill Gates</vt:lpstr>
      <vt:lpstr>PowerPoint 簡報</vt:lpstr>
      <vt:lpstr>課程目標</vt:lpstr>
      <vt:lpstr>評量</vt:lpstr>
      <vt:lpstr>何謂指令、程式、語言? 為何學習程式?</vt:lpstr>
      <vt:lpstr>電腦語言演化</vt:lpstr>
      <vt:lpstr>撥動開關(Flipping Switches)</vt:lpstr>
      <vt:lpstr>機械語言、組合語言</vt:lpstr>
      <vt:lpstr>PowerPoint 簡報</vt:lpstr>
      <vt:lpstr>PowerPoint 簡報</vt:lpstr>
      <vt:lpstr>你認識那些單元?</vt:lpstr>
      <vt:lpstr>高階語言</vt:lpstr>
      <vt:lpstr>PowerPoint 簡報</vt:lpstr>
      <vt:lpstr>積木式程式設計(BLOCK PROGRAMMING)</vt:lpstr>
      <vt:lpstr>什麼是程式(program) 程式設計(programming)˴寫程式(coding)? 程式碼(code)?</vt:lpstr>
      <vt:lpstr> 電腦(cpu)如何區分指令˴資料? </vt:lpstr>
      <vt:lpstr>總結</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Guest</dc:creator>
  <cp:lastModifiedBy>user</cp:lastModifiedBy>
  <cp:revision>207</cp:revision>
  <cp:lastPrinted>2017-07-11T01:11:40Z</cp:lastPrinted>
  <dcterms:created xsi:type="dcterms:W3CDTF">2017-07-06T01:49:38Z</dcterms:created>
  <dcterms:modified xsi:type="dcterms:W3CDTF">2018-02-24T16:14:50Z</dcterms:modified>
</cp:coreProperties>
</file>